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1" r:id="rId2"/>
    <p:sldId id="274" r:id="rId3"/>
    <p:sldId id="258" r:id="rId4"/>
    <p:sldId id="259" r:id="rId5"/>
    <p:sldId id="260" r:id="rId6"/>
    <p:sldId id="261" r:id="rId7"/>
    <p:sldId id="262" r:id="rId8"/>
    <p:sldId id="263" r:id="rId9"/>
    <p:sldId id="265" r:id="rId10"/>
    <p:sldId id="264" r:id="rId11"/>
    <p:sldId id="266" r:id="rId12"/>
    <p:sldId id="268" r:id="rId13"/>
    <p:sldId id="269" r:id="rId14"/>
    <p:sldId id="283" r:id="rId15"/>
    <p:sldId id="276" r:id="rId16"/>
    <p:sldId id="277" r:id="rId17"/>
    <p:sldId id="278" r:id="rId18"/>
    <p:sldId id="279" r:id="rId19"/>
    <p:sldId id="280" r:id="rId20"/>
    <p:sldId id="281" r:id="rId21"/>
    <p:sldId id="282" r:id="rId22"/>
    <p:sldId id="275" r:id="rId23"/>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9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14" y="0"/>
            <a:ext cx="2971800" cy="497364"/>
          </a:xfrm>
          <a:prstGeom prst="rect">
            <a:avLst/>
          </a:prstGeom>
        </p:spPr>
        <p:txBody>
          <a:bodyPr vert="horz" lIns="91440" tIns="45720" rIns="91440" bIns="45720" rtlCol="0"/>
          <a:lstStyle>
            <a:lvl1pPr algn="r">
              <a:defRPr sz="1200"/>
            </a:lvl1pPr>
          </a:lstStyle>
          <a:p>
            <a:fld id="{A405A850-ECEF-4AE0-ACBF-890D7F0D9A99}" type="datetimeFigureOut">
              <a:rPr lang="en-US" smtClean="0"/>
              <a:t>7/17/2020</a:t>
            </a:fld>
            <a:endParaRPr lang="en-US"/>
          </a:p>
        </p:txBody>
      </p:sp>
      <p:sp>
        <p:nvSpPr>
          <p:cNvPr id="4" name="Footer Placeholder 3"/>
          <p:cNvSpPr>
            <a:spLocks noGrp="1"/>
          </p:cNvSpPr>
          <p:nvPr>
            <p:ph type="ftr" sz="quarter" idx="2"/>
          </p:nvPr>
        </p:nvSpPr>
        <p:spPr>
          <a:xfrm>
            <a:off x="0" y="9447610"/>
            <a:ext cx="2971800" cy="4973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14" y="9447610"/>
            <a:ext cx="2971800" cy="497364"/>
          </a:xfrm>
          <a:prstGeom prst="rect">
            <a:avLst/>
          </a:prstGeom>
        </p:spPr>
        <p:txBody>
          <a:bodyPr vert="horz" lIns="91440" tIns="45720" rIns="91440" bIns="45720" rtlCol="0" anchor="b"/>
          <a:lstStyle>
            <a:lvl1pPr algn="r">
              <a:defRPr sz="1200"/>
            </a:lvl1pPr>
          </a:lstStyle>
          <a:p>
            <a:fld id="{3397F89E-4D29-4F69-9455-42C940E657A9}" type="slidenum">
              <a:rPr lang="en-US" smtClean="0"/>
              <a:t>‹#›</a:t>
            </a:fld>
            <a:endParaRPr lang="en-US"/>
          </a:p>
        </p:txBody>
      </p:sp>
    </p:spTree>
    <p:extLst>
      <p:ext uri="{BB962C8B-B14F-4D97-AF65-F5344CB8AC3E}">
        <p14:creationId xmlns:p14="http://schemas.microsoft.com/office/powerpoint/2010/main" val="987928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497364"/>
          </a:xfrm>
          <a:prstGeom prst="rect">
            <a:avLst/>
          </a:prstGeom>
        </p:spPr>
        <p:txBody>
          <a:bodyPr vert="horz" lIns="91440" tIns="45720" rIns="91440" bIns="45720" rtlCol="0"/>
          <a:lstStyle>
            <a:lvl1pPr algn="r">
              <a:defRPr sz="1200"/>
            </a:lvl1pPr>
          </a:lstStyle>
          <a:p>
            <a:fld id="{479DB8B9-F84F-4E3F-BED0-78104A33A395}" type="datetimeFigureOut">
              <a:rPr lang="en-US" smtClean="0"/>
              <a:t>7/17/2020</a:t>
            </a:fld>
            <a:endParaRPr lang="en-US"/>
          </a:p>
        </p:txBody>
      </p:sp>
      <p:sp>
        <p:nvSpPr>
          <p:cNvPr id="4" name="Slide Image Placeholder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7610"/>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9447610"/>
            <a:ext cx="2971800" cy="497364"/>
          </a:xfrm>
          <a:prstGeom prst="rect">
            <a:avLst/>
          </a:prstGeom>
        </p:spPr>
        <p:txBody>
          <a:bodyPr vert="horz" lIns="91440" tIns="45720" rIns="91440" bIns="45720" rtlCol="0" anchor="b"/>
          <a:lstStyle>
            <a:lvl1pPr algn="r">
              <a:defRPr sz="1200"/>
            </a:lvl1pPr>
          </a:lstStyle>
          <a:p>
            <a:fld id="{5ED8D19A-2558-40C8-BD0C-20C0CE27628C}" type="slidenum">
              <a:rPr lang="en-US" smtClean="0"/>
              <a:t>‹#›</a:t>
            </a:fld>
            <a:endParaRPr lang="en-US"/>
          </a:p>
        </p:txBody>
      </p:sp>
    </p:spTree>
    <p:extLst>
      <p:ext uri="{BB962C8B-B14F-4D97-AF65-F5344CB8AC3E}">
        <p14:creationId xmlns:p14="http://schemas.microsoft.com/office/powerpoint/2010/main" val="24374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8D19A-2558-40C8-BD0C-20C0CE27628C}" type="slidenum">
              <a:rPr lang="en-US" smtClean="0"/>
              <a:t>5</a:t>
            </a:fld>
            <a:endParaRPr lang="en-US"/>
          </a:p>
        </p:txBody>
      </p:sp>
    </p:spTree>
    <p:extLst>
      <p:ext uri="{BB962C8B-B14F-4D97-AF65-F5344CB8AC3E}">
        <p14:creationId xmlns:p14="http://schemas.microsoft.com/office/powerpoint/2010/main" val="321192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8D19A-2558-40C8-BD0C-20C0CE27628C}" type="slidenum">
              <a:rPr lang="en-US" smtClean="0"/>
              <a:t>8</a:t>
            </a:fld>
            <a:endParaRPr lang="en-US"/>
          </a:p>
        </p:txBody>
      </p:sp>
    </p:spTree>
    <p:extLst>
      <p:ext uri="{BB962C8B-B14F-4D97-AF65-F5344CB8AC3E}">
        <p14:creationId xmlns:p14="http://schemas.microsoft.com/office/powerpoint/2010/main" val="282762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15</a:t>
            </a:fld>
            <a:endParaRPr lang="en-US" smtClean="0"/>
          </a:p>
        </p:txBody>
      </p:sp>
      <p:sp>
        <p:nvSpPr>
          <p:cNvPr id="86019" name="Rectangle 2"/>
          <p:cNvSpPr>
            <a:spLocks noGrp="1" noRot="1" noChangeAspect="1" noChangeArrowheads="1" noTextEdit="1"/>
          </p:cNvSpPr>
          <p:nvPr>
            <p:ph type="sldImg"/>
          </p:nvPr>
        </p:nvSpPr>
        <p:spPr>
          <a:xfrm>
            <a:off x="120650" y="746125"/>
            <a:ext cx="6634163" cy="3732213"/>
          </a:xfrm>
          <a:ln/>
        </p:spPr>
      </p:sp>
      <p:sp>
        <p:nvSpPr>
          <p:cNvPr id="86020" name="Rectangle 3"/>
          <p:cNvSpPr>
            <a:spLocks noGrp="1" noChangeArrowheads="1"/>
          </p:cNvSpPr>
          <p:nvPr>
            <p:ph type="body" idx="1"/>
          </p:nvPr>
        </p:nvSpPr>
        <p:spPr>
          <a:xfrm>
            <a:off x="685801" y="4723237"/>
            <a:ext cx="5486400" cy="4478001"/>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109391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16</a:t>
            </a:fld>
            <a:endParaRPr lang="en-US" smtClean="0"/>
          </a:p>
        </p:txBody>
      </p:sp>
      <p:sp>
        <p:nvSpPr>
          <p:cNvPr id="86019" name="Rectangle 2"/>
          <p:cNvSpPr>
            <a:spLocks noGrp="1" noRot="1" noChangeAspect="1" noChangeArrowheads="1" noTextEdit="1"/>
          </p:cNvSpPr>
          <p:nvPr>
            <p:ph type="sldImg"/>
          </p:nvPr>
        </p:nvSpPr>
        <p:spPr>
          <a:xfrm>
            <a:off x="120650" y="746125"/>
            <a:ext cx="6634163" cy="3732213"/>
          </a:xfrm>
          <a:ln/>
        </p:spPr>
      </p:sp>
      <p:sp>
        <p:nvSpPr>
          <p:cNvPr id="86020" name="Rectangle 3"/>
          <p:cNvSpPr>
            <a:spLocks noGrp="1" noChangeArrowheads="1"/>
          </p:cNvSpPr>
          <p:nvPr>
            <p:ph type="body" idx="1"/>
          </p:nvPr>
        </p:nvSpPr>
        <p:spPr>
          <a:xfrm>
            <a:off x="685801" y="4723237"/>
            <a:ext cx="5486400" cy="4478001"/>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81122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80963" y="722313"/>
            <a:ext cx="6426200" cy="3614737"/>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29968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241186-DEBB-4998-8179-5338FF86E5EA}" type="slidenum">
              <a:rPr lang="en-US" smtClean="0"/>
              <a:pPr/>
              <a:t>18</a:t>
            </a:fld>
            <a:endParaRPr lang="en-US" smtClean="0"/>
          </a:p>
        </p:txBody>
      </p:sp>
      <p:sp>
        <p:nvSpPr>
          <p:cNvPr id="86019" name="Rectangle 2"/>
          <p:cNvSpPr>
            <a:spLocks noGrp="1" noRot="1" noChangeAspect="1" noChangeArrowheads="1" noTextEdit="1"/>
          </p:cNvSpPr>
          <p:nvPr>
            <p:ph type="sldImg"/>
          </p:nvPr>
        </p:nvSpPr>
        <p:spPr>
          <a:xfrm>
            <a:off x="120650" y="746125"/>
            <a:ext cx="6634163" cy="3732213"/>
          </a:xfrm>
          <a:ln/>
        </p:spPr>
      </p:sp>
      <p:sp>
        <p:nvSpPr>
          <p:cNvPr id="86020" name="Rectangle 3"/>
          <p:cNvSpPr>
            <a:spLocks noGrp="1" noChangeArrowheads="1"/>
          </p:cNvSpPr>
          <p:nvPr>
            <p:ph type="body" idx="1"/>
          </p:nvPr>
        </p:nvSpPr>
        <p:spPr>
          <a:xfrm>
            <a:off x="685801" y="4723237"/>
            <a:ext cx="5486400" cy="4478001"/>
          </a:xfrm>
          <a:noFill/>
          <a:ln/>
        </p:spPr>
        <p:txBody>
          <a:bodyPr lIns="93922" tIns="46962" rIns="93922" bIns="46962"/>
          <a:lstStyle/>
          <a:p>
            <a:pPr eaLnBrk="1" hangingPunct="1"/>
            <a:endParaRPr lang="id-ID" dirty="0" smtClean="0"/>
          </a:p>
        </p:txBody>
      </p:sp>
    </p:spTree>
    <p:extLst>
      <p:ext uri="{BB962C8B-B14F-4D97-AF65-F5344CB8AC3E}">
        <p14:creationId xmlns:p14="http://schemas.microsoft.com/office/powerpoint/2010/main" val="310939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80963" y="722313"/>
            <a:ext cx="6426200" cy="3614737"/>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229968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80963" y="722313"/>
            <a:ext cx="6426200" cy="3614737"/>
          </a:xfrm>
          <a:ln/>
        </p:spPr>
      </p:sp>
      <p:sp>
        <p:nvSpPr>
          <p:cNvPr id="75779" name="Notes Placeholder 2"/>
          <p:cNvSpPr>
            <a:spLocks noGrp="1"/>
          </p:cNvSpPr>
          <p:nvPr>
            <p:ph type="body" idx="1"/>
          </p:nvPr>
        </p:nvSpPr>
        <p:spPr>
          <a:noFill/>
          <a:ln/>
        </p:spPr>
        <p:txBody>
          <a:bodyPr/>
          <a:lstStyle/>
          <a:p>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p>
            <a:fld id="{F116D893-DFB2-4526-95A1-E4483577364A}"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401660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418064" y="106679"/>
            <a:ext cx="1687068" cy="66294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60500" y="120522"/>
            <a:ext cx="10070998" cy="865505"/>
          </a:xfrm>
          <a:prstGeom prst="rect">
            <a:avLst/>
          </a:prstGeom>
        </p:spPr>
        <p:txBody>
          <a:bodyPr wrap="square" lIns="0" tIns="0" rIns="0" bIns="0">
            <a:spAutoFit/>
          </a:bodyPr>
          <a:lstStyle>
            <a:lvl1pPr>
              <a:defRPr sz="2000" b="1" i="0">
                <a:solidFill>
                  <a:schemeClr val="bg1"/>
                </a:solidFill>
                <a:latin typeface="Calibri"/>
                <a:cs typeface="Calibri"/>
              </a:defRPr>
            </a:lvl1pPr>
          </a:lstStyle>
          <a:p>
            <a:endParaRPr/>
          </a:p>
        </p:txBody>
      </p:sp>
      <p:sp>
        <p:nvSpPr>
          <p:cNvPr id="3" name="Holder 3"/>
          <p:cNvSpPr>
            <a:spLocks noGrp="1"/>
          </p:cNvSpPr>
          <p:nvPr>
            <p:ph type="body" idx="1"/>
          </p:nvPr>
        </p:nvSpPr>
        <p:spPr>
          <a:xfrm>
            <a:off x="725462" y="1769617"/>
            <a:ext cx="10741075" cy="41675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a:xfrm>
            <a:off x="11929744" y="6515771"/>
            <a:ext cx="186054" cy="300354"/>
          </a:xfrm>
          <a:prstGeom prst="rect">
            <a:avLst/>
          </a:prstGeom>
        </p:spPr>
        <p:txBody>
          <a:bodyPr wrap="square" lIns="0" tIns="0" rIns="0" bIns="0">
            <a:spAutoFit/>
          </a:bodyPr>
          <a:lstStyle>
            <a:lvl1pPr>
              <a:defRPr sz="1800" b="0" i="0">
                <a:solidFill>
                  <a:schemeClr val="bg1"/>
                </a:solidFill>
                <a:latin typeface="Century Gothic"/>
                <a:cs typeface="Century Gothic"/>
              </a:defRPr>
            </a:lvl1pPr>
          </a:lstStyle>
          <a:p>
            <a:pPr marL="25400">
              <a:lnSpc>
                <a:spcPct val="100000"/>
              </a:lnSpc>
              <a:spcBef>
                <a:spcPts val="35"/>
              </a:spcBef>
            </a:pPr>
            <a:fld id="{81D60167-4931-47E6-BA6A-407CBD079E47}" type="slidenum">
              <a:rPr spc="65" dirty="0"/>
              <a:t>‹#›</a:t>
            </a:fld>
            <a:endParaRPr spc="6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1930400" y="5907743"/>
            <a:ext cx="6959600" cy="400110"/>
          </a:xfrm>
          <a:prstGeom prst="rect">
            <a:avLst/>
          </a:prstGeom>
          <a:noFill/>
          <a:ln w="76200">
            <a:noFill/>
            <a:prstDash val="sysDash"/>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spcBef>
                <a:spcPct val="50000"/>
              </a:spcBef>
              <a:defRPr/>
            </a:pPr>
            <a:r>
              <a:rPr lang="en-US" sz="2000" b="1" dirty="0" smtClean="0">
                <a:latin typeface="Arial" pitchFamily="34" charset="0"/>
                <a:cs typeface="Arial" pitchFamily="34" charset="0"/>
              </a:rPr>
              <a:t>                       Jakarta,      </a:t>
            </a:r>
            <a:r>
              <a:rPr lang="en-US" sz="2000" b="1" dirty="0" err="1" smtClean="0">
                <a:latin typeface="Arial" pitchFamily="34" charset="0"/>
                <a:cs typeface="Arial" pitchFamily="34" charset="0"/>
              </a:rPr>
              <a:t>Juni</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2020</a:t>
            </a:r>
            <a:endParaRPr lang="en-US" sz="2000" b="1" dirty="0">
              <a:latin typeface="Arial" pitchFamily="34" charset="0"/>
              <a:cs typeface="Arial" pitchFamily="34" charset="0"/>
            </a:endParaRPr>
          </a:p>
        </p:txBody>
      </p:sp>
      <p:sp>
        <p:nvSpPr>
          <p:cNvPr id="4" name="Rectangle 3"/>
          <p:cNvSpPr/>
          <p:nvPr/>
        </p:nvSpPr>
        <p:spPr bwMode="auto">
          <a:xfrm>
            <a:off x="3124199" y="2438400"/>
            <a:ext cx="6553201" cy="1323439"/>
          </a:xfrm>
          <a:prstGeom prst="rect">
            <a:avLst/>
          </a:prstGeom>
          <a:solidFill>
            <a:srgbClr val="00B0F0"/>
          </a:solidFill>
          <a:ln>
            <a:solidFill>
              <a:schemeClr val="tx1"/>
            </a:solidFill>
          </a:ln>
        </p:spPr>
        <p:txBody>
          <a:bodyPr wrap="square">
            <a:spAutoFit/>
          </a:bodyPr>
          <a:lstStyle/>
          <a:p>
            <a:pPr algn="ctr">
              <a:defRPr/>
            </a:pPr>
            <a:r>
              <a:rPr lang="en-US" sz="40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JABATAN FUNGSIONAL ANGGOTA POLRI</a:t>
            </a:r>
            <a:endParaRPr lang="en-US" sz="40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524452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746506"/>
            <a:ext cx="1983739" cy="239395"/>
          </a:xfrm>
          <a:prstGeom prst="rect">
            <a:avLst/>
          </a:prstGeom>
        </p:spPr>
        <p:txBody>
          <a:bodyPr vert="horz" wrap="square" lIns="0" tIns="13335" rIns="0" bIns="0" rtlCol="0">
            <a:spAutoFit/>
          </a:bodyPr>
          <a:lstStyle/>
          <a:p>
            <a:pPr marL="12700">
              <a:lnSpc>
                <a:spcPct val="100000"/>
              </a:lnSpc>
              <a:spcBef>
                <a:spcPts val="105"/>
              </a:spcBef>
            </a:pPr>
            <a:r>
              <a:rPr sz="1400" b="1" i="1" spc="-5" dirty="0">
                <a:solidFill>
                  <a:srgbClr val="FFFFFF"/>
                </a:solidFill>
                <a:latin typeface="Calibri"/>
                <a:cs typeface="Calibri"/>
              </a:rPr>
              <a:t>JABFUNG </a:t>
            </a:r>
            <a:r>
              <a:rPr sz="1400" b="1" i="1" spc="-15" dirty="0">
                <a:solidFill>
                  <a:srgbClr val="FFFFFF"/>
                </a:solidFill>
                <a:latin typeface="Calibri"/>
                <a:cs typeface="Calibri"/>
              </a:rPr>
              <a:t>ANGGOTA</a:t>
            </a:r>
            <a:r>
              <a:rPr sz="1400" b="1" i="1" spc="-110" dirty="0">
                <a:solidFill>
                  <a:srgbClr val="FFFFFF"/>
                </a:solidFill>
                <a:latin typeface="Calibri"/>
                <a:cs typeface="Calibri"/>
              </a:rPr>
              <a:t> </a:t>
            </a:r>
            <a:r>
              <a:rPr sz="1400" b="1" i="1" spc="-5" dirty="0">
                <a:solidFill>
                  <a:srgbClr val="FFFFFF"/>
                </a:solidFill>
                <a:latin typeface="Calibri"/>
                <a:cs typeface="Calibri"/>
              </a:rPr>
              <a:t>POLRI</a:t>
            </a:r>
            <a:endParaRPr sz="1400">
              <a:latin typeface="Calibri"/>
              <a:cs typeface="Calibri"/>
            </a:endParaRPr>
          </a:p>
        </p:txBody>
      </p:sp>
      <p:sp>
        <p:nvSpPr>
          <p:cNvPr id="4" name="object 4"/>
          <p:cNvSpPr/>
          <p:nvPr/>
        </p:nvSpPr>
        <p:spPr>
          <a:xfrm>
            <a:off x="1413255" y="2202052"/>
            <a:ext cx="3439160" cy="1996439"/>
          </a:xfrm>
          <a:custGeom>
            <a:avLst/>
            <a:gdLst/>
            <a:ahLst/>
            <a:cxnLst/>
            <a:rect l="l" t="t" r="r" b="b"/>
            <a:pathLst>
              <a:path w="3439160" h="1996439">
                <a:moveTo>
                  <a:pt x="0" y="1996186"/>
                </a:moveTo>
                <a:lnTo>
                  <a:pt x="3438779" y="1996186"/>
                </a:lnTo>
                <a:lnTo>
                  <a:pt x="3438779" y="0"/>
                </a:lnTo>
                <a:lnTo>
                  <a:pt x="0" y="0"/>
                </a:lnTo>
                <a:lnTo>
                  <a:pt x="0" y="1996186"/>
                </a:lnTo>
                <a:close/>
              </a:path>
            </a:pathLst>
          </a:custGeom>
          <a:solidFill>
            <a:srgbClr val="E7E7E7"/>
          </a:solidFill>
        </p:spPr>
        <p:txBody>
          <a:bodyPr wrap="square" lIns="0" tIns="0" rIns="0" bIns="0" rtlCol="0"/>
          <a:lstStyle/>
          <a:p>
            <a:endParaRPr/>
          </a:p>
        </p:txBody>
      </p:sp>
      <p:sp>
        <p:nvSpPr>
          <p:cNvPr id="5" name="object 5"/>
          <p:cNvSpPr/>
          <p:nvPr/>
        </p:nvSpPr>
        <p:spPr>
          <a:xfrm>
            <a:off x="1413255" y="4198213"/>
            <a:ext cx="3439160" cy="2395855"/>
          </a:xfrm>
          <a:custGeom>
            <a:avLst/>
            <a:gdLst/>
            <a:ahLst/>
            <a:cxnLst/>
            <a:rect l="l" t="t" r="r" b="b"/>
            <a:pathLst>
              <a:path w="3439160" h="2395854">
                <a:moveTo>
                  <a:pt x="0" y="2395474"/>
                </a:moveTo>
                <a:lnTo>
                  <a:pt x="3438779" y="2395474"/>
                </a:lnTo>
                <a:lnTo>
                  <a:pt x="3438779" y="0"/>
                </a:lnTo>
                <a:lnTo>
                  <a:pt x="0" y="0"/>
                </a:lnTo>
                <a:lnTo>
                  <a:pt x="0" y="2395474"/>
                </a:lnTo>
                <a:close/>
              </a:path>
            </a:pathLst>
          </a:custGeom>
          <a:solidFill>
            <a:srgbClr val="FFFFFF"/>
          </a:solidFill>
        </p:spPr>
        <p:txBody>
          <a:bodyPr wrap="square" lIns="0" tIns="0" rIns="0" bIns="0" rtlCol="0"/>
          <a:lstStyle/>
          <a:p>
            <a:endParaRPr/>
          </a:p>
        </p:txBody>
      </p:sp>
      <p:graphicFrame>
        <p:nvGraphicFramePr>
          <p:cNvPr id="6" name="object 6"/>
          <p:cNvGraphicFramePr>
            <a:graphicFrameLocks noGrp="1"/>
          </p:cNvGraphicFramePr>
          <p:nvPr>
            <p:extLst>
              <p:ext uri="{D42A27DB-BD31-4B8C-83A1-F6EECF244321}">
                <p14:modId xmlns:p14="http://schemas.microsoft.com/office/powerpoint/2010/main" val="88275960"/>
              </p:ext>
            </p:extLst>
          </p:nvPr>
        </p:nvGraphicFramePr>
        <p:xfrm>
          <a:off x="768464" y="1642364"/>
          <a:ext cx="10739119" cy="4938618"/>
        </p:xfrm>
        <a:graphic>
          <a:graphicData uri="http://schemas.openxmlformats.org/drawingml/2006/table">
            <a:tbl>
              <a:tblPr firstRow="1" bandRow="1">
                <a:tableStyleId>{2D5ABB26-0587-4C30-8999-92F81FD0307C}</a:tableStyleId>
              </a:tblPr>
              <a:tblGrid>
                <a:gridCol w="1226820"/>
                <a:gridCol w="2729116"/>
                <a:gridCol w="2601709"/>
                <a:gridCol w="2246629"/>
                <a:gridCol w="1934845"/>
              </a:tblGrid>
              <a:tr h="546862">
                <a:tc>
                  <a:txBody>
                    <a:bodyPr/>
                    <a:lstStyle/>
                    <a:p>
                      <a:pPr marR="573405" algn="ctr">
                        <a:lnSpc>
                          <a:spcPct val="100000"/>
                        </a:lnSpc>
                        <a:spcBef>
                          <a:spcPts val="1000"/>
                        </a:spcBef>
                      </a:pPr>
                      <a:r>
                        <a:rPr sz="1800" b="1" spc="335" dirty="0">
                          <a:solidFill>
                            <a:srgbClr val="FFFFFF"/>
                          </a:solidFill>
                          <a:latin typeface="Arial" panose="020B0604020202020204" pitchFamily="34" charset="0"/>
                          <a:cs typeface="Arial" panose="020B0604020202020204" pitchFamily="34" charset="0"/>
                        </a:rPr>
                        <a:t>NO</a:t>
                      </a:r>
                      <a:endParaRPr sz="1800" dirty="0">
                        <a:latin typeface="Arial" panose="020B0604020202020204" pitchFamily="34" charset="0"/>
                        <a:cs typeface="Arial" panose="020B0604020202020204" pitchFamily="34" charset="0"/>
                      </a:endParaRPr>
                    </a:p>
                  </a:txBody>
                  <a:tcPr marL="0" marR="0" marT="127000" marB="0">
                    <a:lnT w="28575">
                      <a:solidFill>
                        <a:srgbClr val="000000"/>
                      </a:solidFill>
                      <a:prstDash val="solid"/>
                    </a:lnT>
                    <a:lnB w="28575">
                      <a:solidFill>
                        <a:srgbClr val="000000"/>
                      </a:solidFill>
                      <a:prstDash val="solid"/>
                    </a:lnB>
                    <a:solidFill>
                      <a:srgbClr val="0070C0"/>
                    </a:solidFill>
                  </a:tcPr>
                </a:tc>
                <a:tc>
                  <a:txBody>
                    <a:bodyPr/>
                    <a:lstStyle/>
                    <a:p>
                      <a:pPr marL="708025">
                        <a:lnSpc>
                          <a:spcPct val="100000"/>
                        </a:lnSpc>
                        <a:spcBef>
                          <a:spcPts val="1000"/>
                        </a:spcBef>
                      </a:pPr>
                      <a:r>
                        <a:rPr sz="1800" b="1" spc="165" dirty="0">
                          <a:solidFill>
                            <a:srgbClr val="FFFFFF"/>
                          </a:solidFill>
                          <a:latin typeface="Arial" panose="020B0604020202020204" pitchFamily="34" charset="0"/>
                          <a:cs typeface="Arial" panose="020B0604020202020204" pitchFamily="34" charset="0"/>
                        </a:rPr>
                        <a:t>SATKER</a:t>
                      </a:r>
                      <a:endParaRPr sz="1800" dirty="0">
                        <a:latin typeface="Arial" panose="020B0604020202020204" pitchFamily="34" charset="0"/>
                        <a:cs typeface="Arial" panose="020B0604020202020204" pitchFamily="34" charset="0"/>
                      </a:endParaRPr>
                    </a:p>
                  </a:txBody>
                  <a:tcPr marL="0" marR="0" marT="127000" marB="0">
                    <a:lnT w="28575">
                      <a:solidFill>
                        <a:srgbClr val="000000"/>
                      </a:solidFill>
                      <a:prstDash val="solid"/>
                    </a:lnT>
                    <a:lnB w="28575">
                      <a:solidFill>
                        <a:srgbClr val="000000"/>
                      </a:solidFill>
                      <a:prstDash val="solid"/>
                    </a:lnB>
                    <a:solidFill>
                      <a:srgbClr val="0070C0"/>
                    </a:solidFill>
                  </a:tcPr>
                </a:tc>
                <a:tc>
                  <a:txBody>
                    <a:bodyPr/>
                    <a:lstStyle/>
                    <a:p>
                      <a:pPr marL="614680">
                        <a:lnSpc>
                          <a:spcPct val="100000"/>
                        </a:lnSpc>
                        <a:spcBef>
                          <a:spcPts val="1000"/>
                        </a:spcBef>
                      </a:pPr>
                      <a:r>
                        <a:rPr sz="1800" b="1" spc="200" dirty="0">
                          <a:solidFill>
                            <a:srgbClr val="FFFFFF"/>
                          </a:solidFill>
                          <a:latin typeface="Arial" panose="020B0604020202020204" pitchFamily="34" charset="0"/>
                          <a:cs typeface="Arial" panose="020B0604020202020204" pitchFamily="34" charset="0"/>
                        </a:rPr>
                        <a:t>JABATAN</a:t>
                      </a:r>
                      <a:endParaRPr sz="1800" dirty="0">
                        <a:latin typeface="Arial" panose="020B0604020202020204" pitchFamily="34" charset="0"/>
                        <a:cs typeface="Arial" panose="020B0604020202020204" pitchFamily="34" charset="0"/>
                      </a:endParaRPr>
                    </a:p>
                  </a:txBody>
                  <a:tcPr marL="0" marR="0" marT="127000" marB="0">
                    <a:lnT w="28575">
                      <a:solidFill>
                        <a:srgbClr val="000000"/>
                      </a:solidFill>
                      <a:prstDash val="solid"/>
                    </a:lnT>
                    <a:lnB w="28575">
                      <a:solidFill>
                        <a:srgbClr val="000000"/>
                      </a:solidFill>
                      <a:prstDash val="solid"/>
                    </a:lnB>
                    <a:solidFill>
                      <a:srgbClr val="0070C0"/>
                    </a:solidFill>
                  </a:tcPr>
                </a:tc>
                <a:tc>
                  <a:txBody>
                    <a:bodyPr/>
                    <a:lstStyle/>
                    <a:p>
                      <a:pPr marR="5080" algn="ctr">
                        <a:lnSpc>
                          <a:spcPct val="100000"/>
                        </a:lnSpc>
                        <a:spcBef>
                          <a:spcPts val="1000"/>
                        </a:spcBef>
                      </a:pPr>
                      <a:r>
                        <a:rPr sz="1800" b="1" spc="215" dirty="0">
                          <a:solidFill>
                            <a:srgbClr val="FFFFFF"/>
                          </a:solidFill>
                          <a:latin typeface="Arial" panose="020B0604020202020204" pitchFamily="34" charset="0"/>
                          <a:cs typeface="Arial" panose="020B0604020202020204" pitchFamily="34" charset="0"/>
                        </a:rPr>
                        <a:t>PANGKAT</a:t>
                      </a:r>
                      <a:endParaRPr sz="1800" dirty="0">
                        <a:latin typeface="Arial" panose="020B0604020202020204" pitchFamily="34" charset="0"/>
                        <a:cs typeface="Arial" panose="020B0604020202020204" pitchFamily="34" charset="0"/>
                      </a:endParaRPr>
                    </a:p>
                  </a:txBody>
                  <a:tcPr marL="0" marR="0" marT="127000" marB="0">
                    <a:lnT w="28575">
                      <a:solidFill>
                        <a:srgbClr val="000000"/>
                      </a:solidFill>
                      <a:prstDash val="solid"/>
                    </a:lnT>
                    <a:lnB w="28575">
                      <a:solidFill>
                        <a:srgbClr val="000000"/>
                      </a:solidFill>
                      <a:prstDash val="solid"/>
                    </a:lnB>
                    <a:solidFill>
                      <a:srgbClr val="0070C0"/>
                    </a:solidFill>
                  </a:tcPr>
                </a:tc>
                <a:tc>
                  <a:txBody>
                    <a:bodyPr/>
                    <a:lstStyle/>
                    <a:p>
                      <a:pPr marR="99060" algn="ctr">
                        <a:lnSpc>
                          <a:spcPct val="100000"/>
                        </a:lnSpc>
                        <a:spcBef>
                          <a:spcPts val="1000"/>
                        </a:spcBef>
                      </a:pPr>
                      <a:r>
                        <a:rPr sz="1800" b="1" spc="215" dirty="0">
                          <a:solidFill>
                            <a:srgbClr val="FFFFFF"/>
                          </a:solidFill>
                          <a:latin typeface="Arial" panose="020B0604020202020204" pitchFamily="34" charset="0"/>
                          <a:cs typeface="Arial" panose="020B0604020202020204" pitchFamily="34" charset="0"/>
                        </a:rPr>
                        <a:t>JUMLAH</a:t>
                      </a:r>
                      <a:endParaRPr sz="1800" dirty="0">
                        <a:latin typeface="Arial" panose="020B0604020202020204" pitchFamily="34" charset="0"/>
                        <a:cs typeface="Arial" panose="020B0604020202020204" pitchFamily="34" charset="0"/>
                      </a:endParaRPr>
                    </a:p>
                  </a:txBody>
                  <a:tcPr marL="0" marR="0" marT="127000" marB="0">
                    <a:lnT w="28575">
                      <a:solidFill>
                        <a:srgbClr val="000000"/>
                      </a:solidFill>
                      <a:prstDash val="solid"/>
                    </a:lnT>
                    <a:lnB w="28575">
                      <a:solidFill>
                        <a:srgbClr val="000000"/>
                      </a:solidFill>
                      <a:prstDash val="solid"/>
                    </a:lnB>
                    <a:solidFill>
                      <a:srgbClr val="0070C0"/>
                    </a:solidFill>
                  </a:tcPr>
                </a:tc>
              </a:tr>
              <a:tr h="399752">
                <a:tc>
                  <a:txBody>
                    <a:bodyPr/>
                    <a:lstStyle/>
                    <a:p>
                      <a:pPr>
                        <a:lnSpc>
                          <a:spcPct val="100000"/>
                        </a:lnSpc>
                      </a:pPr>
                      <a:endParaRPr sz="1700">
                        <a:latin typeface="Times New Roman"/>
                        <a:cs typeface="Times New Roman"/>
                      </a:endParaRPr>
                    </a:p>
                  </a:txBody>
                  <a:tcPr marL="0" marR="0" marT="0" marB="0">
                    <a:lnT w="28575">
                      <a:solidFill>
                        <a:srgbClr val="000000"/>
                      </a:solidFill>
                      <a:prstDash val="solid"/>
                    </a:lnT>
                    <a:solidFill>
                      <a:srgbClr val="E7E7E7"/>
                    </a:solidFill>
                  </a:tcPr>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E7E7E7"/>
                    </a:solidFill>
                  </a:tcPr>
                </a:tc>
                <a:tc>
                  <a:txBody>
                    <a:bodyPr/>
                    <a:lstStyle/>
                    <a:p>
                      <a:pPr marR="6985" algn="ctr">
                        <a:lnSpc>
                          <a:spcPct val="100000"/>
                        </a:lnSpc>
                        <a:spcBef>
                          <a:spcPts val="434"/>
                        </a:spcBef>
                      </a:pPr>
                      <a:r>
                        <a:rPr sz="1600" spc="15" dirty="0">
                          <a:latin typeface="Arial" panose="020B0604020202020204" pitchFamily="34" charset="0"/>
                          <a:cs typeface="Arial" panose="020B0604020202020204" pitchFamily="34" charset="0"/>
                        </a:rPr>
                        <a:t>IRJEN</a:t>
                      </a:r>
                      <a:r>
                        <a:rPr sz="1600" spc="-3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55244" marB="0">
                    <a:lnT w="28575">
                      <a:solidFill>
                        <a:srgbClr val="000000"/>
                      </a:solidFill>
                      <a:prstDash val="solid"/>
                    </a:lnT>
                    <a:solidFill>
                      <a:srgbClr val="E7E7E7"/>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10</a:t>
                      </a:r>
                      <a:endParaRPr sz="1600" b="0" dirty="0">
                        <a:latin typeface="Arial" panose="020B0604020202020204" pitchFamily="34" charset="0"/>
                        <a:cs typeface="Arial" panose="020B0604020202020204" pitchFamily="34" charset="0"/>
                      </a:endParaRPr>
                    </a:p>
                  </a:txBody>
                  <a:tcPr marL="0" marR="0" marT="53340" marB="0">
                    <a:lnT w="28575">
                      <a:solidFill>
                        <a:srgbClr val="000000"/>
                      </a:solidFill>
                      <a:prstDash val="solid"/>
                    </a:lnT>
                    <a:solidFill>
                      <a:srgbClr val="E7E7E7"/>
                    </a:solidFill>
                  </a:tcPr>
                </a:tc>
              </a:tr>
              <a:tr h="331144">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6350" algn="ctr">
                        <a:lnSpc>
                          <a:spcPts val="2075"/>
                        </a:lnSpc>
                        <a:spcBef>
                          <a:spcPts val="430"/>
                        </a:spcBef>
                      </a:pPr>
                      <a:r>
                        <a:rPr sz="1600" spc="30" dirty="0">
                          <a:latin typeface="Arial" panose="020B0604020202020204" pitchFamily="34" charset="0"/>
                          <a:cs typeface="Arial" panose="020B0604020202020204" pitchFamily="34" charset="0"/>
                        </a:rPr>
                        <a:t>BRIGJEN</a:t>
                      </a:r>
                      <a:r>
                        <a:rPr sz="1600" spc="-1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54610" marB="0">
                    <a:solidFill>
                      <a:srgbClr val="E7E7E7"/>
                    </a:solidFill>
                  </a:tcPr>
                </a:tc>
                <a:tc>
                  <a:txBody>
                    <a:bodyPr/>
                    <a:lstStyle/>
                    <a:p>
                      <a:pPr marR="99695" algn="ctr">
                        <a:lnSpc>
                          <a:spcPts val="2085"/>
                        </a:lnSpc>
                        <a:spcBef>
                          <a:spcPts val="420"/>
                        </a:spcBef>
                      </a:pPr>
                      <a:r>
                        <a:rPr sz="1600" b="0" spc="215" dirty="0">
                          <a:latin typeface="Arial" panose="020B0604020202020204" pitchFamily="34" charset="0"/>
                          <a:cs typeface="Arial" panose="020B0604020202020204" pitchFamily="34" charset="0"/>
                        </a:rPr>
                        <a:t>18</a:t>
                      </a:r>
                      <a:endParaRPr sz="1600" b="0" dirty="0">
                        <a:latin typeface="Arial" panose="020B0604020202020204" pitchFamily="34" charset="0"/>
                        <a:cs typeface="Arial" panose="020B0604020202020204" pitchFamily="34" charset="0"/>
                      </a:endParaRPr>
                    </a:p>
                  </a:txBody>
                  <a:tcPr marL="0" marR="0" marT="53340" marB="0">
                    <a:solidFill>
                      <a:srgbClr val="E7E7E7"/>
                    </a:solidFill>
                  </a:tcPr>
                </a:tc>
              </a:tr>
              <a:tr h="532654">
                <a:tc>
                  <a:txBody>
                    <a:bodyPr/>
                    <a:lstStyle/>
                    <a:p>
                      <a:pPr marR="575945" algn="ctr">
                        <a:lnSpc>
                          <a:spcPct val="100000"/>
                        </a:lnSpc>
                        <a:spcBef>
                          <a:spcPts val="965"/>
                        </a:spcBef>
                      </a:pPr>
                      <a:r>
                        <a:rPr sz="1600" dirty="0">
                          <a:latin typeface="Arial" panose="020B0604020202020204" pitchFamily="34" charset="0"/>
                          <a:cs typeface="Arial" panose="020B0604020202020204" pitchFamily="34" charset="0"/>
                        </a:rPr>
                        <a:t>1</a:t>
                      </a:r>
                    </a:p>
                  </a:txBody>
                  <a:tcPr marL="0" marR="0" marT="122555" marB="0"/>
                </a:tc>
                <a:tc>
                  <a:txBody>
                    <a:bodyPr/>
                    <a:lstStyle/>
                    <a:p>
                      <a:pPr marL="769620">
                        <a:lnSpc>
                          <a:spcPct val="100000"/>
                        </a:lnSpc>
                        <a:spcBef>
                          <a:spcPts val="965"/>
                        </a:spcBef>
                      </a:pPr>
                      <a:r>
                        <a:rPr sz="1600" b="0" spc="-80" dirty="0">
                          <a:latin typeface="Arial" panose="020B0604020202020204" pitchFamily="34" charset="0"/>
                          <a:cs typeface="Arial" panose="020B0604020202020204" pitchFamily="34" charset="0"/>
                        </a:rPr>
                        <a:t>LEMDIKLAT</a:t>
                      </a:r>
                      <a:r>
                        <a:rPr sz="1600" b="0" spc="-60" dirty="0">
                          <a:latin typeface="Arial" panose="020B0604020202020204" pitchFamily="34" charset="0"/>
                          <a:cs typeface="Arial" panose="020B0604020202020204" pitchFamily="34" charset="0"/>
                        </a:rPr>
                        <a:t> </a:t>
                      </a:r>
                      <a:r>
                        <a:rPr sz="1600" b="0" spc="-30" dirty="0">
                          <a:latin typeface="Arial" panose="020B0604020202020204" pitchFamily="34" charset="0"/>
                          <a:cs typeface="Arial" panose="020B0604020202020204" pitchFamily="34" charset="0"/>
                        </a:rPr>
                        <a:t>POLRI</a:t>
                      </a:r>
                      <a:endParaRPr sz="1600" b="0" dirty="0">
                        <a:latin typeface="Arial" panose="020B0604020202020204" pitchFamily="34" charset="0"/>
                        <a:cs typeface="Arial" panose="020B0604020202020204" pitchFamily="34" charset="0"/>
                      </a:endParaRPr>
                    </a:p>
                  </a:txBody>
                  <a:tcPr marL="0" marR="0" marT="122555" marB="0"/>
                </a:tc>
                <a:tc>
                  <a:txBody>
                    <a:bodyPr/>
                    <a:lstStyle/>
                    <a:p>
                      <a:pPr marL="372110">
                        <a:lnSpc>
                          <a:spcPts val="2050"/>
                        </a:lnSpc>
                      </a:pPr>
                      <a:r>
                        <a:rPr sz="1600" spc="-25" dirty="0">
                          <a:latin typeface="Arial" panose="020B0604020202020204" pitchFamily="34" charset="0"/>
                          <a:cs typeface="Arial" panose="020B0604020202020204" pitchFamily="34" charset="0"/>
                        </a:rPr>
                        <a:t>WIDYAISWARA</a:t>
                      </a:r>
                      <a:endParaRPr sz="1600" dirty="0">
                        <a:latin typeface="Arial" panose="020B0604020202020204" pitchFamily="34" charset="0"/>
                        <a:cs typeface="Arial" panose="020B0604020202020204" pitchFamily="34" charset="0"/>
                      </a:endParaRPr>
                    </a:p>
                    <a:p>
                      <a:pPr marL="504825">
                        <a:lnSpc>
                          <a:spcPts val="2045"/>
                        </a:lnSpc>
                      </a:pPr>
                      <a:r>
                        <a:rPr sz="1600" spc="-5" dirty="0">
                          <a:latin typeface="Arial" panose="020B0604020202020204" pitchFamily="34" charset="0"/>
                          <a:cs typeface="Arial" panose="020B0604020202020204" pitchFamily="34" charset="0"/>
                        </a:rPr>
                        <a:t>KEPOLISIAN</a:t>
                      </a: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6350" algn="ctr">
                        <a:lnSpc>
                          <a:spcPct val="100000"/>
                        </a:lnSpc>
                        <a:spcBef>
                          <a:spcPts val="965"/>
                        </a:spcBef>
                      </a:pPr>
                      <a:r>
                        <a:rPr sz="1600" dirty="0">
                          <a:latin typeface="Arial" panose="020B0604020202020204" pitchFamily="34" charset="0"/>
                          <a:cs typeface="Arial" panose="020B0604020202020204" pitchFamily="34" charset="0"/>
                        </a:rPr>
                        <a:t>KOMBES</a:t>
                      </a:r>
                      <a:r>
                        <a:rPr sz="1600" spc="-4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122555" marB="0">
                    <a:solidFill>
                      <a:srgbClr val="E7E7E7"/>
                    </a:solidFill>
                  </a:tcPr>
                </a:tc>
                <a:tc>
                  <a:txBody>
                    <a:bodyPr/>
                    <a:lstStyle/>
                    <a:p>
                      <a:pPr marR="99695" algn="ctr">
                        <a:lnSpc>
                          <a:spcPct val="100000"/>
                        </a:lnSpc>
                        <a:spcBef>
                          <a:spcPts val="955"/>
                        </a:spcBef>
                      </a:pPr>
                      <a:r>
                        <a:rPr sz="1600" b="0" spc="215" dirty="0">
                          <a:latin typeface="Arial" panose="020B0604020202020204" pitchFamily="34" charset="0"/>
                          <a:cs typeface="Arial" panose="020B0604020202020204" pitchFamily="34" charset="0"/>
                        </a:rPr>
                        <a:t>55</a:t>
                      </a:r>
                      <a:endParaRPr sz="1600" b="0" dirty="0">
                        <a:latin typeface="Arial" panose="020B0604020202020204" pitchFamily="34" charset="0"/>
                        <a:cs typeface="Arial" panose="020B0604020202020204" pitchFamily="34" charset="0"/>
                      </a:endParaRPr>
                    </a:p>
                  </a:txBody>
                  <a:tcPr marL="0" marR="0" marT="121285" marB="0">
                    <a:solidFill>
                      <a:srgbClr val="E7E7E7"/>
                    </a:solidFill>
                  </a:tcPr>
                </a:tc>
              </a:tr>
              <a:tr h="334064">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6985" algn="ctr">
                        <a:lnSpc>
                          <a:spcPts val="2080"/>
                        </a:lnSpc>
                      </a:pPr>
                      <a:r>
                        <a:rPr sz="1600" spc="-45" dirty="0">
                          <a:latin typeface="Arial" panose="020B0604020202020204" pitchFamily="34" charset="0"/>
                          <a:cs typeface="Arial" panose="020B0604020202020204" pitchFamily="34" charset="0"/>
                        </a:rPr>
                        <a:t>AKBP</a:t>
                      </a: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99695" algn="ctr">
                        <a:lnSpc>
                          <a:spcPts val="2065"/>
                        </a:lnSpc>
                      </a:pPr>
                      <a:r>
                        <a:rPr sz="1600" b="0" spc="215" dirty="0">
                          <a:latin typeface="Arial" panose="020B0604020202020204" pitchFamily="34" charset="0"/>
                          <a:cs typeface="Arial" panose="020B0604020202020204" pitchFamily="34" charset="0"/>
                        </a:rPr>
                        <a:t>15</a:t>
                      </a:r>
                      <a:endParaRPr sz="1600" b="0" dirty="0">
                        <a:latin typeface="Arial" panose="020B0604020202020204" pitchFamily="34" charset="0"/>
                        <a:cs typeface="Arial" panose="020B0604020202020204" pitchFamily="34" charset="0"/>
                      </a:endParaRPr>
                    </a:p>
                  </a:txBody>
                  <a:tcPr marL="0" marR="0" marT="0" marB="0">
                    <a:solidFill>
                      <a:srgbClr val="E7E7E7"/>
                    </a:solidFill>
                  </a:tcPr>
                </a:tc>
              </a:tr>
              <a:tr h="433367">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marR="6985" algn="ctr">
                        <a:lnSpc>
                          <a:spcPct val="100000"/>
                        </a:lnSpc>
                        <a:spcBef>
                          <a:spcPts val="430"/>
                        </a:spcBef>
                      </a:pPr>
                      <a:r>
                        <a:rPr sz="1600" spc="5" dirty="0">
                          <a:latin typeface="Arial" panose="020B0604020202020204" pitchFamily="34" charset="0"/>
                          <a:cs typeface="Arial" panose="020B0604020202020204" pitchFamily="34" charset="0"/>
                        </a:rPr>
                        <a:t>KOMPOL</a:t>
                      </a:r>
                      <a:endParaRPr sz="1600" dirty="0">
                        <a:latin typeface="Arial" panose="020B0604020202020204" pitchFamily="34" charset="0"/>
                        <a:cs typeface="Arial" panose="020B0604020202020204" pitchFamily="34" charset="0"/>
                      </a:endParaRPr>
                    </a:p>
                  </a:txBody>
                  <a:tcPr marL="0" marR="0" marT="54610" marB="0">
                    <a:lnB w="28575">
                      <a:solidFill>
                        <a:srgbClr val="000000"/>
                      </a:solidFill>
                      <a:prstDash val="solid"/>
                    </a:lnB>
                    <a:solidFill>
                      <a:srgbClr val="E7E7E7"/>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15</a:t>
                      </a:r>
                      <a:endParaRPr sz="1600" b="0" dirty="0">
                        <a:latin typeface="Arial" panose="020B0604020202020204" pitchFamily="34" charset="0"/>
                        <a:cs typeface="Arial" panose="020B0604020202020204" pitchFamily="34" charset="0"/>
                      </a:endParaRPr>
                    </a:p>
                  </a:txBody>
                  <a:tcPr marL="0" marR="0" marT="53340" marB="0">
                    <a:lnB w="28575">
                      <a:solidFill>
                        <a:srgbClr val="000000"/>
                      </a:solidFill>
                      <a:prstDash val="solid"/>
                    </a:lnB>
                    <a:solidFill>
                      <a:srgbClr val="E7E7E7"/>
                    </a:solidFill>
                  </a:tcPr>
                </a:tc>
              </a:tr>
              <a:tr h="365434">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FFFFFF"/>
                    </a:solidFill>
                  </a:tcPr>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FFFFFF"/>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FFFFFF"/>
                    </a:solidFill>
                  </a:tcPr>
                </a:tc>
                <a:tc>
                  <a:txBody>
                    <a:bodyPr/>
                    <a:lstStyle/>
                    <a:p>
                      <a:pPr marR="5715" algn="ctr">
                        <a:lnSpc>
                          <a:spcPct val="100000"/>
                        </a:lnSpc>
                        <a:spcBef>
                          <a:spcPts val="165"/>
                        </a:spcBef>
                      </a:pPr>
                      <a:r>
                        <a:rPr sz="1600" spc="30" dirty="0">
                          <a:latin typeface="Arial" panose="020B0604020202020204" pitchFamily="34" charset="0"/>
                          <a:cs typeface="Arial" panose="020B0604020202020204" pitchFamily="34" charset="0"/>
                        </a:rPr>
                        <a:t>BRIGJEN</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POL</a:t>
                      </a:r>
                    </a:p>
                  </a:txBody>
                  <a:tcPr marL="0" marR="0" marT="20955" marB="0">
                    <a:lnT w="28575">
                      <a:solidFill>
                        <a:srgbClr val="000000"/>
                      </a:solidFill>
                      <a:prstDash val="solid"/>
                    </a:lnT>
                    <a:solidFill>
                      <a:srgbClr val="FFFFFF"/>
                    </a:solidFill>
                  </a:tcPr>
                </a:tc>
                <a:tc>
                  <a:txBody>
                    <a:bodyPr/>
                    <a:lstStyle/>
                    <a:p>
                      <a:pPr marR="100330" algn="ctr">
                        <a:lnSpc>
                          <a:spcPct val="100000"/>
                        </a:lnSpc>
                        <a:spcBef>
                          <a:spcPts val="150"/>
                        </a:spcBef>
                      </a:pPr>
                      <a:r>
                        <a:rPr sz="1600" b="0" dirty="0">
                          <a:latin typeface="Arial" panose="020B0604020202020204" pitchFamily="34" charset="0"/>
                          <a:cs typeface="Arial" panose="020B0604020202020204" pitchFamily="34" charset="0"/>
                        </a:rPr>
                        <a:t>1</a:t>
                      </a:r>
                    </a:p>
                  </a:txBody>
                  <a:tcPr marL="0" marR="0" marT="19050" marB="0">
                    <a:lnT w="28575">
                      <a:solidFill>
                        <a:srgbClr val="000000"/>
                      </a:solidFill>
                      <a:prstDash val="solid"/>
                    </a:lnT>
                    <a:solidFill>
                      <a:srgbClr val="FFFFFF"/>
                    </a:solidFill>
                  </a:tcPr>
                </a:tc>
              </a:tr>
              <a:tr h="399442">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tc>
                <a:tc rowSpan="4">
                  <a:txBody>
                    <a:bodyPr/>
                    <a:lstStyle/>
                    <a:p>
                      <a:pPr>
                        <a:lnSpc>
                          <a:spcPct val="100000"/>
                        </a:lnSpc>
                        <a:spcBef>
                          <a:spcPts val="10"/>
                        </a:spcBef>
                      </a:pPr>
                      <a:endParaRPr sz="1600" dirty="0">
                        <a:latin typeface="Arial" panose="020B0604020202020204" pitchFamily="34" charset="0"/>
                        <a:cs typeface="Arial" panose="020B0604020202020204" pitchFamily="34" charset="0"/>
                      </a:endParaRPr>
                    </a:p>
                    <a:p>
                      <a:pPr marL="448309" marR="484505" algn="ctr">
                        <a:lnSpc>
                          <a:spcPct val="100000"/>
                        </a:lnSpc>
                      </a:pPr>
                      <a:r>
                        <a:rPr sz="1600" spc="-5" dirty="0">
                          <a:latin typeface="Arial" panose="020B0604020202020204" pitchFamily="34" charset="0"/>
                          <a:cs typeface="Arial" panose="020B0604020202020204" pitchFamily="34" charset="0"/>
                        </a:rPr>
                        <a:t>PEN</a:t>
                      </a:r>
                      <a:r>
                        <a:rPr sz="1600" spc="-10" dirty="0">
                          <a:latin typeface="Arial" panose="020B0604020202020204" pitchFamily="34" charset="0"/>
                          <a:cs typeface="Arial" panose="020B0604020202020204" pitchFamily="34" charset="0"/>
                        </a:rPr>
                        <a:t>G</a:t>
                      </a:r>
                      <a:r>
                        <a:rPr sz="1600" spc="-5" dirty="0">
                          <a:latin typeface="Arial" panose="020B0604020202020204" pitchFamily="34" charset="0"/>
                          <a:cs typeface="Arial" panose="020B0604020202020204" pitchFamily="34" charset="0"/>
                        </a:rPr>
                        <a:t>EM</a:t>
                      </a:r>
                      <a:r>
                        <a:rPr sz="1600" spc="-10" dirty="0">
                          <a:latin typeface="Arial" panose="020B0604020202020204" pitchFamily="34" charset="0"/>
                          <a:cs typeface="Arial" panose="020B0604020202020204" pitchFamily="34" charset="0"/>
                        </a:rPr>
                        <a:t>B</a:t>
                      </a:r>
                      <a:r>
                        <a:rPr sz="1600" spc="-5" dirty="0">
                          <a:latin typeface="Arial" panose="020B0604020202020204" pitchFamily="34" charset="0"/>
                          <a:cs typeface="Arial" panose="020B0604020202020204" pitchFamily="34" charset="0"/>
                        </a:rPr>
                        <a:t>AN  </a:t>
                      </a:r>
                      <a:r>
                        <a:rPr sz="1600" spc="5" dirty="0">
                          <a:latin typeface="Arial" panose="020B0604020202020204" pitchFamily="34" charset="0"/>
                          <a:cs typeface="Arial" panose="020B0604020202020204" pitchFamily="34" charset="0"/>
                        </a:rPr>
                        <a:t>TEKNOLOGI  INFORMASI  </a:t>
                      </a:r>
                      <a:r>
                        <a:rPr sz="1600" spc="-5" dirty="0">
                          <a:latin typeface="Arial" panose="020B0604020202020204" pitchFamily="34" charset="0"/>
                          <a:cs typeface="Arial" panose="020B0604020202020204" pitchFamily="34" charset="0"/>
                        </a:rPr>
                        <a:t>KEPOLISIAN</a:t>
                      </a:r>
                      <a:endParaRPr sz="1600" dirty="0">
                        <a:latin typeface="Arial" panose="020B0604020202020204" pitchFamily="34" charset="0"/>
                        <a:cs typeface="Arial" panose="020B0604020202020204" pitchFamily="34" charset="0"/>
                      </a:endParaRPr>
                    </a:p>
                  </a:txBody>
                  <a:tcPr marL="0" marR="0" marT="1270" marB="0">
                    <a:solidFill>
                      <a:srgbClr val="FFFFFF"/>
                    </a:solidFill>
                  </a:tcPr>
                </a:tc>
                <a:tc>
                  <a:txBody>
                    <a:bodyPr/>
                    <a:lstStyle/>
                    <a:p>
                      <a:pPr marR="6350" algn="ctr">
                        <a:lnSpc>
                          <a:spcPct val="100000"/>
                        </a:lnSpc>
                        <a:spcBef>
                          <a:spcPts val="430"/>
                        </a:spcBef>
                      </a:pPr>
                      <a:r>
                        <a:rPr sz="1600" dirty="0">
                          <a:latin typeface="Arial" panose="020B0604020202020204" pitchFamily="34" charset="0"/>
                          <a:cs typeface="Arial" panose="020B0604020202020204" pitchFamily="34" charset="0"/>
                        </a:rPr>
                        <a:t>KOMBES</a:t>
                      </a:r>
                      <a:r>
                        <a:rPr sz="1600" spc="-4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54610" marB="0">
                    <a:solidFill>
                      <a:srgbClr val="FFFFFF"/>
                    </a:solidFill>
                  </a:tcPr>
                </a:tc>
                <a:tc>
                  <a:txBody>
                    <a:bodyPr/>
                    <a:lstStyle/>
                    <a:p>
                      <a:pPr marR="100965" algn="ctr">
                        <a:lnSpc>
                          <a:spcPct val="100000"/>
                        </a:lnSpc>
                        <a:spcBef>
                          <a:spcPts val="420"/>
                        </a:spcBef>
                      </a:pPr>
                      <a:r>
                        <a:rPr sz="1600" b="0" dirty="0">
                          <a:latin typeface="Arial" panose="020B0604020202020204" pitchFamily="34" charset="0"/>
                          <a:cs typeface="Arial" panose="020B0604020202020204" pitchFamily="34" charset="0"/>
                        </a:rPr>
                        <a:t>4</a:t>
                      </a:r>
                    </a:p>
                  </a:txBody>
                  <a:tcPr marL="0" marR="0" marT="53340" marB="0">
                    <a:solidFill>
                      <a:srgbClr val="FFFFFF"/>
                    </a:solidFill>
                  </a:tcPr>
                </a:tc>
              </a:tr>
              <a:tr h="399275">
                <a:tc rowSpan="2">
                  <a:txBody>
                    <a:bodyPr/>
                    <a:lstStyle/>
                    <a:p>
                      <a:pPr>
                        <a:lnSpc>
                          <a:spcPct val="100000"/>
                        </a:lnSpc>
                        <a:spcBef>
                          <a:spcPts val="45"/>
                        </a:spcBef>
                      </a:pPr>
                      <a:endParaRPr sz="1600" dirty="0">
                        <a:latin typeface="Arial" panose="020B0604020202020204" pitchFamily="34" charset="0"/>
                        <a:cs typeface="Arial" panose="020B0604020202020204" pitchFamily="34" charset="0"/>
                      </a:endParaRPr>
                    </a:p>
                    <a:p>
                      <a:pPr marL="252095">
                        <a:lnSpc>
                          <a:spcPct val="100000"/>
                        </a:lnSpc>
                        <a:spcBef>
                          <a:spcPts val="5"/>
                        </a:spcBef>
                      </a:pPr>
                      <a:r>
                        <a:rPr sz="1600" dirty="0">
                          <a:latin typeface="Arial" panose="020B0604020202020204" pitchFamily="34" charset="0"/>
                          <a:cs typeface="Arial" panose="020B0604020202020204" pitchFamily="34" charset="0"/>
                        </a:rPr>
                        <a:t>2</a:t>
                      </a:r>
                    </a:p>
                  </a:txBody>
                  <a:tcPr marL="0" marR="0" marT="5715" marB="0"/>
                </a:tc>
                <a:tc rowSpan="2">
                  <a:txBody>
                    <a:bodyPr/>
                    <a:lstStyle/>
                    <a:p>
                      <a:pPr>
                        <a:lnSpc>
                          <a:spcPct val="100000"/>
                        </a:lnSpc>
                        <a:spcBef>
                          <a:spcPts val="45"/>
                        </a:spcBef>
                      </a:pPr>
                      <a:endParaRPr sz="1700" dirty="0">
                        <a:latin typeface="Arial" panose="020B0604020202020204" pitchFamily="34" charset="0"/>
                        <a:cs typeface="Arial" panose="020B0604020202020204" pitchFamily="34" charset="0"/>
                      </a:endParaRPr>
                    </a:p>
                    <a:p>
                      <a:pPr marL="769620">
                        <a:lnSpc>
                          <a:spcPct val="100000"/>
                        </a:lnSpc>
                        <a:spcBef>
                          <a:spcPts val="5"/>
                        </a:spcBef>
                      </a:pPr>
                      <a:r>
                        <a:rPr sz="1800" spc="-35" dirty="0">
                          <a:latin typeface="Arial" panose="020B0604020202020204" pitchFamily="34" charset="0"/>
                          <a:cs typeface="Arial" panose="020B0604020202020204" pitchFamily="34" charset="0"/>
                        </a:rPr>
                        <a:t>DIV</a:t>
                      </a:r>
                      <a:r>
                        <a:rPr sz="1800" spc="-30" dirty="0">
                          <a:latin typeface="Arial" panose="020B0604020202020204" pitchFamily="34" charset="0"/>
                          <a:cs typeface="Arial" panose="020B0604020202020204" pitchFamily="34" charset="0"/>
                        </a:rPr>
                        <a:t> </a:t>
                      </a:r>
                      <a:r>
                        <a:rPr sz="1800" spc="-105" dirty="0">
                          <a:latin typeface="Arial" panose="020B0604020202020204" pitchFamily="34" charset="0"/>
                          <a:cs typeface="Arial" panose="020B0604020202020204" pitchFamily="34" charset="0"/>
                        </a:rPr>
                        <a:t>TIK</a:t>
                      </a:r>
                      <a:endParaRPr sz="1800" dirty="0">
                        <a:latin typeface="Arial" panose="020B0604020202020204" pitchFamily="34" charset="0"/>
                        <a:cs typeface="Arial" panose="020B0604020202020204" pitchFamily="34" charset="0"/>
                      </a:endParaRPr>
                    </a:p>
                  </a:txBody>
                  <a:tcPr marL="0" marR="0" marT="5715" marB="0"/>
                </a:tc>
                <a:tc vMerge="1">
                  <a:txBody>
                    <a:bodyPr/>
                    <a:lstStyle/>
                    <a:p>
                      <a:endParaRPr/>
                    </a:p>
                  </a:txBody>
                  <a:tcPr marL="0" marR="0" marT="1270" marB="0">
                    <a:solidFill>
                      <a:srgbClr val="FFFFFF"/>
                    </a:solidFill>
                  </a:tcPr>
                </a:tc>
                <a:tc>
                  <a:txBody>
                    <a:bodyPr/>
                    <a:lstStyle/>
                    <a:p>
                      <a:pPr marR="6985" algn="ctr">
                        <a:lnSpc>
                          <a:spcPct val="100000"/>
                        </a:lnSpc>
                        <a:spcBef>
                          <a:spcPts val="430"/>
                        </a:spcBef>
                      </a:pPr>
                      <a:r>
                        <a:rPr sz="1600" spc="-45" dirty="0">
                          <a:latin typeface="Arial" panose="020B0604020202020204" pitchFamily="34" charset="0"/>
                          <a:cs typeface="Arial" panose="020B0604020202020204" pitchFamily="34" charset="0"/>
                        </a:rPr>
                        <a:t>AKBP</a:t>
                      </a:r>
                      <a:endParaRPr sz="1600" dirty="0">
                        <a:latin typeface="Arial" panose="020B0604020202020204" pitchFamily="34" charset="0"/>
                        <a:cs typeface="Arial" panose="020B0604020202020204" pitchFamily="34" charset="0"/>
                      </a:endParaRPr>
                    </a:p>
                  </a:txBody>
                  <a:tcPr marL="0" marR="0" marT="54610" marB="0">
                    <a:solidFill>
                      <a:srgbClr val="FFFFFF"/>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32</a:t>
                      </a:r>
                      <a:endParaRPr sz="1600" b="0" dirty="0">
                        <a:latin typeface="Arial" panose="020B0604020202020204" pitchFamily="34" charset="0"/>
                        <a:cs typeface="Arial" panose="020B0604020202020204" pitchFamily="34" charset="0"/>
                      </a:endParaRPr>
                    </a:p>
                  </a:txBody>
                  <a:tcPr marL="0" marR="0" marT="53340" marB="0">
                    <a:solidFill>
                      <a:srgbClr val="FFFFFF"/>
                    </a:solidFill>
                  </a:tcPr>
                </a:tc>
              </a:tr>
              <a:tr h="399275">
                <a:tc vMerge="1">
                  <a:txBody>
                    <a:bodyPr/>
                    <a:lstStyle/>
                    <a:p>
                      <a:endParaRPr/>
                    </a:p>
                  </a:txBody>
                  <a:tcPr marL="0" marR="0" marT="5715" marB="0"/>
                </a:tc>
                <a:tc vMerge="1">
                  <a:txBody>
                    <a:bodyPr/>
                    <a:lstStyle/>
                    <a:p>
                      <a:endParaRPr/>
                    </a:p>
                  </a:txBody>
                  <a:tcPr marL="0" marR="0" marT="5715" marB="0"/>
                </a:tc>
                <a:tc vMerge="1">
                  <a:txBody>
                    <a:bodyPr/>
                    <a:lstStyle/>
                    <a:p>
                      <a:endParaRPr/>
                    </a:p>
                  </a:txBody>
                  <a:tcPr marL="0" marR="0" marT="1270" marB="0">
                    <a:solidFill>
                      <a:srgbClr val="FFFFFF"/>
                    </a:solidFill>
                  </a:tcPr>
                </a:tc>
                <a:tc>
                  <a:txBody>
                    <a:bodyPr/>
                    <a:lstStyle/>
                    <a:p>
                      <a:pPr marR="5080" algn="ctr">
                        <a:lnSpc>
                          <a:spcPct val="100000"/>
                        </a:lnSpc>
                        <a:spcBef>
                          <a:spcPts val="430"/>
                        </a:spcBef>
                      </a:pPr>
                      <a:r>
                        <a:rPr sz="1600" spc="-55" dirty="0">
                          <a:latin typeface="Arial" panose="020B0604020202020204" pitchFamily="34" charset="0"/>
                          <a:cs typeface="Arial" panose="020B0604020202020204" pitchFamily="34" charset="0"/>
                        </a:rPr>
                        <a:t>KP</a:t>
                      </a:r>
                      <a:endParaRPr sz="1600" dirty="0">
                        <a:latin typeface="Arial" panose="020B0604020202020204" pitchFamily="34" charset="0"/>
                        <a:cs typeface="Arial" panose="020B0604020202020204" pitchFamily="34" charset="0"/>
                      </a:endParaRPr>
                    </a:p>
                  </a:txBody>
                  <a:tcPr marL="0" marR="0" marT="54610" marB="0">
                    <a:solidFill>
                      <a:srgbClr val="FFFFFF"/>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35</a:t>
                      </a:r>
                      <a:endParaRPr sz="1600" b="0" dirty="0">
                        <a:latin typeface="Arial" panose="020B0604020202020204" pitchFamily="34" charset="0"/>
                        <a:cs typeface="Arial" panose="020B0604020202020204" pitchFamily="34" charset="0"/>
                      </a:endParaRPr>
                    </a:p>
                  </a:txBody>
                  <a:tcPr marL="0" marR="0" marT="53340" marB="0">
                    <a:solidFill>
                      <a:srgbClr val="FFFFFF"/>
                    </a:solidFill>
                  </a:tcPr>
                </a:tc>
              </a:tr>
              <a:tr h="399288">
                <a:tc>
                  <a:txBody>
                    <a:bodyPr/>
                    <a:lstStyle/>
                    <a:p>
                      <a:pPr>
                        <a:lnSpc>
                          <a:spcPct val="100000"/>
                        </a:lnSpc>
                      </a:pPr>
                      <a:endParaRPr sz="1700">
                        <a:latin typeface="Times New Roman"/>
                        <a:cs typeface="Times New Roman"/>
                      </a:endParaRPr>
                    </a:p>
                  </a:txBody>
                  <a:tcPr marL="0" marR="0" marT="0" marB="0"/>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tc>
                <a:tc vMerge="1">
                  <a:txBody>
                    <a:bodyPr/>
                    <a:lstStyle/>
                    <a:p>
                      <a:endParaRPr/>
                    </a:p>
                  </a:txBody>
                  <a:tcPr marL="0" marR="0" marT="1270" marB="0">
                    <a:solidFill>
                      <a:srgbClr val="FFFFFF"/>
                    </a:solidFill>
                  </a:tcPr>
                </a:tc>
                <a:tc>
                  <a:txBody>
                    <a:bodyPr/>
                    <a:lstStyle/>
                    <a:p>
                      <a:pPr marR="6350" algn="ctr">
                        <a:lnSpc>
                          <a:spcPct val="100000"/>
                        </a:lnSpc>
                        <a:spcBef>
                          <a:spcPts val="430"/>
                        </a:spcBef>
                      </a:pPr>
                      <a:r>
                        <a:rPr sz="1600" spc="-55" dirty="0">
                          <a:latin typeface="Arial" panose="020B0604020202020204" pitchFamily="34" charset="0"/>
                          <a:cs typeface="Arial" panose="020B0604020202020204" pitchFamily="34" charset="0"/>
                        </a:rPr>
                        <a:t>AKP</a:t>
                      </a:r>
                      <a:endParaRPr sz="1600" dirty="0">
                        <a:latin typeface="Arial" panose="020B0604020202020204" pitchFamily="34" charset="0"/>
                        <a:cs typeface="Arial" panose="020B0604020202020204" pitchFamily="34" charset="0"/>
                      </a:endParaRPr>
                    </a:p>
                  </a:txBody>
                  <a:tcPr marL="0" marR="0" marT="54610" marB="0">
                    <a:solidFill>
                      <a:srgbClr val="FFFFFF"/>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50</a:t>
                      </a:r>
                      <a:endParaRPr sz="1600" b="0" dirty="0">
                        <a:latin typeface="Arial" panose="020B0604020202020204" pitchFamily="34" charset="0"/>
                        <a:cs typeface="Arial" panose="020B0604020202020204" pitchFamily="34" charset="0"/>
                      </a:endParaRPr>
                    </a:p>
                  </a:txBody>
                  <a:tcPr marL="0" marR="0" marT="53340" marB="0">
                    <a:solidFill>
                      <a:srgbClr val="FFFFFF"/>
                    </a:solidFill>
                  </a:tcPr>
                </a:tc>
              </a:tr>
              <a:tr h="398061">
                <a:tc>
                  <a:txBody>
                    <a:bodyPr/>
                    <a:lstStyle/>
                    <a:p>
                      <a:pPr>
                        <a:lnSpc>
                          <a:spcPct val="100000"/>
                        </a:lnSpc>
                      </a:pPr>
                      <a:endParaRPr sz="1700">
                        <a:latin typeface="Times New Roman"/>
                        <a:cs typeface="Times New Roman"/>
                      </a:endParaRPr>
                    </a:p>
                  </a:txBody>
                  <a:tcPr marL="0" marR="0" marT="0" marB="0">
                    <a:lnB w="28575">
                      <a:solidFill>
                        <a:srgbClr val="000000"/>
                      </a:solidFill>
                      <a:prstDash val="solid"/>
                    </a:lnB>
                    <a:solidFill>
                      <a:srgbClr val="FFFFFF"/>
                    </a:solidFill>
                  </a:tcPr>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FFFFFF"/>
                    </a:solidFill>
                  </a:tcPr>
                </a:tc>
                <a:tc>
                  <a:txBody>
                    <a:bodyPr/>
                    <a:lstStyle/>
                    <a:p>
                      <a:pPr>
                        <a:lnSpc>
                          <a:spcPct val="100000"/>
                        </a:lnSpc>
                      </a:pPr>
                      <a:endParaRPr sz="170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FFFFFF"/>
                    </a:solidFill>
                  </a:tcPr>
                </a:tc>
                <a:tc>
                  <a:txBody>
                    <a:bodyPr/>
                    <a:lstStyle/>
                    <a:p>
                      <a:pPr marR="6985" algn="ctr">
                        <a:lnSpc>
                          <a:spcPct val="100000"/>
                        </a:lnSpc>
                        <a:spcBef>
                          <a:spcPts val="430"/>
                        </a:spcBef>
                      </a:pPr>
                      <a:r>
                        <a:rPr sz="1600" spc="-55" dirty="0">
                          <a:latin typeface="Arial" panose="020B0604020202020204" pitchFamily="34" charset="0"/>
                          <a:cs typeface="Arial" panose="020B0604020202020204" pitchFamily="34" charset="0"/>
                        </a:rPr>
                        <a:t>IPDA/IPTU</a:t>
                      </a:r>
                      <a:endParaRPr sz="1600" dirty="0">
                        <a:latin typeface="Arial" panose="020B0604020202020204" pitchFamily="34" charset="0"/>
                        <a:cs typeface="Arial" panose="020B0604020202020204" pitchFamily="34" charset="0"/>
                      </a:endParaRPr>
                    </a:p>
                  </a:txBody>
                  <a:tcPr marL="0" marR="0" marT="54610" marB="0">
                    <a:lnB w="28575">
                      <a:solidFill>
                        <a:srgbClr val="000000"/>
                      </a:solidFill>
                      <a:prstDash val="solid"/>
                    </a:lnB>
                    <a:solidFill>
                      <a:srgbClr val="FFFFFF"/>
                    </a:solidFill>
                  </a:tcPr>
                </a:tc>
                <a:tc>
                  <a:txBody>
                    <a:bodyPr/>
                    <a:lstStyle/>
                    <a:p>
                      <a:pPr marR="99695" algn="ctr">
                        <a:lnSpc>
                          <a:spcPct val="100000"/>
                        </a:lnSpc>
                        <a:spcBef>
                          <a:spcPts val="420"/>
                        </a:spcBef>
                      </a:pPr>
                      <a:r>
                        <a:rPr sz="1600" b="0" spc="215" dirty="0">
                          <a:latin typeface="Arial" panose="020B0604020202020204" pitchFamily="34" charset="0"/>
                          <a:cs typeface="Arial" panose="020B0604020202020204" pitchFamily="34" charset="0"/>
                        </a:rPr>
                        <a:t>88</a:t>
                      </a:r>
                      <a:endParaRPr sz="1600" b="0" dirty="0">
                        <a:latin typeface="Arial" panose="020B0604020202020204" pitchFamily="34" charset="0"/>
                        <a:cs typeface="Arial" panose="020B0604020202020204" pitchFamily="34" charset="0"/>
                      </a:endParaRPr>
                    </a:p>
                  </a:txBody>
                  <a:tcPr marL="0" marR="0" marT="53340" marB="0">
                    <a:lnB w="28575">
                      <a:solidFill>
                        <a:srgbClr val="000000"/>
                      </a:solidFill>
                      <a:prstDash val="solid"/>
                    </a:lnB>
                    <a:solidFill>
                      <a:srgbClr val="FFFFFF"/>
                    </a:solidFill>
                  </a:tcPr>
                </a:tc>
              </a:tr>
            </a:tbl>
          </a:graphicData>
        </a:graphic>
      </p:graphicFrame>
      <p:sp>
        <p:nvSpPr>
          <p:cNvPr id="7" name="object 7"/>
          <p:cNvSpPr/>
          <p:nvPr/>
        </p:nvSpPr>
        <p:spPr>
          <a:xfrm>
            <a:off x="1804416" y="2816351"/>
            <a:ext cx="806195" cy="96164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717548" y="4869179"/>
            <a:ext cx="1120139" cy="111861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847444" y="1250441"/>
            <a:ext cx="4105555" cy="290464"/>
          </a:xfrm>
          <a:prstGeom prst="rect">
            <a:avLst/>
          </a:prstGeom>
        </p:spPr>
        <p:txBody>
          <a:bodyPr vert="horz" wrap="square" lIns="0" tIns="13335" rIns="0" bIns="0" rtlCol="0">
            <a:spAutoFit/>
          </a:bodyPr>
          <a:lstStyle/>
          <a:p>
            <a:pPr marL="12700">
              <a:lnSpc>
                <a:spcPct val="100000"/>
              </a:lnSpc>
              <a:spcBef>
                <a:spcPts val="105"/>
              </a:spcBef>
            </a:pPr>
            <a:r>
              <a:rPr b="1" spc="120" dirty="0">
                <a:solidFill>
                  <a:srgbClr val="0070C0"/>
                </a:solidFill>
                <a:latin typeface="Arial" panose="020B0604020202020204" pitchFamily="34" charset="0"/>
                <a:cs typeface="Arial" panose="020B0604020202020204" pitchFamily="34" charset="0"/>
              </a:rPr>
              <a:t>TINGKAT </a:t>
            </a:r>
            <a:r>
              <a:rPr b="1" spc="50" dirty="0">
                <a:solidFill>
                  <a:srgbClr val="0070C0"/>
                </a:solidFill>
                <a:latin typeface="Arial" panose="020B0604020202020204" pitchFamily="34" charset="0"/>
                <a:cs typeface="Arial" panose="020B0604020202020204" pitchFamily="34" charset="0"/>
              </a:rPr>
              <a:t>MABES</a:t>
            </a:r>
            <a:r>
              <a:rPr b="1" spc="-120" dirty="0">
                <a:solidFill>
                  <a:srgbClr val="0070C0"/>
                </a:solidFill>
                <a:latin typeface="Arial" panose="020B0604020202020204" pitchFamily="34" charset="0"/>
                <a:cs typeface="Arial" panose="020B0604020202020204" pitchFamily="34" charset="0"/>
              </a:rPr>
              <a:t> </a:t>
            </a:r>
            <a:r>
              <a:rPr b="1" spc="135" dirty="0">
                <a:solidFill>
                  <a:srgbClr val="0070C0"/>
                </a:solidFill>
                <a:latin typeface="Arial" panose="020B0604020202020204" pitchFamily="34" charset="0"/>
                <a:cs typeface="Arial" panose="020B0604020202020204" pitchFamily="34" charset="0"/>
              </a:rPr>
              <a:t>POLRI</a:t>
            </a:r>
            <a:endParaRPr dirty="0">
              <a:solidFill>
                <a:srgbClr val="0070C0"/>
              </a:solidFill>
              <a:latin typeface="Arial" panose="020B0604020202020204" pitchFamily="34" charset="0"/>
              <a:cs typeface="Arial" panose="020B0604020202020204" pitchFamily="34" charset="0"/>
            </a:endParaRPr>
          </a:p>
        </p:txBody>
      </p:sp>
      <p:sp>
        <p:nvSpPr>
          <p:cNvPr id="11" name="Oval 10"/>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10</a:t>
            </a:r>
            <a:endParaRPr lang="en-US" sz="11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bwMode="auto">
          <a:xfrm>
            <a:off x="2900221" y="161731"/>
            <a:ext cx="6624778" cy="707886"/>
          </a:xfrm>
          <a:prstGeom prst="rect">
            <a:avLst/>
          </a:prstGeom>
          <a:solidFill>
            <a:srgbClr val="00B0F0"/>
          </a:solidFill>
          <a:ln>
            <a:solidFill>
              <a:schemeClr val="tx1"/>
            </a:solidFill>
          </a:ln>
        </p:spPr>
        <p:txBody>
          <a:bodyPr wrap="square">
            <a:spAutoFit/>
          </a:bodyPr>
          <a:lstStyle/>
          <a:p>
            <a:pPr algn="ctr">
              <a:defRPr/>
            </a:pPr>
            <a:r>
              <a:rPr lang="en-US" sz="20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FORMASI JABATAN FUNGSIONAL TAHAP II </a:t>
            </a:r>
          </a:p>
          <a:p>
            <a:pPr algn="ctr">
              <a:defRPr/>
            </a:pPr>
            <a:r>
              <a:rPr lang="en-US" sz="20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(NOMENKLATUR JABFUNG SAMA DENGAN K/L)</a:t>
            </a:r>
            <a:endParaRPr lang="en-US" sz="20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746506"/>
            <a:ext cx="1983739" cy="239395"/>
          </a:xfrm>
          <a:prstGeom prst="rect">
            <a:avLst/>
          </a:prstGeom>
        </p:spPr>
        <p:txBody>
          <a:bodyPr vert="horz" wrap="square" lIns="0" tIns="13335" rIns="0" bIns="0" rtlCol="0">
            <a:spAutoFit/>
          </a:bodyPr>
          <a:lstStyle/>
          <a:p>
            <a:pPr marL="12700">
              <a:lnSpc>
                <a:spcPct val="100000"/>
              </a:lnSpc>
              <a:spcBef>
                <a:spcPts val="105"/>
              </a:spcBef>
            </a:pPr>
            <a:r>
              <a:rPr sz="1400" b="1" i="1" spc="-5" dirty="0">
                <a:solidFill>
                  <a:srgbClr val="FFFFFF"/>
                </a:solidFill>
                <a:latin typeface="Calibri"/>
                <a:cs typeface="Calibri"/>
              </a:rPr>
              <a:t>JABFUNG </a:t>
            </a:r>
            <a:r>
              <a:rPr sz="1400" b="1" i="1" spc="-15" dirty="0">
                <a:solidFill>
                  <a:srgbClr val="FFFFFF"/>
                </a:solidFill>
                <a:latin typeface="Calibri"/>
                <a:cs typeface="Calibri"/>
              </a:rPr>
              <a:t>ANGGOTA</a:t>
            </a:r>
            <a:r>
              <a:rPr sz="1400" b="1" i="1" spc="-110" dirty="0">
                <a:solidFill>
                  <a:srgbClr val="FFFFFF"/>
                </a:solidFill>
                <a:latin typeface="Calibri"/>
                <a:cs typeface="Calibri"/>
              </a:rPr>
              <a:t> </a:t>
            </a:r>
            <a:r>
              <a:rPr sz="1400" b="1" i="1" spc="-5" dirty="0">
                <a:solidFill>
                  <a:srgbClr val="FFFFFF"/>
                </a:solidFill>
                <a:latin typeface="Calibri"/>
                <a:cs typeface="Calibri"/>
              </a:rPr>
              <a:t>POLRI</a:t>
            </a:r>
            <a:endParaRPr sz="1400">
              <a:latin typeface="Calibri"/>
              <a:cs typeface="Calibri"/>
            </a:endParaRPr>
          </a:p>
        </p:txBody>
      </p:sp>
      <p:sp>
        <p:nvSpPr>
          <p:cNvPr id="3" name="object 3"/>
          <p:cNvSpPr txBox="1">
            <a:spLocks noGrp="1"/>
          </p:cNvSpPr>
          <p:nvPr>
            <p:ph type="title"/>
          </p:nvPr>
        </p:nvSpPr>
        <p:spPr>
          <a:xfrm>
            <a:off x="1126032" y="151003"/>
            <a:ext cx="4159885" cy="546735"/>
          </a:xfrm>
          <a:prstGeom prst="rect">
            <a:avLst/>
          </a:prstGeom>
        </p:spPr>
        <p:txBody>
          <a:bodyPr vert="horz" wrap="square" lIns="0" tIns="43815" rIns="0" bIns="0" rtlCol="0">
            <a:spAutoFit/>
          </a:bodyPr>
          <a:lstStyle/>
          <a:p>
            <a:pPr marL="12700" marR="5080">
              <a:lnSpc>
                <a:spcPts val="1939"/>
              </a:lnSpc>
              <a:spcBef>
                <a:spcPts val="345"/>
              </a:spcBef>
            </a:pPr>
            <a:r>
              <a:rPr sz="1800" spc="180" dirty="0"/>
              <a:t>FORMASI </a:t>
            </a:r>
            <a:r>
              <a:rPr sz="1800" spc="254" dirty="0"/>
              <a:t>JABFUNG </a:t>
            </a:r>
            <a:r>
              <a:rPr sz="1800" spc="180" dirty="0"/>
              <a:t>TAHAP </a:t>
            </a:r>
            <a:r>
              <a:rPr sz="1800" spc="165" dirty="0"/>
              <a:t>II  </a:t>
            </a:r>
            <a:r>
              <a:rPr sz="1800" spc="200" dirty="0"/>
              <a:t>(NOMENKLATUR </a:t>
            </a:r>
            <a:r>
              <a:rPr sz="1800" spc="204" dirty="0"/>
              <a:t>JF </a:t>
            </a:r>
            <a:r>
              <a:rPr sz="1800" spc="170" dirty="0"/>
              <a:t>SAMA </a:t>
            </a:r>
            <a:r>
              <a:rPr sz="1800" spc="315" dirty="0"/>
              <a:t>DGN</a:t>
            </a:r>
            <a:r>
              <a:rPr sz="1800" spc="15" dirty="0"/>
              <a:t> </a:t>
            </a:r>
            <a:r>
              <a:rPr sz="1800" spc="160" dirty="0"/>
              <a:t>K/L)</a:t>
            </a:r>
            <a:endParaRPr sz="1800"/>
          </a:p>
        </p:txBody>
      </p:sp>
      <p:sp>
        <p:nvSpPr>
          <p:cNvPr id="4" name="object 4"/>
          <p:cNvSpPr/>
          <p:nvPr/>
        </p:nvSpPr>
        <p:spPr>
          <a:xfrm>
            <a:off x="1441196" y="2339848"/>
            <a:ext cx="3439160" cy="1350645"/>
          </a:xfrm>
          <a:custGeom>
            <a:avLst/>
            <a:gdLst/>
            <a:ahLst/>
            <a:cxnLst/>
            <a:rect l="l" t="t" r="r" b="b"/>
            <a:pathLst>
              <a:path w="3439160" h="1350645">
                <a:moveTo>
                  <a:pt x="0" y="1350137"/>
                </a:moveTo>
                <a:lnTo>
                  <a:pt x="3438779" y="1350137"/>
                </a:lnTo>
                <a:lnTo>
                  <a:pt x="3438779" y="0"/>
                </a:lnTo>
                <a:lnTo>
                  <a:pt x="0" y="0"/>
                </a:lnTo>
                <a:lnTo>
                  <a:pt x="0" y="1350137"/>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 name="object 5"/>
          <p:cNvSpPr/>
          <p:nvPr/>
        </p:nvSpPr>
        <p:spPr>
          <a:xfrm>
            <a:off x="1441196" y="3689984"/>
            <a:ext cx="3439160" cy="1814195"/>
          </a:xfrm>
          <a:custGeom>
            <a:avLst/>
            <a:gdLst/>
            <a:ahLst/>
            <a:cxnLst/>
            <a:rect l="l" t="t" r="r" b="b"/>
            <a:pathLst>
              <a:path w="3439160" h="1814195">
                <a:moveTo>
                  <a:pt x="0" y="1813941"/>
                </a:moveTo>
                <a:lnTo>
                  <a:pt x="3438779" y="1813941"/>
                </a:lnTo>
                <a:lnTo>
                  <a:pt x="3438779" y="0"/>
                </a:lnTo>
                <a:lnTo>
                  <a:pt x="0" y="0"/>
                </a:lnTo>
                <a:lnTo>
                  <a:pt x="0" y="1813941"/>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 name="object 6"/>
          <p:cNvSpPr/>
          <p:nvPr/>
        </p:nvSpPr>
        <p:spPr>
          <a:xfrm>
            <a:off x="1441196" y="5503926"/>
            <a:ext cx="3439160" cy="1114425"/>
          </a:xfrm>
          <a:custGeom>
            <a:avLst/>
            <a:gdLst/>
            <a:ahLst/>
            <a:cxnLst/>
            <a:rect l="l" t="t" r="r" b="b"/>
            <a:pathLst>
              <a:path w="3439160" h="1114425">
                <a:moveTo>
                  <a:pt x="0" y="1113878"/>
                </a:moveTo>
                <a:lnTo>
                  <a:pt x="3438779" y="1113878"/>
                </a:lnTo>
                <a:lnTo>
                  <a:pt x="3438779" y="0"/>
                </a:lnTo>
                <a:lnTo>
                  <a:pt x="0" y="0"/>
                </a:lnTo>
                <a:lnTo>
                  <a:pt x="0" y="1113878"/>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2631527363"/>
              </p:ext>
            </p:extLst>
          </p:nvPr>
        </p:nvGraphicFramePr>
        <p:xfrm>
          <a:off x="796416" y="1752600"/>
          <a:ext cx="10738485" cy="4852500"/>
        </p:xfrm>
        <a:graphic>
          <a:graphicData uri="http://schemas.openxmlformats.org/drawingml/2006/table">
            <a:tbl>
              <a:tblPr firstRow="1" bandRow="1">
                <a:tableStyleId>{2D5ABB26-0587-4C30-8999-92F81FD0307C}</a:tableStyleId>
              </a:tblPr>
              <a:tblGrid>
                <a:gridCol w="1084580"/>
                <a:gridCol w="2733040"/>
                <a:gridCol w="2936875"/>
                <a:gridCol w="2049145"/>
                <a:gridCol w="1934845"/>
              </a:tblGrid>
              <a:tr h="574548">
                <a:tc>
                  <a:txBody>
                    <a:bodyPr/>
                    <a:lstStyle/>
                    <a:p>
                      <a:pPr marR="431165" algn="ctr">
                        <a:lnSpc>
                          <a:spcPct val="100000"/>
                        </a:lnSpc>
                        <a:spcBef>
                          <a:spcPts val="1295"/>
                        </a:spcBef>
                      </a:pPr>
                      <a:r>
                        <a:rPr sz="1800" b="1" spc="335" dirty="0">
                          <a:solidFill>
                            <a:srgbClr val="FFFFFF"/>
                          </a:solidFill>
                          <a:latin typeface="Arial" panose="020B0604020202020204" pitchFamily="34" charset="0"/>
                          <a:cs typeface="Arial" panose="020B0604020202020204" pitchFamily="34" charset="0"/>
                        </a:rPr>
                        <a:t>NO</a:t>
                      </a:r>
                      <a:endParaRPr sz="1800" dirty="0">
                        <a:latin typeface="Arial" panose="020B0604020202020204" pitchFamily="34" charset="0"/>
                        <a:cs typeface="Arial" panose="020B0604020202020204" pitchFamily="34" charset="0"/>
                      </a:endParaRPr>
                    </a:p>
                  </a:txBody>
                  <a:tcPr marL="0" marR="0" marT="164465" marB="0">
                    <a:lnT w="28575">
                      <a:solidFill>
                        <a:srgbClr val="000000"/>
                      </a:solidFill>
                      <a:prstDash val="solid"/>
                    </a:lnT>
                    <a:lnB w="28575">
                      <a:solidFill>
                        <a:srgbClr val="000000"/>
                      </a:solidFill>
                      <a:prstDash val="solid"/>
                    </a:lnB>
                    <a:solidFill>
                      <a:srgbClr val="0070C0"/>
                    </a:solidFill>
                  </a:tcPr>
                </a:tc>
                <a:tc>
                  <a:txBody>
                    <a:bodyPr/>
                    <a:lstStyle/>
                    <a:p>
                      <a:pPr marL="850265">
                        <a:lnSpc>
                          <a:spcPct val="100000"/>
                        </a:lnSpc>
                        <a:spcBef>
                          <a:spcPts val="1295"/>
                        </a:spcBef>
                      </a:pPr>
                      <a:r>
                        <a:rPr sz="1800" b="1" spc="165" dirty="0">
                          <a:solidFill>
                            <a:srgbClr val="FFFFFF"/>
                          </a:solidFill>
                          <a:latin typeface="Arial" panose="020B0604020202020204" pitchFamily="34" charset="0"/>
                          <a:cs typeface="Arial" panose="020B0604020202020204" pitchFamily="34" charset="0"/>
                        </a:rPr>
                        <a:t>SATKER</a:t>
                      </a:r>
                      <a:endParaRPr sz="1800" dirty="0">
                        <a:latin typeface="Arial" panose="020B0604020202020204" pitchFamily="34" charset="0"/>
                        <a:cs typeface="Arial" panose="020B0604020202020204" pitchFamily="34" charset="0"/>
                      </a:endParaRPr>
                    </a:p>
                  </a:txBody>
                  <a:tcPr marL="0" marR="0" marT="164465" marB="0">
                    <a:lnT w="28575">
                      <a:solidFill>
                        <a:srgbClr val="000000"/>
                      </a:solidFill>
                      <a:prstDash val="solid"/>
                    </a:lnT>
                    <a:lnB w="28575">
                      <a:solidFill>
                        <a:srgbClr val="000000"/>
                      </a:solidFill>
                      <a:prstDash val="solid"/>
                    </a:lnB>
                    <a:solidFill>
                      <a:srgbClr val="0070C0"/>
                    </a:solidFill>
                  </a:tcPr>
                </a:tc>
                <a:tc>
                  <a:txBody>
                    <a:bodyPr/>
                    <a:lstStyle/>
                    <a:p>
                      <a:pPr marL="164465" algn="ctr">
                        <a:lnSpc>
                          <a:spcPct val="100000"/>
                        </a:lnSpc>
                        <a:spcBef>
                          <a:spcPts val="1295"/>
                        </a:spcBef>
                      </a:pPr>
                      <a:r>
                        <a:rPr sz="1800" b="1" spc="195" dirty="0">
                          <a:solidFill>
                            <a:srgbClr val="FFFFFF"/>
                          </a:solidFill>
                          <a:latin typeface="Arial" panose="020B0604020202020204" pitchFamily="34" charset="0"/>
                          <a:cs typeface="Arial" panose="020B0604020202020204" pitchFamily="34" charset="0"/>
                        </a:rPr>
                        <a:t>JABATAN</a:t>
                      </a:r>
                      <a:endParaRPr sz="1800" dirty="0">
                        <a:latin typeface="Arial" panose="020B0604020202020204" pitchFamily="34" charset="0"/>
                        <a:cs typeface="Arial" panose="020B0604020202020204" pitchFamily="34" charset="0"/>
                      </a:endParaRPr>
                    </a:p>
                  </a:txBody>
                  <a:tcPr marL="0" marR="0" marT="164465" marB="0">
                    <a:lnT w="28575">
                      <a:solidFill>
                        <a:srgbClr val="000000"/>
                      </a:solidFill>
                      <a:prstDash val="solid"/>
                    </a:lnT>
                    <a:lnB w="28575">
                      <a:solidFill>
                        <a:srgbClr val="000000"/>
                      </a:solidFill>
                      <a:prstDash val="solid"/>
                    </a:lnB>
                    <a:solidFill>
                      <a:srgbClr val="0070C0"/>
                    </a:solidFill>
                  </a:tcPr>
                </a:tc>
                <a:tc>
                  <a:txBody>
                    <a:bodyPr/>
                    <a:lstStyle/>
                    <a:p>
                      <a:pPr marR="201930" algn="ctr">
                        <a:lnSpc>
                          <a:spcPct val="100000"/>
                        </a:lnSpc>
                        <a:spcBef>
                          <a:spcPts val="1295"/>
                        </a:spcBef>
                      </a:pPr>
                      <a:r>
                        <a:rPr sz="1800" b="1" spc="215" dirty="0">
                          <a:solidFill>
                            <a:srgbClr val="FFFFFF"/>
                          </a:solidFill>
                          <a:latin typeface="Arial" panose="020B0604020202020204" pitchFamily="34" charset="0"/>
                          <a:cs typeface="Arial" panose="020B0604020202020204" pitchFamily="34" charset="0"/>
                        </a:rPr>
                        <a:t>PANGKAT</a:t>
                      </a:r>
                      <a:endParaRPr sz="1800" dirty="0">
                        <a:latin typeface="Arial" panose="020B0604020202020204" pitchFamily="34" charset="0"/>
                        <a:cs typeface="Arial" panose="020B0604020202020204" pitchFamily="34" charset="0"/>
                      </a:endParaRPr>
                    </a:p>
                  </a:txBody>
                  <a:tcPr marL="0" marR="0" marT="164465" marB="0">
                    <a:lnT w="28575">
                      <a:solidFill>
                        <a:srgbClr val="000000"/>
                      </a:solidFill>
                      <a:prstDash val="solid"/>
                    </a:lnT>
                    <a:lnB w="28575">
                      <a:solidFill>
                        <a:srgbClr val="000000"/>
                      </a:solidFill>
                      <a:prstDash val="solid"/>
                    </a:lnB>
                    <a:solidFill>
                      <a:srgbClr val="0070C0"/>
                    </a:solidFill>
                  </a:tcPr>
                </a:tc>
                <a:tc>
                  <a:txBody>
                    <a:bodyPr/>
                    <a:lstStyle/>
                    <a:p>
                      <a:pPr marR="99060" algn="ctr">
                        <a:lnSpc>
                          <a:spcPct val="100000"/>
                        </a:lnSpc>
                        <a:spcBef>
                          <a:spcPts val="1295"/>
                        </a:spcBef>
                      </a:pPr>
                      <a:r>
                        <a:rPr sz="1800" b="1" spc="215" dirty="0">
                          <a:solidFill>
                            <a:srgbClr val="FFFFFF"/>
                          </a:solidFill>
                          <a:latin typeface="Arial" panose="020B0604020202020204" pitchFamily="34" charset="0"/>
                          <a:cs typeface="Arial" panose="020B0604020202020204" pitchFamily="34" charset="0"/>
                        </a:rPr>
                        <a:t>JUMLAH</a:t>
                      </a:r>
                      <a:endParaRPr sz="1800" dirty="0">
                        <a:latin typeface="Arial" panose="020B0604020202020204" pitchFamily="34" charset="0"/>
                        <a:cs typeface="Arial" panose="020B0604020202020204" pitchFamily="34" charset="0"/>
                      </a:endParaRPr>
                    </a:p>
                  </a:txBody>
                  <a:tcPr marL="0" marR="0" marT="164465" marB="0">
                    <a:lnT w="28575">
                      <a:solidFill>
                        <a:srgbClr val="000000"/>
                      </a:solidFill>
                      <a:prstDash val="solid"/>
                    </a:lnT>
                    <a:lnB w="28575">
                      <a:solidFill>
                        <a:srgbClr val="000000"/>
                      </a:solidFill>
                      <a:prstDash val="solid"/>
                    </a:lnB>
                    <a:solidFill>
                      <a:srgbClr val="0070C0"/>
                    </a:solidFill>
                  </a:tcPr>
                </a:tc>
              </a:tr>
              <a:tr h="509396">
                <a:tc>
                  <a:txBody>
                    <a:bodyPr/>
                    <a:lstStyle/>
                    <a:p>
                      <a:pPr>
                        <a:lnSpc>
                          <a:spcPct val="100000"/>
                        </a:lnSpc>
                      </a:pPr>
                      <a:endParaRPr sz="1700">
                        <a:latin typeface="Times New Roman"/>
                        <a:cs typeface="Times New Roman"/>
                      </a:endParaRPr>
                    </a:p>
                  </a:txBody>
                  <a:tcPr marL="0" marR="0" marT="0" marB="0">
                    <a:lnT w="28575" cap="flat" cmpd="sng" algn="ctr">
                      <a:solidFill>
                        <a:srgbClr val="000000"/>
                      </a:solidFill>
                      <a:prstDash val="solid"/>
                      <a:round/>
                      <a:headEnd type="none" w="med" len="med"/>
                      <a:tailEnd type="none" w="med" len="med"/>
                    </a:lnT>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cap="flat" cmpd="sng" algn="ctr">
                      <a:solidFill>
                        <a:srgbClr val="000000"/>
                      </a:solidFill>
                      <a:prstDash val="solid"/>
                      <a:round/>
                      <a:headEnd type="none" w="med" len="med"/>
                      <a:tailEnd type="none" w="med" len="med"/>
                    </a:lnT>
                  </a:tcPr>
                </a:tc>
                <a:tc rowSpan="3">
                  <a:txBody>
                    <a:bodyPr/>
                    <a:lstStyle/>
                    <a:p>
                      <a:pPr marL="853440" marR="681355" algn="ctr">
                        <a:lnSpc>
                          <a:spcPct val="100000"/>
                        </a:lnSpc>
                        <a:spcBef>
                          <a:spcPts val="940"/>
                        </a:spcBef>
                      </a:pPr>
                      <a:r>
                        <a:rPr sz="1600" spc="-5" dirty="0">
                          <a:latin typeface="Arial" panose="020B0604020202020204" pitchFamily="34" charset="0"/>
                          <a:cs typeface="Arial" panose="020B0604020202020204" pitchFamily="34" charset="0"/>
                        </a:rPr>
                        <a:t>PEN</a:t>
                      </a:r>
                      <a:r>
                        <a:rPr sz="1600" spc="-10" dirty="0">
                          <a:latin typeface="Arial" panose="020B0604020202020204" pitchFamily="34" charset="0"/>
                          <a:cs typeface="Arial" panose="020B0604020202020204" pitchFamily="34" charset="0"/>
                        </a:rPr>
                        <a:t>G</a:t>
                      </a:r>
                      <a:r>
                        <a:rPr sz="1600" spc="-5" dirty="0">
                          <a:latin typeface="Arial" panose="020B0604020202020204" pitchFamily="34" charset="0"/>
                          <a:cs typeface="Arial" panose="020B0604020202020204" pitchFamily="34" charset="0"/>
                        </a:rPr>
                        <a:t>EM</a:t>
                      </a:r>
                      <a:r>
                        <a:rPr sz="1600" spc="-10" dirty="0">
                          <a:latin typeface="Arial" panose="020B0604020202020204" pitchFamily="34" charset="0"/>
                          <a:cs typeface="Arial" panose="020B0604020202020204" pitchFamily="34" charset="0"/>
                        </a:rPr>
                        <a:t>B</a:t>
                      </a:r>
                      <a:r>
                        <a:rPr sz="1600" spc="-5" dirty="0">
                          <a:latin typeface="Arial" panose="020B0604020202020204" pitchFamily="34" charset="0"/>
                          <a:cs typeface="Arial" panose="020B0604020202020204" pitchFamily="34" charset="0"/>
                        </a:rPr>
                        <a:t>AN  </a:t>
                      </a:r>
                      <a:r>
                        <a:rPr sz="1600" spc="5" dirty="0">
                          <a:latin typeface="Arial" panose="020B0604020202020204" pitchFamily="34" charset="0"/>
                          <a:cs typeface="Arial" panose="020B0604020202020204" pitchFamily="34" charset="0"/>
                        </a:rPr>
                        <a:t>TEKNOLOGI  INFORMASI  </a:t>
                      </a:r>
                      <a:r>
                        <a:rPr sz="1600" spc="-5" dirty="0">
                          <a:latin typeface="Arial" panose="020B0604020202020204" pitchFamily="34" charset="0"/>
                          <a:cs typeface="Arial" panose="020B0604020202020204" pitchFamily="34" charset="0"/>
                        </a:rPr>
                        <a:t>KEPOLISIAN</a:t>
                      </a:r>
                      <a:endParaRPr sz="1600" dirty="0">
                        <a:latin typeface="Arial" panose="020B0604020202020204" pitchFamily="34" charset="0"/>
                        <a:cs typeface="Arial" panose="020B0604020202020204" pitchFamily="34" charset="0"/>
                      </a:endParaRPr>
                    </a:p>
                  </a:txBody>
                  <a:tcPr marL="0" marR="0" marT="119380" marB="0">
                    <a:lnT w="28575" cap="flat" cmpd="sng" algn="ctr">
                      <a:solidFill>
                        <a:srgbClr val="000000"/>
                      </a:solidFill>
                      <a:prstDash val="solid"/>
                      <a:round/>
                      <a:headEnd type="none" w="med" len="med"/>
                      <a:tailEnd type="none" w="med" len="med"/>
                    </a:lnT>
                    <a:solidFill>
                      <a:srgbClr val="E7E7E7"/>
                    </a:solidFill>
                  </a:tcPr>
                </a:tc>
                <a:tc>
                  <a:txBody>
                    <a:bodyPr/>
                    <a:lstStyle/>
                    <a:p>
                      <a:pPr marR="203835" algn="ctr">
                        <a:lnSpc>
                          <a:spcPct val="100000"/>
                        </a:lnSpc>
                        <a:spcBef>
                          <a:spcPts val="1550"/>
                        </a:spcBef>
                      </a:pPr>
                      <a:r>
                        <a:rPr sz="1800" spc="-45" dirty="0">
                          <a:latin typeface="Arial" panose="020B0604020202020204" pitchFamily="34" charset="0"/>
                          <a:cs typeface="Arial" panose="020B0604020202020204" pitchFamily="34" charset="0"/>
                        </a:rPr>
                        <a:t>AKBP</a:t>
                      </a:r>
                      <a:endParaRPr sz="1800" dirty="0">
                        <a:latin typeface="Arial" panose="020B0604020202020204" pitchFamily="34" charset="0"/>
                        <a:cs typeface="Arial" panose="020B0604020202020204" pitchFamily="34" charset="0"/>
                      </a:endParaRPr>
                    </a:p>
                  </a:txBody>
                  <a:tcPr marL="0" marR="0" marT="196850" marB="0">
                    <a:lnT w="28575" cap="flat" cmpd="sng" algn="ctr">
                      <a:solidFill>
                        <a:srgbClr val="000000"/>
                      </a:solidFill>
                      <a:prstDash val="solid"/>
                      <a:round/>
                      <a:headEnd type="none" w="med" len="med"/>
                      <a:tailEnd type="none" w="med" len="med"/>
                    </a:lnT>
                    <a:solidFill>
                      <a:srgbClr val="E7E7E7"/>
                    </a:solidFill>
                  </a:tcPr>
                </a:tc>
                <a:tc>
                  <a:txBody>
                    <a:bodyPr/>
                    <a:lstStyle/>
                    <a:p>
                      <a:pPr marR="99695" algn="ctr">
                        <a:lnSpc>
                          <a:spcPct val="100000"/>
                        </a:lnSpc>
                        <a:spcBef>
                          <a:spcPts val="1540"/>
                        </a:spcBef>
                      </a:pPr>
                      <a:r>
                        <a:rPr sz="1600" b="0" spc="210" dirty="0">
                          <a:latin typeface="Arial" panose="020B0604020202020204" pitchFamily="34" charset="0"/>
                          <a:cs typeface="Arial" panose="020B0604020202020204" pitchFamily="34" charset="0"/>
                        </a:rPr>
                        <a:t>34</a:t>
                      </a:r>
                      <a:endParaRPr sz="1600" b="0" dirty="0">
                        <a:latin typeface="Arial" panose="020B0604020202020204" pitchFamily="34" charset="0"/>
                        <a:cs typeface="Arial" panose="020B0604020202020204" pitchFamily="34" charset="0"/>
                      </a:endParaRPr>
                    </a:p>
                  </a:txBody>
                  <a:tcPr marL="0" marR="0" marT="195580" marB="0">
                    <a:lnT w="28575" cap="flat" cmpd="sng" algn="ctr">
                      <a:solidFill>
                        <a:srgbClr val="000000"/>
                      </a:solidFill>
                      <a:prstDash val="solid"/>
                      <a:round/>
                      <a:headEnd type="none" w="med" len="med"/>
                      <a:tailEnd type="none" w="med" len="med"/>
                    </a:lnT>
                    <a:solidFill>
                      <a:srgbClr val="E7E7E7"/>
                    </a:solidFill>
                  </a:tcPr>
                </a:tc>
              </a:tr>
              <a:tr h="336986">
                <a:tc>
                  <a:txBody>
                    <a:bodyPr/>
                    <a:lstStyle/>
                    <a:p>
                      <a:pPr marR="433705" algn="ctr">
                        <a:lnSpc>
                          <a:spcPct val="100000"/>
                        </a:lnSpc>
                        <a:spcBef>
                          <a:spcPts val="165"/>
                        </a:spcBef>
                      </a:pPr>
                      <a:r>
                        <a:rPr sz="1600" dirty="0">
                          <a:latin typeface="Arial" panose="020B0604020202020204" pitchFamily="34" charset="0"/>
                          <a:cs typeface="Arial" panose="020B0604020202020204" pitchFamily="34" charset="0"/>
                        </a:rPr>
                        <a:t>1</a:t>
                      </a:r>
                    </a:p>
                  </a:txBody>
                  <a:tcPr marL="0" marR="0" marT="20955" marB="0"/>
                </a:tc>
                <a:tc>
                  <a:txBody>
                    <a:bodyPr/>
                    <a:lstStyle/>
                    <a:p>
                      <a:pPr marL="565785">
                        <a:lnSpc>
                          <a:spcPct val="100000"/>
                        </a:lnSpc>
                        <a:spcBef>
                          <a:spcPts val="165"/>
                        </a:spcBef>
                      </a:pPr>
                      <a:r>
                        <a:rPr sz="1600" spc="-15" dirty="0">
                          <a:latin typeface="Arial" panose="020B0604020202020204" pitchFamily="34" charset="0"/>
                          <a:cs typeface="Arial" panose="020B0604020202020204" pitchFamily="34" charset="0"/>
                        </a:rPr>
                        <a:t>BID</a:t>
                      </a:r>
                      <a:r>
                        <a:rPr sz="1600" spc="-35" dirty="0">
                          <a:latin typeface="Arial" panose="020B0604020202020204" pitchFamily="34" charset="0"/>
                          <a:cs typeface="Arial" panose="020B0604020202020204" pitchFamily="34" charset="0"/>
                        </a:rPr>
                        <a:t> </a:t>
                      </a:r>
                      <a:r>
                        <a:rPr sz="1600" spc="-120" dirty="0">
                          <a:latin typeface="Arial" panose="020B0604020202020204" pitchFamily="34" charset="0"/>
                          <a:cs typeface="Arial" panose="020B0604020202020204" pitchFamily="34" charset="0"/>
                        </a:rPr>
                        <a:t>TI</a:t>
                      </a:r>
                      <a:endParaRPr sz="1600" dirty="0">
                        <a:latin typeface="Arial" panose="020B0604020202020204" pitchFamily="34" charset="0"/>
                        <a:cs typeface="Arial" panose="020B0604020202020204" pitchFamily="34" charset="0"/>
                      </a:endParaRPr>
                    </a:p>
                  </a:txBody>
                  <a:tcPr marL="0" marR="0" marT="20955" marB="0"/>
                </a:tc>
                <a:tc vMerge="1">
                  <a:txBody>
                    <a:bodyPr/>
                    <a:lstStyle/>
                    <a:p>
                      <a:endParaRPr/>
                    </a:p>
                  </a:txBody>
                  <a:tcPr marL="0" marR="0" marT="119380" marB="0">
                    <a:lnT w="28575">
                      <a:solidFill>
                        <a:srgbClr val="000000"/>
                      </a:solidFill>
                      <a:prstDash val="solid"/>
                    </a:lnT>
                    <a:solidFill>
                      <a:srgbClr val="E7E7E7"/>
                    </a:solidFill>
                  </a:tcPr>
                </a:tc>
                <a:tc>
                  <a:txBody>
                    <a:bodyPr/>
                    <a:lstStyle/>
                    <a:p>
                      <a:pPr>
                        <a:lnSpc>
                          <a:spcPct val="100000"/>
                        </a:lnSpc>
                      </a:pPr>
                      <a:endParaRPr sz="17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a:lnSpc>
                          <a:spcPct val="100000"/>
                        </a:lnSpc>
                      </a:pPr>
                      <a:endParaRPr sz="1600" b="0" dirty="0">
                        <a:latin typeface="Arial" panose="020B0604020202020204" pitchFamily="34" charset="0"/>
                        <a:cs typeface="Arial" panose="020B0604020202020204" pitchFamily="34" charset="0"/>
                      </a:endParaRPr>
                    </a:p>
                  </a:txBody>
                  <a:tcPr marL="0" marR="0" marT="0" marB="0">
                    <a:solidFill>
                      <a:srgbClr val="E7E7E7"/>
                    </a:solidFill>
                  </a:tcPr>
                </a:tc>
              </a:tr>
              <a:tr h="503753">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vMerge="1">
                  <a:txBody>
                    <a:bodyPr/>
                    <a:lstStyle/>
                    <a:p>
                      <a:endParaRPr/>
                    </a:p>
                  </a:txBody>
                  <a:tcPr marL="0" marR="0" marT="119380" marB="0">
                    <a:lnT w="28575">
                      <a:solidFill>
                        <a:srgbClr val="000000"/>
                      </a:solidFill>
                      <a:prstDash val="solid"/>
                    </a:lnT>
                    <a:solidFill>
                      <a:srgbClr val="E7E7E7"/>
                    </a:solidFill>
                  </a:tcPr>
                </a:tc>
                <a:tc>
                  <a:txBody>
                    <a:bodyPr/>
                    <a:lstStyle/>
                    <a:p>
                      <a:pPr marR="203835" algn="ctr">
                        <a:lnSpc>
                          <a:spcPct val="100000"/>
                        </a:lnSpc>
                        <a:spcBef>
                          <a:spcPts val="204"/>
                        </a:spcBef>
                      </a:pPr>
                      <a:r>
                        <a:rPr sz="1800" spc="5" dirty="0">
                          <a:latin typeface="Arial" panose="020B0604020202020204" pitchFamily="34" charset="0"/>
                          <a:cs typeface="Arial" panose="020B0604020202020204" pitchFamily="34" charset="0"/>
                        </a:rPr>
                        <a:t>KOMPOL</a:t>
                      </a:r>
                      <a:endParaRPr sz="1800" dirty="0">
                        <a:latin typeface="Arial" panose="020B0604020202020204" pitchFamily="34" charset="0"/>
                        <a:cs typeface="Arial" panose="020B0604020202020204" pitchFamily="34" charset="0"/>
                      </a:endParaRPr>
                    </a:p>
                  </a:txBody>
                  <a:tcPr marL="0" marR="0" marT="26034" marB="0">
                    <a:solidFill>
                      <a:srgbClr val="E7E7E7"/>
                    </a:solidFill>
                  </a:tcPr>
                </a:tc>
                <a:tc>
                  <a:txBody>
                    <a:bodyPr/>
                    <a:lstStyle/>
                    <a:p>
                      <a:pPr marR="99695" algn="ctr">
                        <a:lnSpc>
                          <a:spcPct val="100000"/>
                        </a:lnSpc>
                        <a:spcBef>
                          <a:spcPts val="190"/>
                        </a:spcBef>
                      </a:pPr>
                      <a:r>
                        <a:rPr sz="1600" b="0" spc="210" dirty="0">
                          <a:latin typeface="Arial" panose="020B0604020202020204" pitchFamily="34" charset="0"/>
                          <a:cs typeface="Arial" panose="020B0604020202020204" pitchFamily="34" charset="0"/>
                        </a:rPr>
                        <a:t>34</a:t>
                      </a:r>
                      <a:endParaRPr sz="1600" b="0" dirty="0">
                        <a:latin typeface="Arial" panose="020B0604020202020204" pitchFamily="34" charset="0"/>
                        <a:cs typeface="Arial" panose="020B0604020202020204" pitchFamily="34" charset="0"/>
                      </a:endParaRPr>
                    </a:p>
                  </a:txBody>
                  <a:tcPr marL="0" marR="0" marT="24130" marB="0">
                    <a:solidFill>
                      <a:srgbClr val="E7E7E7"/>
                    </a:solidFill>
                  </a:tcPr>
                </a:tc>
              </a:tr>
              <a:tr h="454298">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FFFFFF"/>
                    </a:solidFill>
                  </a:tcPr>
                </a:tc>
                <a:tc>
                  <a:txBody>
                    <a:bodyPr/>
                    <a:lstStyle/>
                    <a:p>
                      <a:pPr marR="203835" algn="ctr">
                        <a:lnSpc>
                          <a:spcPct val="100000"/>
                        </a:lnSpc>
                        <a:spcBef>
                          <a:spcPts val="650"/>
                        </a:spcBef>
                      </a:pPr>
                      <a:r>
                        <a:rPr sz="1800" spc="-45" dirty="0">
                          <a:latin typeface="Arial" panose="020B0604020202020204" pitchFamily="34" charset="0"/>
                          <a:cs typeface="Arial" panose="020B0604020202020204" pitchFamily="34" charset="0"/>
                        </a:rPr>
                        <a:t>AKBP</a:t>
                      </a:r>
                      <a:endParaRPr sz="1800" dirty="0">
                        <a:latin typeface="Arial" panose="020B0604020202020204" pitchFamily="34" charset="0"/>
                        <a:cs typeface="Arial" panose="020B0604020202020204" pitchFamily="34" charset="0"/>
                      </a:endParaRPr>
                    </a:p>
                  </a:txBody>
                  <a:tcPr marL="0" marR="0" marT="82550" marB="0">
                    <a:solidFill>
                      <a:srgbClr val="FFFFFF"/>
                    </a:solidFill>
                  </a:tcPr>
                </a:tc>
                <a:tc>
                  <a:txBody>
                    <a:bodyPr/>
                    <a:lstStyle/>
                    <a:p>
                      <a:pPr marR="99060" algn="ctr">
                        <a:lnSpc>
                          <a:spcPct val="100000"/>
                        </a:lnSpc>
                        <a:spcBef>
                          <a:spcPts val="640"/>
                        </a:spcBef>
                      </a:pPr>
                      <a:r>
                        <a:rPr sz="1600" b="0" dirty="0">
                          <a:latin typeface="Arial" panose="020B0604020202020204" pitchFamily="34" charset="0"/>
                          <a:cs typeface="Arial" panose="020B0604020202020204" pitchFamily="34" charset="0"/>
                        </a:rPr>
                        <a:t>-</a:t>
                      </a:r>
                    </a:p>
                  </a:txBody>
                  <a:tcPr marL="0" marR="0" marT="81280" marB="0">
                    <a:solidFill>
                      <a:srgbClr val="FFFFFF"/>
                    </a:solidFill>
                  </a:tcPr>
                </a:tc>
              </a:tr>
              <a:tr h="453580">
                <a:tc rowSpan="2">
                  <a:txBody>
                    <a:bodyPr/>
                    <a:lstStyle/>
                    <a:p>
                      <a:pPr>
                        <a:lnSpc>
                          <a:spcPct val="100000"/>
                        </a:lnSpc>
                        <a:spcBef>
                          <a:spcPts val="15"/>
                        </a:spcBef>
                      </a:pPr>
                      <a:endParaRPr sz="1600" dirty="0">
                        <a:latin typeface="Arial" panose="020B0604020202020204" pitchFamily="34" charset="0"/>
                        <a:cs typeface="Arial" panose="020B0604020202020204" pitchFamily="34" charset="0"/>
                      </a:endParaRPr>
                    </a:p>
                    <a:p>
                      <a:pPr marL="252095">
                        <a:lnSpc>
                          <a:spcPct val="100000"/>
                        </a:lnSpc>
                      </a:pPr>
                      <a:r>
                        <a:rPr sz="1600" dirty="0">
                          <a:latin typeface="Arial" panose="020B0604020202020204" pitchFamily="34" charset="0"/>
                          <a:cs typeface="Arial" panose="020B0604020202020204" pitchFamily="34" charset="0"/>
                        </a:rPr>
                        <a:t>2</a:t>
                      </a:r>
                    </a:p>
                  </a:txBody>
                  <a:tcPr marL="0" marR="0" marT="1905" marB="0"/>
                </a:tc>
                <a:tc rowSpan="2">
                  <a:txBody>
                    <a:bodyPr/>
                    <a:lstStyle/>
                    <a:p>
                      <a:pPr marL="565785" marR="374650">
                        <a:lnSpc>
                          <a:spcPct val="100000"/>
                        </a:lnSpc>
                        <a:spcBef>
                          <a:spcPts val="1350"/>
                        </a:spcBef>
                      </a:pPr>
                      <a:r>
                        <a:rPr sz="1600" dirty="0">
                          <a:latin typeface="Arial" panose="020B0604020202020204" pitchFamily="34" charset="0"/>
                          <a:cs typeface="Arial" panose="020B0604020202020204" pitchFamily="34" charset="0"/>
                        </a:rPr>
                        <a:t>BIRO</a:t>
                      </a:r>
                      <a:r>
                        <a:rPr sz="1600" spc="-8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PSIKOLOGI  </a:t>
                      </a:r>
                      <a:r>
                        <a:rPr sz="1600" dirty="0">
                          <a:latin typeface="Arial" panose="020B0604020202020204" pitchFamily="34" charset="0"/>
                          <a:cs typeface="Arial" panose="020B0604020202020204" pitchFamily="34" charset="0"/>
                        </a:rPr>
                        <a:t>SDM</a:t>
                      </a:r>
                      <a:r>
                        <a:rPr sz="1600" spc="-40"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POLDA</a:t>
                      </a:r>
                      <a:endParaRPr sz="1600" dirty="0">
                        <a:latin typeface="Arial" panose="020B0604020202020204" pitchFamily="34" charset="0"/>
                        <a:cs typeface="Arial" panose="020B0604020202020204" pitchFamily="34" charset="0"/>
                      </a:endParaRPr>
                    </a:p>
                  </a:txBody>
                  <a:tcPr marL="0" marR="0" marT="171450" marB="0"/>
                </a:tc>
                <a:tc rowSpan="2">
                  <a:txBody>
                    <a:bodyPr/>
                    <a:lstStyle/>
                    <a:p>
                      <a:pPr marL="909955" marR="737235" indent="43815">
                        <a:lnSpc>
                          <a:spcPct val="100000"/>
                        </a:lnSpc>
                        <a:spcBef>
                          <a:spcPts val="1350"/>
                        </a:spcBef>
                      </a:pPr>
                      <a:r>
                        <a:rPr sz="1600" spc="10" dirty="0">
                          <a:latin typeface="Arial" panose="020B0604020202020204" pitchFamily="34" charset="0"/>
                          <a:cs typeface="Arial" panose="020B0604020202020204" pitchFamily="34" charset="0"/>
                        </a:rPr>
                        <a:t>PSIKOLOGI  </a:t>
                      </a:r>
                      <a:r>
                        <a:rPr sz="1600" spc="-5" dirty="0">
                          <a:latin typeface="Arial" panose="020B0604020202020204" pitchFamily="34" charset="0"/>
                          <a:cs typeface="Arial" panose="020B0604020202020204" pitchFamily="34" charset="0"/>
                        </a:rPr>
                        <a:t>KEP</a:t>
                      </a:r>
                      <a:r>
                        <a:rPr sz="1600" dirty="0">
                          <a:latin typeface="Arial" panose="020B0604020202020204" pitchFamily="34" charset="0"/>
                          <a:cs typeface="Arial" panose="020B0604020202020204" pitchFamily="34" charset="0"/>
                        </a:rPr>
                        <a:t>OL</a:t>
                      </a:r>
                      <a:r>
                        <a:rPr sz="1600" spc="-5" dirty="0">
                          <a:latin typeface="Arial" panose="020B0604020202020204" pitchFamily="34" charset="0"/>
                          <a:cs typeface="Arial" panose="020B0604020202020204" pitchFamily="34" charset="0"/>
                        </a:rPr>
                        <a:t>ISIAN</a:t>
                      </a:r>
                      <a:endParaRPr sz="1600" dirty="0">
                        <a:latin typeface="Arial" panose="020B0604020202020204" pitchFamily="34" charset="0"/>
                        <a:cs typeface="Arial" panose="020B0604020202020204" pitchFamily="34" charset="0"/>
                      </a:endParaRPr>
                    </a:p>
                  </a:txBody>
                  <a:tcPr marL="0" marR="0" marT="171450" marB="0">
                    <a:solidFill>
                      <a:srgbClr val="FFFFFF"/>
                    </a:solidFill>
                  </a:tcPr>
                </a:tc>
                <a:tc>
                  <a:txBody>
                    <a:bodyPr/>
                    <a:lstStyle/>
                    <a:p>
                      <a:pPr marR="203835" algn="ctr">
                        <a:lnSpc>
                          <a:spcPct val="100000"/>
                        </a:lnSpc>
                        <a:spcBef>
                          <a:spcPts val="645"/>
                        </a:spcBef>
                      </a:pPr>
                      <a:r>
                        <a:rPr sz="1800" spc="5" dirty="0">
                          <a:latin typeface="Arial" panose="020B0604020202020204" pitchFamily="34" charset="0"/>
                          <a:cs typeface="Arial" panose="020B0604020202020204" pitchFamily="34" charset="0"/>
                        </a:rPr>
                        <a:t>KOMPOL</a:t>
                      </a:r>
                      <a:endParaRPr sz="1800" dirty="0">
                        <a:latin typeface="Arial" panose="020B0604020202020204" pitchFamily="34" charset="0"/>
                        <a:cs typeface="Arial" panose="020B0604020202020204" pitchFamily="34" charset="0"/>
                      </a:endParaRPr>
                    </a:p>
                  </a:txBody>
                  <a:tcPr marL="0" marR="0" marT="81915" marB="0">
                    <a:solidFill>
                      <a:srgbClr val="FFFFFF"/>
                    </a:solidFill>
                  </a:tcPr>
                </a:tc>
                <a:tc>
                  <a:txBody>
                    <a:bodyPr/>
                    <a:lstStyle/>
                    <a:p>
                      <a:pPr marR="99695" algn="ctr">
                        <a:lnSpc>
                          <a:spcPct val="100000"/>
                        </a:lnSpc>
                        <a:spcBef>
                          <a:spcPts val="630"/>
                        </a:spcBef>
                      </a:pPr>
                      <a:r>
                        <a:rPr sz="1600" b="0" spc="210" dirty="0">
                          <a:latin typeface="Arial" panose="020B0604020202020204" pitchFamily="34" charset="0"/>
                          <a:cs typeface="Arial" panose="020B0604020202020204" pitchFamily="34" charset="0"/>
                        </a:rPr>
                        <a:t>68</a:t>
                      </a:r>
                      <a:endParaRPr sz="1600" b="0" dirty="0">
                        <a:latin typeface="Arial" panose="020B0604020202020204" pitchFamily="34" charset="0"/>
                        <a:cs typeface="Arial" panose="020B0604020202020204" pitchFamily="34" charset="0"/>
                      </a:endParaRPr>
                    </a:p>
                  </a:txBody>
                  <a:tcPr marL="0" marR="0" marT="80010" marB="0">
                    <a:solidFill>
                      <a:srgbClr val="FFFFFF"/>
                    </a:solidFill>
                  </a:tcPr>
                </a:tc>
              </a:tr>
              <a:tr h="453580">
                <a:tc vMerge="1">
                  <a:txBody>
                    <a:bodyPr/>
                    <a:lstStyle/>
                    <a:p>
                      <a:endParaRPr/>
                    </a:p>
                  </a:txBody>
                  <a:tcPr marL="0" marR="0" marT="1905" marB="0"/>
                </a:tc>
                <a:tc vMerge="1">
                  <a:txBody>
                    <a:bodyPr/>
                    <a:lstStyle/>
                    <a:p>
                      <a:endParaRPr/>
                    </a:p>
                  </a:txBody>
                  <a:tcPr marL="0" marR="0" marT="171450" marB="0"/>
                </a:tc>
                <a:tc vMerge="1">
                  <a:txBody>
                    <a:bodyPr/>
                    <a:lstStyle/>
                    <a:p>
                      <a:endParaRPr/>
                    </a:p>
                  </a:txBody>
                  <a:tcPr marL="0" marR="0" marT="171450" marB="0">
                    <a:solidFill>
                      <a:srgbClr val="FFFFFF"/>
                    </a:solidFill>
                  </a:tcPr>
                </a:tc>
                <a:tc>
                  <a:txBody>
                    <a:bodyPr/>
                    <a:lstStyle/>
                    <a:p>
                      <a:pPr marR="203200" algn="ctr">
                        <a:lnSpc>
                          <a:spcPct val="100000"/>
                        </a:lnSpc>
                        <a:spcBef>
                          <a:spcPts val="645"/>
                        </a:spcBef>
                      </a:pPr>
                      <a:r>
                        <a:rPr sz="1800" spc="-55" dirty="0">
                          <a:latin typeface="Arial" panose="020B0604020202020204" pitchFamily="34" charset="0"/>
                          <a:cs typeface="Arial" panose="020B0604020202020204" pitchFamily="34" charset="0"/>
                        </a:rPr>
                        <a:t>AKP</a:t>
                      </a:r>
                      <a:endParaRPr sz="1800" dirty="0">
                        <a:latin typeface="Arial" panose="020B0604020202020204" pitchFamily="34" charset="0"/>
                        <a:cs typeface="Arial" panose="020B0604020202020204" pitchFamily="34" charset="0"/>
                      </a:endParaRPr>
                    </a:p>
                  </a:txBody>
                  <a:tcPr marL="0" marR="0" marT="81915" marB="0">
                    <a:solidFill>
                      <a:srgbClr val="FFFFFF"/>
                    </a:solidFill>
                  </a:tcPr>
                </a:tc>
                <a:tc>
                  <a:txBody>
                    <a:bodyPr/>
                    <a:lstStyle/>
                    <a:p>
                      <a:pPr marR="99695" algn="ctr">
                        <a:lnSpc>
                          <a:spcPct val="100000"/>
                        </a:lnSpc>
                        <a:spcBef>
                          <a:spcPts val="635"/>
                        </a:spcBef>
                      </a:pPr>
                      <a:r>
                        <a:rPr sz="1600" b="0" spc="210" dirty="0">
                          <a:latin typeface="Arial" panose="020B0604020202020204" pitchFamily="34" charset="0"/>
                          <a:cs typeface="Arial" panose="020B0604020202020204" pitchFamily="34" charset="0"/>
                        </a:rPr>
                        <a:t>34</a:t>
                      </a:r>
                      <a:endParaRPr sz="1600" b="0" dirty="0">
                        <a:latin typeface="Arial" panose="020B0604020202020204" pitchFamily="34" charset="0"/>
                        <a:cs typeface="Arial" panose="020B0604020202020204" pitchFamily="34" charset="0"/>
                      </a:endParaRPr>
                    </a:p>
                  </a:txBody>
                  <a:tcPr marL="0" marR="0" marT="80645" marB="0">
                    <a:solidFill>
                      <a:srgbClr val="FFFFFF"/>
                    </a:solidFill>
                  </a:tcPr>
                </a:tc>
              </a:tr>
              <a:tr h="618718">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FFFFFF"/>
                    </a:solidFill>
                  </a:tcPr>
                </a:tc>
                <a:tc>
                  <a:txBody>
                    <a:bodyPr/>
                    <a:lstStyle/>
                    <a:p>
                      <a:pPr marR="203835" algn="ctr">
                        <a:lnSpc>
                          <a:spcPct val="100000"/>
                        </a:lnSpc>
                        <a:spcBef>
                          <a:spcPts val="645"/>
                        </a:spcBef>
                      </a:pPr>
                      <a:r>
                        <a:rPr sz="1800" spc="-55" dirty="0">
                          <a:latin typeface="Arial" panose="020B0604020202020204" pitchFamily="34" charset="0"/>
                          <a:cs typeface="Arial" panose="020B0604020202020204" pitchFamily="34" charset="0"/>
                        </a:rPr>
                        <a:t>IPDA/IPTU</a:t>
                      </a:r>
                      <a:endParaRPr sz="1800" dirty="0">
                        <a:latin typeface="Arial" panose="020B0604020202020204" pitchFamily="34" charset="0"/>
                        <a:cs typeface="Arial" panose="020B0604020202020204" pitchFamily="34" charset="0"/>
                      </a:endParaRPr>
                    </a:p>
                  </a:txBody>
                  <a:tcPr marL="0" marR="0" marT="81915" marB="0">
                    <a:solidFill>
                      <a:srgbClr val="FFFFFF"/>
                    </a:solidFill>
                  </a:tcPr>
                </a:tc>
                <a:tc>
                  <a:txBody>
                    <a:bodyPr/>
                    <a:lstStyle/>
                    <a:p>
                      <a:pPr marR="99695" algn="ctr">
                        <a:lnSpc>
                          <a:spcPct val="100000"/>
                        </a:lnSpc>
                        <a:spcBef>
                          <a:spcPts val="630"/>
                        </a:spcBef>
                      </a:pPr>
                      <a:r>
                        <a:rPr sz="1600" b="0" spc="210" dirty="0">
                          <a:latin typeface="Arial" panose="020B0604020202020204" pitchFamily="34" charset="0"/>
                          <a:cs typeface="Arial" panose="020B0604020202020204" pitchFamily="34" charset="0"/>
                        </a:rPr>
                        <a:t>68</a:t>
                      </a:r>
                      <a:endParaRPr sz="1600" b="0" dirty="0">
                        <a:latin typeface="Arial" panose="020B0604020202020204" pitchFamily="34" charset="0"/>
                        <a:cs typeface="Arial" panose="020B0604020202020204" pitchFamily="34" charset="0"/>
                      </a:endParaRPr>
                    </a:p>
                  </a:txBody>
                  <a:tcPr marL="0" marR="0" marT="80010" marB="0">
                    <a:solidFill>
                      <a:srgbClr val="FFFFFF"/>
                    </a:solidFill>
                  </a:tcPr>
                </a:tc>
              </a:tr>
              <a:tr h="947641">
                <a:tc>
                  <a:txBody>
                    <a:bodyPr/>
                    <a:lstStyle/>
                    <a:p>
                      <a:pPr>
                        <a:lnSpc>
                          <a:spcPct val="100000"/>
                        </a:lnSpc>
                        <a:spcBef>
                          <a:spcPts val="45"/>
                        </a:spcBef>
                      </a:pPr>
                      <a:endParaRPr sz="1600" dirty="0">
                        <a:latin typeface="Arial" panose="020B0604020202020204" pitchFamily="34" charset="0"/>
                        <a:cs typeface="Arial" panose="020B0604020202020204" pitchFamily="34" charset="0"/>
                      </a:endParaRPr>
                    </a:p>
                    <a:p>
                      <a:pPr marR="433705" algn="ctr">
                        <a:lnSpc>
                          <a:spcPct val="100000"/>
                        </a:lnSpc>
                        <a:spcBef>
                          <a:spcPts val="5"/>
                        </a:spcBef>
                      </a:pPr>
                      <a:r>
                        <a:rPr sz="1600" dirty="0">
                          <a:latin typeface="Arial" panose="020B0604020202020204" pitchFamily="34" charset="0"/>
                          <a:cs typeface="Arial" panose="020B0604020202020204" pitchFamily="34" charset="0"/>
                        </a:rPr>
                        <a:t>3</a:t>
                      </a:r>
                    </a:p>
                  </a:txBody>
                  <a:tcPr marL="0" marR="0" marT="5715" marB="0">
                    <a:lnB w="28575">
                      <a:solidFill>
                        <a:srgbClr val="000000"/>
                      </a:solidFill>
                      <a:prstDash val="solid"/>
                    </a:lnB>
                  </a:tcPr>
                </a:tc>
                <a:tc>
                  <a:txBody>
                    <a:bodyPr/>
                    <a:lstStyle/>
                    <a:p>
                      <a:pPr>
                        <a:lnSpc>
                          <a:spcPct val="100000"/>
                        </a:lnSpc>
                        <a:spcBef>
                          <a:spcPts val="45"/>
                        </a:spcBef>
                      </a:pPr>
                      <a:endParaRPr sz="1600" dirty="0">
                        <a:latin typeface="Arial" panose="020B0604020202020204" pitchFamily="34" charset="0"/>
                        <a:cs typeface="Arial" panose="020B0604020202020204" pitchFamily="34" charset="0"/>
                      </a:endParaRPr>
                    </a:p>
                    <a:p>
                      <a:pPr marL="565785">
                        <a:lnSpc>
                          <a:spcPct val="100000"/>
                        </a:lnSpc>
                        <a:spcBef>
                          <a:spcPts val="5"/>
                        </a:spcBef>
                      </a:pPr>
                      <a:r>
                        <a:rPr sz="1600" spc="-40" dirty="0">
                          <a:latin typeface="Arial" panose="020B0604020202020204" pitchFamily="34" charset="0"/>
                          <a:cs typeface="Arial" panose="020B0604020202020204" pitchFamily="34" charset="0"/>
                        </a:rPr>
                        <a:t>ITWASDA</a:t>
                      </a:r>
                      <a:endParaRPr sz="1600" dirty="0">
                        <a:latin typeface="Arial" panose="020B0604020202020204" pitchFamily="34" charset="0"/>
                        <a:cs typeface="Arial" panose="020B0604020202020204" pitchFamily="34" charset="0"/>
                      </a:endParaRPr>
                    </a:p>
                  </a:txBody>
                  <a:tcPr marL="0" marR="0" marT="5715" marB="0">
                    <a:lnB w="28575">
                      <a:solidFill>
                        <a:srgbClr val="000000"/>
                      </a:solidFill>
                      <a:prstDash val="solid"/>
                    </a:lnB>
                  </a:tcPr>
                </a:tc>
                <a:tc>
                  <a:txBody>
                    <a:bodyPr/>
                    <a:lstStyle/>
                    <a:p>
                      <a:pPr>
                        <a:lnSpc>
                          <a:spcPct val="100000"/>
                        </a:lnSpc>
                        <a:spcBef>
                          <a:spcPts val="45"/>
                        </a:spcBef>
                      </a:pPr>
                      <a:endParaRPr sz="1600" dirty="0">
                        <a:latin typeface="Arial" panose="020B0604020202020204" pitchFamily="34" charset="0"/>
                        <a:cs typeface="Arial" panose="020B0604020202020204" pitchFamily="34" charset="0"/>
                      </a:endParaRPr>
                    </a:p>
                    <a:p>
                      <a:pPr marL="164465" algn="ctr">
                        <a:lnSpc>
                          <a:spcPct val="100000"/>
                        </a:lnSpc>
                        <a:spcBef>
                          <a:spcPts val="5"/>
                        </a:spcBef>
                      </a:pPr>
                      <a:r>
                        <a:rPr sz="1600" spc="-45" dirty="0">
                          <a:latin typeface="Arial" panose="020B0604020202020204" pitchFamily="34" charset="0"/>
                          <a:cs typeface="Arial" panose="020B0604020202020204" pitchFamily="34" charset="0"/>
                        </a:rPr>
                        <a:t>AUDITOR </a:t>
                      </a:r>
                      <a:r>
                        <a:rPr sz="1600" spc="-5" dirty="0">
                          <a:latin typeface="Arial" panose="020B0604020202020204" pitchFamily="34" charset="0"/>
                          <a:cs typeface="Arial" panose="020B0604020202020204" pitchFamily="34" charset="0"/>
                        </a:rPr>
                        <a:t>KEPOLISIAN</a:t>
                      </a:r>
                      <a:endParaRPr sz="1600" dirty="0">
                        <a:latin typeface="Arial" panose="020B0604020202020204" pitchFamily="34" charset="0"/>
                        <a:cs typeface="Arial" panose="020B0604020202020204" pitchFamily="34" charset="0"/>
                      </a:endParaRPr>
                    </a:p>
                  </a:txBody>
                  <a:tcPr marL="0" marR="0" marT="5715" marB="0">
                    <a:lnB w="28575">
                      <a:solidFill>
                        <a:srgbClr val="000000"/>
                      </a:solidFill>
                      <a:prstDash val="solid"/>
                    </a:lnB>
                    <a:solidFill>
                      <a:srgbClr val="FFFFFF"/>
                    </a:solidFill>
                  </a:tcPr>
                </a:tc>
                <a:tc>
                  <a:txBody>
                    <a:bodyPr/>
                    <a:lstStyle/>
                    <a:p>
                      <a:pPr>
                        <a:lnSpc>
                          <a:spcPct val="100000"/>
                        </a:lnSpc>
                        <a:spcBef>
                          <a:spcPts val="45"/>
                        </a:spcBef>
                      </a:pPr>
                      <a:endParaRPr sz="1650" dirty="0">
                        <a:latin typeface="Arial" panose="020B0604020202020204" pitchFamily="34" charset="0"/>
                        <a:cs typeface="Arial" panose="020B0604020202020204" pitchFamily="34" charset="0"/>
                      </a:endParaRPr>
                    </a:p>
                    <a:p>
                      <a:pPr marR="203200" algn="ctr">
                        <a:lnSpc>
                          <a:spcPct val="100000"/>
                        </a:lnSpc>
                        <a:spcBef>
                          <a:spcPts val="5"/>
                        </a:spcBef>
                      </a:pPr>
                      <a:r>
                        <a:rPr sz="1800" dirty="0">
                          <a:latin typeface="Arial" panose="020B0604020202020204" pitchFamily="34" charset="0"/>
                          <a:cs typeface="Arial" panose="020B0604020202020204" pitchFamily="34" charset="0"/>
                        </a:rPr>
                        <a:t>KOMBES</a:t>
                      </a:r>
                      <a:r>
                        <a:rPr sz="1800" spc="-55"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POL</a:t>
                      </a:r>
                      <a:endParaRPr sz="1800" dirty="0">
                        <a:latin typeface="Arial" panose="020B0604020202020204" pitchFamily="34" charset="0"/>
                        <a:cs typeface="Arial" panose="020B0604020202020204" pitchFamily="34" charset="0"/>
                      </a:endParaRPr>
                    </a:p>
                  </a:txBody>
                  <a:tcPr marL="0" marR="0" marT="5715" marB="0">
                    <a:lnB w="28575">
                      <a:solidFill>
                        <a:srgbClr val="000000"/>
                      </a:solidFill>
                      <a:prstDash val="solid"/>
                    </a:lnB>
                    <a:solidFill>
                      <a:srgbClr val="FFFFFF"/>
                    </a:solidFill>
                  </a:tcPr>
                </a:tc>
                <a:tc>
                  <a:txBody>
                    <a:bodyPr/>
                    <a:lstStyle/>
                    <a:p>
                      <a:pPr>
                        <a:lnSpc>
                          <a:spcPct val="100000"/>
                        </a:lnSpc>
                        <a:spcBef>
                          <a:spcPts val="35"/>
                        </a:spcBef>
                      </a:pPr>
                      <a:endParaRPr sz="1600" b="0" dirty="0">
                        <a:latin typeface="Arial" panose="020B0604020202020204" pitchFamily="34" charset="0"/>
                        <a:cs typeface="Arial" panose="020B0604020202020204" pitchFamily="34" charset="0"/>
                      </a:endParaRPr>
                    </a:p>
                    <a:p>
                      <a:pPr marR="99695" algn="ctr">
                        <a:lnSpc>
                          <a:spcPct val="100000"/>
                        </a:lnSpc>
                      </a:pPr>
                      <a:r>
                        <a:rPr sz="1600" b="0" spc="210" dirty="0">
                          <a:latin typeface="Arial" panose="020B0604020202020204" pitchFamily="34" charset="0"/>
                          <a:cs typeface="Arial" panose="020B0604020202020204" pitchFamily="34" charset="0"/>
                        </a:rPr>
                        <a:t>68</a:t>
                      </a:r>
                      <a:endParaRPr sz="1600" b="0" dirty="0">
                        <a:latin typeface="Arial" panose="020B0604020202020204" pitchFamily="34" charset="0"/>
                        <a:cs typeface="Arial" panose="020B0604020202020204" pitchFamily="34" charset="0"/>
                      </a:endParaRPr>
                    </a:p>
                  </a:txBody>
                  <a:tcPr marL="0" marR="0" marT="4445" marB="0">
                    <a:lnB w="28575">
                      <a:solidFill>
                        <a:srgbClr val="000000"/>
                      </a:solidFill>
                      <a:prstDash val="solid"/>
                    </a:lnB>
                    <a:solidFill>
                      <a:srgbClr val="FFFFFF"/>
                    </a:solidFill>
                  </a:tcPr>
                </a:tc>
              </a:tr>
            </a:tbl>
          </a:graphicData>
        </a:graphic>
      </p:graphicFrame>
      <p:sp>
        <p:nvSpPr>
          <p:cNvPr id="8" name="object 8"/>
          <p:cNvSpPr txBox="1"/>
          <p:nvPr/>
        </p:nvSpPr>
        <p:spPr>
          <a:xfrm>
            <a:off x="805687" y="1296415"/>
            <a:ext cx="2123440" cy="290464"/>
          </a:xfrm>
          <a:prstGeom prst="rect">
            <a:avLst/>
          </a:prstGeom>
        </p:spPr>
        <p:txBody>
          <a:bodyPr vert="horz" wrap="square" lIns="0" tIns="13335" rIns="0" bIns="0" rtlCol="0">
            <a:spAutoFit/>
          </a:bodyPr>
          <a:lstStyle/>
          <a:p>
            <a:pPr marL="12700">
              <a:lnSpc>
                <a:spcPct val="100000"/>
              </a:lnSpc>
              <a:spcBef>
                <a:spcPts val="105"/>
              </a:spcBef>
            </a:pPr>
            <a:r>
              <a:rPr b="1" spc="120" dirty="0">
                <a:solidFill>
                  <a:srgbClr val="0070C0"/>
                </a:solidFill>
                <a:latin typeface="Arial" panose="020B0604020202020204" pitchFamily="34" charset="0"/>
                <a:cs typeface="Arial" panose="020B0604020202020204" pitchFamily="34" charset="0"/>
              </a:rPr>
              <a:t>TINGKAT</a:t>
            </a:r>
            <a:r>
              <a:rPr b="1" spc="-45" dirty="0">
                <a:solidFill>
                  <a:srgbClr val="0070C0"/>
                </a:solidFill>
                <a:latin typeface="Arial" panose="020B0604020202020204" pitchFamily="34" charset="0"/>
                <a:cs typeface="Arial" panose="020B0604020202020204" pitchFamily="34" charset="0"/>
              </a:rPr>
              <a:t> </a:t>
            </a:r>
            <a:r>
              <a:rPr b="1" spc="75" dirty="0">
                <a:solidFill>
                  <a:srgbClr val="0070C0"/>
                </a:solidFill>
                <a:latin typeface="Arial" panose="020B0604020202020204" pitchFamily="34" charset="0"/>
                <a:cs typeface="Arial" panose="020B0604020202020204" pitchFamily="34" charset="0"/>
              </a:rPr>
              <a:t>POLDA</a:t>
            </a:r>
            <a:endParaRPr dirty="0">
              <a:solidFill>
                <a:srgbClr val="0070C0"/>
              </a:solidFill>
              <a:latin typeface="Arial" panose="020B0604020202020204" pitchFamily="34" charset="0"/>
              <a:cs typeface="Arial" panose="020B0604020202020204" pitchFamily="34" charset="0"/>
            </a:endParaRPr>
          </a:p>
        </p:txBody>
      </p:sp>
      <p:sp>
        <p:nvSpPr>
          <p:cNvPr id="9" name="object 9"/>
          <p:cNvSpPr/>
          <p:nvPr/>
        </p:nvSpPr>
        <p:spPr>
          <a:xfrm>
            <a:off x="1385316" y="2479548"/>
            <a:ext cx="1118616" cy="1118615"/>
          </a:xfrm>
          <a:prstGeom prst="rect">
            <a:avLst/>
          </a:prstGeom>
          <a:blipFill>
            <a:blip r:embed="rId2"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0" name="object 10"/>
          <p:cNvSpPr/>
          <p:nvPr/>
        </p:nvSpPr>
        <p:spPr>
          <a:xfrm>
            <a:off x="1533144" y="4062984"/>
            <a:ext cx="822959" cy="1008888"/>
          </a:xfrm>
          <a:prstGeom prst="rect">
            <a:avLst/>
          </a:prstGeom>
          <a:blipFill>
            <a:blip r:embed="rId3"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1" name="object 11"/>
          <p:cNvSpPr/>
          <p:nvPr/>
        </p:nvSpPr>
        <p:spPr>
          <a:xfrm>
            <a:off x="1572767" y="5544311"/>
            <a:ext cx="743712" cy="879347"/>
          </a:xfrm>
          <a:prstGeom prst="rect">
            <a:avLst/>
          </a:prstGeom>
          <a:blipFill>
            <a:blip r:embed="rId4"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3" name="Oval 12"/>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11</a:t>
            </a:r>
            <a:endParaRPr lang="en-US" sz="11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bwMode="auto">
          <a:xfrm>
            <a:off x="10439400" y="118646"/>
            <a:ext cx="1676400" cy="338554"/>
          </a:xfrm>
          <a:prstGeom prst="rect">
            <a:avLst/>
          </a:prstGeom>
          <a:solidFill>
            <a:srgbClr val="00B0F0"/>
          </a:solidFill>
          <a:ln>
            <a:solidFill>
              <a:schemeClr val="tx1"/>
            </a:solidFill>
          </a:ln>
        </p:spPr>
        <p:txBody>
          <a:bodyPr wrap="square">
            <a:spAutoFit/>
          </a:bodyPr>
          <a:lstStyle/>
          <a:p>
            <a:pPr algn="ctr">
              <a:defRPr/>
            </a:pPr>
            <a:r>
              <a:rPr lang="en-US" sz="16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LANJUTAN …</a:t>
            </a:r>
            <a:endParaRPr lang="en-US" sz="16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386578" y="2382392"/>
            <a:ext cx="1187854" cy="227626"/>
          </a:xfrm>
          <a:prstGeom prst="rect">
            <a:avLst/>
          </a:prstGeom>
        </p:spPr>
        <p:txBody>
          <a:bodyPr vert="horz" wrap="square" lIns="0" tIns="12065" rIns="0" bIns="0" rtlCol="0">
            <a:spAutoFit/>
          </a:bodyPr>
          <a:lstStyle/>
          <a:p>
            <a:pPr marL="12700">
              <a:lnSpc>
                <a:spcPct val="100000"/>
              </a:lnSpc>
              <a:spcBef>
                <a:spcPts val="95"/>
              </a:spcBef>
            </a:pPr>
            <a:r>
              <a:rPr sz="1400" b="1" spc="220" dirty="0">
                <a:solidFill>
                  <a:srgbClr val="0070C0"/>
                </a:solidFill>
                <a:latin typeface="Arial" panose="020B0604020202020204" pitchFamily="34" charset="0"/>
                <a:cs typeface="Arial" panose="020B0604020202020204" pitchFamily="34" charset="0"/>
              </a:rPr>
              <a:t>JABFUNG</a:t>
            </a:r>
            <a:endParaRPr sz="1400" dirty="0">
              <a:solidFill>
                <a:srgbClr val="0070C0"/>
              </a:solidFill>
              <a:latin typeface="Arial" panose="020B0604020202020204" pitchFamily="34" charset="0"/>
              <a:cs typeface="Arial" panose="020B0604020202020204" pitchFamily="34" charset="0"/>
            </a:endParaRPr>
          </a:p>
        </p:txBody>
      </p:sp>
      <p:sp>
        <p:nvSpPr>
          <p:cNvPr id="6" name="object 6"/>
          <p:cNvSpPr/>
          <p:nvPr/>
        </p:nvSpPr>
        <p:spPr>
          <a:xfrm>
            <a:off x="4829555" y="989075"/>
            <a:ext cx="1962911" cy="1368552"/>
          </a:xfrm>
          <a:prstGeom prst="rect">
            <a:avLst/>
          </a:prstGeom>
          <a:blipFill>
            <a:blip r:embed="rId2" cstate="print"/>
            <a:stretch>
              <a:fillRect/>
            </a:stretch>
          </a:blip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7" name="object 7"/>
          <p:cNvSpPr/>
          <p:nvPr/>
        </p:nvSpPr>
        <p:spPr>
          <a:xfrm rot="4765714">
            <a:off x="3773787" y="4690798"/>
            <a:ext cx="582169" cy="409893"/>
          </a:xfrm>
          <a:custGeom>
            <a:avLst/>
            <a:gdLst/>
            <a:ahLst/>
            <a:cxnLst/>
            <a:rect l="l" t="t" r="r" b="b"/>
            <a:pathLst>
              <a:path w="833120" h="363855">
                <a:moveTo>
                  <a:pt x="667941" y="354133"/>
                </a:moveTo>
                <a:lnTo>
                  <a:pt x="766614" y="266971"/>
                </a:lnTo>
                <a:lnTo>
                  <a:pt x="733446" y="216618"/>
                </a:lnTo>
                <a:lnTo>
                  <a:pt x="697973" y="172746"/>
                </a:lnTo>
                <a:lnTo>
                  <a:pt x="660600" y="134942"/>
                </a:lnTo>
                <a:lnTo>
                  <a:pt x="621733" y="102797"/>
                </a:lnTo>
                <a:lnTo>
                  <a:pt x="581777" y="75899"/>
                </a:lnTo>
                <a:lnTo>
                  <a:pt x="541136" y="53836"/>
                </a:lnTo>
                <a:lnTo>
                  <a:pt x="500218" y="36199"/>
                </a:lnTo>
                <a:lnTo>
                  <a:pt x="459427" y="22575"/>
                </a:lnTo>
                <a:lnTo>
                  <a:pt x="419168" y="12554"/>
                </a:lnTo>
                <a:lnTo>
                  <a:pt x="379848" y="5726"/>
                </a:lnTo>
                <a:lnTo>
                  <a:pt x="341871" y="1678"/>
                </a:lnTo>
                <a:lnTo>
                  <a:pt x="305642" y="0"/>
                </a:lnTo>
                <a:lnTo>
                  <a:pt x="256538" y="543"/>
                </a:lnTo>
                <a:lnTo>
                  <a:pt x="207712" y="4121"/>
                </a:lnTo>
                <a:lnTo>
                  <a:pt x="159295" y="10723"/>
                </a:lnTo>
                <a:lnTo>
                  <a:pt x="111420" y="20339"/>
                </a:lnTo>
                <a:lnTo>
                  <a:pt x="64219" y="32956"/>
                </a:lnTo>
                <a:lnTo>
                  <a:pt x="17823" y="48565"/>
                </a:lnTo>
                <a:lnTo>
                  <a:pt x="0" y="73950"/>
                </a:lnTo>
                <a:lnTo>
                  <a:pt x="2011" y="85385"/>
                </a:lnTo>
                <a:lnTo>
                  <a:pt x="38810" y="101124"/>
                </a:lnTo>
                <a:lnTo>
                  <a:pt x="90684" y="84371"/>
                </a:lnTo>
                <a:lnTo>
                  <a:pt x="143412" y="71556"/>
                </a:lnTo>
                <a:lnTo>
                  <a:pt x="196800" y="62667"/>
                </a:lnTo>
                <a:lnTo>
                  <a:pt x="250654" y="57694"/>
                </a:lnTo>
                <a:lnTo>
                  <a:pt x="304781" y="56624"/>
                </a:lnTo>
                <a:lnTo>
                  <a:pt x="358436" y="60298"/>
                </a:lnTo>
                <a:lnTo>
                  <a:pt x="409429" y="68648"/>
                </a:lnTo>
                <a:lnTo>
                  <a:pt x="457740" y="81652"/>
                </a:lnTo>
                <a:lnTo>
                  <a:pt x="503351" y="99288"/>
                </a:lnTo>
                <a:lnTo>
                  <a:pt x="546242" y="121536"/>
                </a:lnTo>
                <a:lnTo>
                  <a:pt x="586396" y="148373"/>
                </a:lnTo>
                <a:lnTo>
                  <a:pt x="623792" y="179778"/>
                </a:lnTo>
                <a:lnTo>
                  <a:pt x="658413" y="215731"/>
                </a:lnTo>
                <a:lnTo>
                  <a:pt x="690238" y="256209"/>
                </a:lnTo>
                <a:lnTo>
                  <a:pt x="719250" y="301192"/>
                </a:lnTo>
                <a:lnTo>
                  <a:pt x="659965" y="353561"/>
                </a:lnTo>
                <a:lnTo>
                  <a:pt x="667941" y="354133"/>
                </a:lnTo>
                <a:close/>
              </a:path>
              <a:path w="833120" h="363855">
                <a:moveTo>
                  <a:pt x="659965" y="353561"/>
                </a:moveTo>
                <a:lnTo>
                  <a:pt x="719250" y="301192"/>
                </a:lnTo>
                <a:lnTo>
                  <a:pt x="602368" y="292712"/>
                </a:lnTo>
                <a:lnTo>
                  <a:pt x="591583" y="294205"/>
                </a:lnTo>
                <a:lnTo>
                  <a:pt x="582199" y="299578"/>
                </a:lnTo>
                <a:lnTo>
                  <a:pt x="575397" y="308146"/>
                </a:lnTo>
                <a:lnTo>
                  <a:pt x="572360" y="319220"/>
                </a:lnTo>
                <a:lnTo>
                  <a:pt x="573833" y="330000"/>
                </a:lnTo>
                <a:lnTo>
                  <a:pt x="579190" y="339372"/>
                </a:lnTo>
                <a:lnTo>
                  <a:pt x="587747" y="346156"/>
                </a:lnTo>
                <a:lnTo>
                  <a:pt x="598818" y="349172"/>
                </a:lnTo>
                <a:lnTo>
                  <a:pt x="659965" y="353561"/>
                </a:lnTo>
                <a:close/>
              </a:path>
              <a:path w="833120" h="363855">
                <a:moveTo>
                  <a:pt x="803279" y="360318"/>
                </a:moveTo>
                <a:lnTo>
                  <a:pt x="816140" y="348957"/>
                </a:lnTo>
                <a:lnTo>
                  <a:pt x="818537" y="343031"/>
                </a:lnTo>
                <a:lnTo>
                  <a:pt x="818960" y="336309"/>
                </a:lnTo>
                <a:lnTo>
                  <a:pt x="832916" y="146192"/>
                </a:lnTo>
                <a:lnTo>
                  <a:pt x="831443" y="135412"/>
                </a:lnTo>
                <a:lnTo>
                  <a:pt x="826086" y="126040"/>
                </a:lnTo>
                <a:lnTo>
                  <a:pt x="817529" y="119255"/>
                </a:lnTo>
                <a:lnTo>
                  <a:pt x="806458" y="116240"/>
                </a:lnTo>
                <a:lnTo>
                  <a:pt x="795673" y="117732"/>
                </a:lnTo>
                <a:lnTo>
                  <a:pt x="786288" y="123106"/>
                </a:lnTo>
                <a:lnTo>
                  <a:pt x="779487" y="131673"/>
                </a:lnTo>
                <a:lnTo>
                  <a:pt x="776450" y="142747"/>
                </a:lnTo>
                <a:lnTo>
                  <a:pt x="766614" y="266971"/>
                </a:lnTo>
                <a:lnTo>
                  <a:pt x="667941" y="354133"/>
                </a:lnTo>
                <a:lnTo>
                  <a:pt x="788951" y="362817"/>
                </a:lnTo>
                <a:lnTo>
                  <a:pt x="793614" y="363776"/>
                </a:lnTo>
                <a:lnTo>
                  <a:pt x="799077" y="362760"/>
                </a:lnTo>
                <a:lnTo>
                  <a:pt x="803279" y="360318"/>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8" name="object 8"/>
          <p:cNvSpPr/>
          <p:nvPr/>
        </p:nvSpPr>
        <p:spPr>
          <a:xfrm>
            <a:off x="4304628" y="2168459"/>
            <a:ext cx="871219" cy="363220"/>
          </a:xfrm>
          <a:custGeom>
            <a:avLst/>
            <a:gdLst/>
            <a:ahLst/>
            <a:cxnLst/>
            <a:rect l="l" t="t" r="r" b="b"/>
            <a:pathLst>
              <a:path w="871220" h="363219">
                <a:moveTo>
                  <a:pt x="185489" y="356717"/>
                </a:moveTo>
                <a:lnTo>
                  <a:pt x="76714" y="263159"/>
                </a:lnTo>
                <a:lnTo>
                  <a:pt x="108637" y="211877"/>
                </a:lnTo>
                <a:lnTo>
                  <a:pt x="143360" y="167396"/>
                </a:lnTo>
                <a:lnTo>
                  <a:pt x="180433" y="129276"/>
                </a:lnTo>
                <a:lnTo>
                  <a:pt x="219406" y="97080"/>
                </a:lnTo>
                <a:lnTo>
                  <a:pt x="259830" y="70366"/>
                </a:lnTo>
                <a:lnTo>
                  <a:pt x="301254" y="48697"/>
                </a:lnTo>
                <a:lnTo>
                  <a:pt x="343228" y="31632"/>
                </a:lnTo>
                <a:lnTo>
                  <a:pt x="385302" y="18733"/>
                </a:lnTo>
                <a:lnTo>
                  <a:pt x="427026" y="9559"/>
                </a:lnTo>
                <a:lnTo>
                  <a:pt x="467951" y="3672"/>
                </a:lnTo>
                <a:lnTo>
                  <a:pt x="507626" y="632"/>
                </a:lnTo>
                <a:lnTo>
                  <a:pt x="545601" y="0"/>
                </a:lnTo>
                <a:lnTo>
                  <a:pt x="597237" y="2070"/>
                </a:lnTo>
                <a:lnTo>
                  <a:pt x="648757" y="7284"/>
                </a:lnTo>
                <a:lnTo>
                  <a:pt x="700023" y="15626"/>
                </a:lnTo>
                <a:lnTo>
                  <a:pt x="750896" y="27080"/>
                </a:lnTo>
                <a:lnTo>
                  <a:pt x="801236" y="41633"/>
                </a:lnTo>
                <a:lnTo>
                  <a:pt x="850904" y="59268"/>
                </a:lnTo>
                <a:lnTo>
                  <a:pt x="871113" y="86181"/>
                </a:lnTo>
                <a:lnTo>
                  <a:pt x="869665" y="97997"/>
                </a:lnTo>
                <a:lnTo>
                  <a:pt x="831910" y="113216"/>
                </a:lnTo>
                <a:lnTo>
                  <a:pt x="785719" y="97107"/>
                </a:lnTo>
                <a:lnTo>
                  <a:pt x="739041" y="83822"/>
                </a:lnTo>
                <a:lnTo>
                  <a:pt x="691993" y="73356"/>
                </a:lnTo>
                <a:lnTo>
                  <a:pt x="644693" y="65706"/>
                </a:lnTo>
                <a:lnTo>
                  <a:pt x="597258" y="60868"/>
                </a:lnTo>
                <a:lnTo>
                  <a:pt x="549805" y="58840"/>
                </a:lnTo>
                <a:lnTo>
                  <a:pt x="498612" y="60609"/>
                </a:lnTo>
                <a:lnTo>
                  <a:pt x="449956" y="66461"/>
                </a:lnTo>
                <a:lnTo>
                  <a:pt x="403849" y="76379"/>
                </a:lnTo>
                <a:lnTo>
                  <a:pt x="360307" y="90347"/>
                </a:lnTo>
                <a:lnTo>
                  <a:pt x="319343" y="108349"/>
                </a:lnTo>
                <a:lnTo>
                  <a:pt x="280971" y="130368"/>
                </a:lnTo>
                <a:lnTo>
                  <a:pt x="245205" y="156389"/>
                </a:lnTo>
                <a:lnTo>
                  <a:pt x="212060" y="186394"/>
                </a:lnTo>
                <a:lnTo>
                  <a:pt x="181548" y="220367"/>
                </a:lnTo>
                <a:lnTo>
                  <a:pt x="153684" y="258293"/>
                </a:lnTo>
                <a:lnTo>
                  <a:pt x="128483" y="300155"/>
                </a:lnTo>
                <a:lnTo>
                  <a:pt x="193837" y="356367"/>
                </a:lnTo>
                <a:lnTo>
                  <a:pt x="185489" y="356717"/>
                </a:lnTo>
                <a:close/>
              </a:path>
              <a:path w="871220" h="363219">
                <a:moveTo>
                  <a:pt x="193837" y="356367"/>
                </a:moveTo>
                <a:lnTo>
                  <a:pt x="128483" y="300155"/>
                </a:lnTo>
                <a:lnTo>
                  <a:pt x="250822" y="294932"/>
                </a:lnTo>
                <a:lnTo>
                  <a:pt x="262243" y="296813"/>
                </a:lnTo>
                <a:lnTo>
                  <a:pt x="272419" y="302682"/>
                </a:lnTo>
                <a:lnTo>
                  <a:pt x="280066" y="311790"/>
                </a:lnTo>
                <a:lnTo>
                  <a:pt x="283903" y="323385"/>
                </a:lnTo>
                <a:lnTo>
                  <a:pt x="282983" y="334537"/>
                </a:lnTo>
                <a:lnTo>
                  <a:pt x="277899" y="344107"/>
                </a:lnTo>
                <a:lnTo>
                  <a:pt x="269302" y="350891"/>
                </a:lnTo>
                <a:lnTo>
                  <a:pt x="257842" y="353684"/>
                </a:lnTo>
                <a:lnTo>
                  <a:pt x="193837" y="356367"/>
                </a:lnTo>
                <a:close/>
              </a:path>
              <a:path w="871220" h="363219">
                <a:moveTo>
                  <a:pt x="43621" y="358991"/>
                </a:moveTo>
                <a:lnTo>
                  <a:pt x="29444" y="346797"/>
                </a:lnTo>
                <a:lnTo>
                  <a:pt x="26579" y="340568"/>
                </a:lnTo>
                <a:lnTo>
                  <a:pt x="25743" y="333574"/>
                </a:lnTo>
                <a:lnTo>
                  <a:pt x="0" y="135677"/>
                </a:lnTo>
                <a:lnTo>
                  <a:pt x="920" y="124525"/>
                </a:lnTo>
                <a:lnTo>
                  <a:pt x="6004" y="114955"/>
                </a:lnTo>
                <a:lnTo>
                  <a:pt x="14601" y="108171"/>
                </a:lnTo>
                <a:lnTo>
                  <a:pt x="26060" y="105378"/>
                </a:lnTo>
                <a:lnTo>
                  <a:pt x="37481" y="107259"/>
                </a:lnTo>
                <a:lnTo>
                  <a:pt x="47656" y="113128"/>
                </a:lnTo>
                <a:lnTo>
                  <a:pt x="55303" y="122235"/>
                </a:lnTo>
                <a:lnTo>
                  <a:pt x="59140" y="133831"/>
                </a:lnTo>
                <a:lnTo>
                  <a:pt x="76714" y="263159"/>
                </a:lnTo>
                <a:lnTo>
                  <a:pt x="185489" y="356717"/>
                </a:lnTo>
                <a:lnTo>
                  <a:pt x="58824" y="362027"/>
                </a:lnTo>
                <a:lnTo>
                  <a:pt x="53979" y="362880"/>
                </a:lnTo>
                <a:lnTo>
                  <a:pt x="48180" y="361657"/>
                </a:lnTo>
                <a:lnTo>
                  <a:pt x="43621" y="358991"/>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9" name="object 9"/>
          <p:cNvSpPr txBox="1"/>
          <p:nvPr/>
        </p:nvSpPr>
        <p:spPr>
          <a:xfrm>
            <a:off x="2894838" y="2689352"/>
            <a:ext cx="1287145" cy="197490"/>
          </a:xfrm>
          <a:prstGeom prst="rect">
            <a:avLst/>
          </a:prstGeom>
        </p:spPr>
        <p:txBody>
          <a:bodyPr vert="horz" wrap="square" lIns="0" tIns="12700" rIns="0" bIns="0" rtlCol="0">
            <a:spAutoFit/>
          </a:bodyPr>
          <a:lstStyle/>
          <a:p>
            <a:pPr marL="12700">
              <a:lnSpc>
                <a:spcPct val="100000"/>
              </a:lnSpc>
              <a:spcBef>
                <a:spcPts val="100"/>
              </a:spcBef>
            </a:pPr>
            <a:r>
              <a:rPr sz="1200" b="1" spc="175" dirty="0">
                <a:solidFill>
                  <a:srgbClr val="0070C0"/>
                </a:solidFill>
                <a:latin typeface="Arial" panose="020B0604020202020204" pitchFamily="34" charset="0"/>
                <a:cs typeface="Arial" panose="020B0604020202020204" pitchFamily="34" charset="0"/>
              </a:rPr>
              <a:t>JFT</a:t>
            </a:r>
            <a:r>
              <a:rPr sz="1200" b="1" spc="75" dirty="0">
                <a:solidFill>
                  <a:srgbClr val="0070C0"/>
                </a:solidFill>
                <a:latin typeface="Arial" panose="020B0604020202020204" pitchFamily="34" charset="0"/>
                <a:cs typeface="Arial" panose="020B0604020202020204" pitchFamily="34" charset="0"/>
              </a:rPr>
              <a:t> </a:t>
            </a:r>
            <a:r>
              <a:rPr sz="1200" b="1" spc="145" dirty="0">
                <a:solidFill>
                  <a:srgbClr val="0070C0"/>
                </a:solidFill>
                <a:latin typeface="Arial" panose="020B0604020202020204" pitchFamily="34" charset="0"/>
                <a:cs typeface="Arial" panose="020B0604020202020204" pitchFamily="34" charset="0"/>
              </a:rPr>
              <a:t>(LAMA)</a:t>
            </a:r>
            <a:endParaRPr sz="1200" dirty="0">
              <a:solidFill>
                <a:srgbClr val="0070C0"/>
              </a:solidFill>
              <a:latin typeface="Arial" panose="020B0604020202020204" pitchFamily="34" charset="0"/>
              <a:cs typeface="Arial" panose="020B0604020202020204" pitchFamily="34" charset="0"/>
            </a:endParaRPr>
          </a:p>
        </p:txBody>
      </p:sp>
      <p:sp>
        <p:nvSpPr>
          <p:cNvPr id="10" name="object 10"/>
          <p:cNvSpPr/>
          <p:nvPr/>
        </p:nvSpPr>
        <p:spPr>
          <a:xfrm>
            <a:off x="2795777" y="2611373"/>
            <a:ext cx="1435735" cy="551815"/>
          </a:xfrm>
          <a:custGeom>
            <a:avLst/>
            <a:gdLst/>
            <a:ahLst/>
            <a:cxnLst/>
            <a:rect l="l" t="t" r="r" b="b"/>
            <a:pathLst>
              <a:path w="1435735" h="551814">
                <a:moveTo>
                  <a:pt x="0" y="91948"/>
                </a:moveTo>
                <a:lnTo>
                  <a:pt x="7223" y="56149"/>
                </a:lnTo>
                <a:lnTo>
                  <a:pt x="26924" y="26924"/>
                </a:lnTo>
                <a:lnTo>
                  <a:pt x="56149" y="7223"/>
                </a:lnTo>
                <a:lnTo>
                  <a:pt x="91948" y="0"/>
                </a:lnTo>
                <a:lnTo>
                  <a:pt x="1343660" y="0"/>
                </a:lnTo>
                <a:lnTo>
                  <a:pt x="1379458" y="7223"/>
                </a:lnTo>
                <a:lnTo>
                  <a:pt x="1408684" y="26924"/>
                </a:lnTo>
                <a:lnTo>
                  <a:pt x="1428384" y="56149"/>
                </a:lnTo>
                <a:lnTo>
                  <a:pt x="1435608" y="91948"/>
                </a:lnTo>
                <a:lnTo>
                  <a:pt x="1435608" y="459739"/>
                </a:lnTo>
                <a:lnTo>
                  <a:pt x="1428384" y="495538"/>
                </a:lnTo>
                <a:lnTo>
                  <a:pt x="1408684" y="524763"/>
                </a:lnTo>
                <a:lnTo>
                  <a:pt x="1379458" y="544464"/>
                </a:lnTo>
                <a:lnTo>
                  <a:pt x="1343660" y="551688"/>
                </a:lnTo>
                <a:lnTo>
                  <a:pt x="91948" y="551688"/>
                </a:lnTo>
                <a:lnTo>
                  <a:pt x="56149" y="544464"/>
                </a:lnTo>
                <a:lnTo>
                  <a:pt x="26924" y="524763"/>
                </a:lnTo>
                <a:lnTo>
                  <a:pt x="7223" y="495538"/>
                </a:lnTo>
                <a:lnTo>
                  <a:pt x="0" y="459739"/>
                </a:lnTo>
                <a:lnTo>
                  <a:pt x="0" y="91948"/>
                </a:lnTo>
                <a:close/>
              </a:path>
            </a:pathLst>
          </a:custGeom>
          <a:ln w="28575">
            <a:solidFill>
              <a:srgbClr val="FFC000"/>
            </a:solidFill>
          </a:ln>
        </p:spPr>
        <p:txBody>
          <a:bodyPr wrap="square" lIns="0" tIns="0" rIns="0" bIns="0" rtlCol="0"/>
          <a:lstStyle/>
          <a:p>
            <a:endParaRPr sz="1300">
              <a:solidFill>
                <a:srgbClr val="0070C0"/>
              </a:solidFill>
              <a:latin typeface="Arial" panose="020B0604020202020204" pitchFamily="34" charset="0"/>
              <a:cs typeface="Arial" panose="020B0604020202020204" pitchFamily="34" charset="0"/>
            </a:endParaRPr>
          </a:p>
        </p:txBody>
      </p:sp>
      <p:sp>
        <p:nvSpPr>
          <p:cNvPr id="11" name="object 11"/>
          <p:cNvSpPr txBox="1"/>
          <p:nvPr/>
        </p:nvSpPr>
        <p:spPr>
          <a:xfrm>
            <a:off x="7812151" y="2689352"/>
            <a:ext cx="975360" cy="197490"/>
          </a:xfrm>
          <a:prstGeom prst="rect">
            <a:avLst/>
          </a:prstGeom>
        </p:spPr>
        <p:txBody>
          <a:bodyPr vert="horz" wrap="square" lIns="0" tIns="12700" rIns="0" bIns="0" rtlCol="0">
            <a:spAutoFit/>
          </a:bodyPr>
          <a:lstStyle/>
          <a:p>
            <a:pPr marL="12700">
              <a:lnSpc>
                <a:spcPct val="100000"/>
              </a:lnSpc>
              <a:spcBef>
                <a:spcPts val="100"/>
              </a:spcBef>
            </a:pPr>
            <a:r>
              <a:rPr sz="1200" b="1" spc="204" dirty="0">
                <a:solidFill>
                  <a:srgbClr val="0070C0"/>
                </a:solidFill>
                <a:latin typeface="Arial" panose="020B0604020202020204" pitchFamily="34" charset="0"/>
                <a:cs typeface="Arial" panose="020B0604020202020204" pitchFamily="34" charset="0"/>
              </a:rPr>
              <a:t>JF</a:t>
            </a:r>
            <a:r>
              <a:rPr sz="1200" b="1" spc="80" dirty="0">
                <a:solidFill>
                  <a:srgbClr val="0070C0"/>
                </a:solidFill>
                <a:latin typeface="Arial" panose="020B0604020202020204" pitchFamily="34" charset="0"/>
                <a:cs typeface="Arial" panose="020B0604020202020204" pitchFamily="34" charset="0"/>
              </a:rPr>
              <a:t> </a:t>
            </a:r>
            <a:r>
              <a:rPr sz="1200" b="1" spc="190" dirty="0">
                <a:solidFill>
                  <a:srgbClr val="0070C0"/>
                </a:solidFill>
                <a:latin typeface="Arial" panose="020B0604020202020204" pitchFamily="34" charset="0"/>
                <a:cs typeface="Arial" panose="020B0604020202020204" pitchFamily="34" charset="0"/>
              </a:rPr>
              <a:t>BARU</a:t>
            </a:r>
            <a:endParaRPr sz="1200">
              <a:solidFill>
                <a:srgbClr val="0070C0"/>
              </a:solidFill>
              <a:latin typeface="Arial" panose="020B0604020202020204" pitchFamily="34" charset="0"/>
              <a:cs typeface="Arial" panose="020B0604020202020204" pitchFamily="34" charset="0"/>
            </a:endParaRPr>
          </a:p>
        </p:txBody>
      </p:sp>
      <p:sp>
        <p:nvSpPr>
          <p:cNvPr id="12" name="object 12"/>
          <p:cNvSpPr/>
          <p:nvPr/>
        </p:nvSpPr>
        <p:spPr>
          <a:xfrm>
            <a:off x="7556754" y="2611373"/>
            <a:ext cx="1435735" cy="551815"/>
          </a:xfrm>
          <a:custGeom>
            <a:avLst/>
            <a:gdLst/>
            <a:ahLst/>
            <a:cxnLst/>
            <a:rect l="l" t="t" r="r" b="b"/>
            <a:pathLst>
              <a:path w="1435734" h="551814">
                <a:moveTo>
                  <a:pt x="0" y="91948"/>
                </a:moveTo>
                <a:lnTo>
                  <a:pt x="7223" y="56149"/>
                </a:lnTo>
                <a:lnTo>
                  <a:pt x="26924" y="26924"/>
                </a:lnTo>
                <a:lnTo>
                  <a:pt x="56149" y="7223"/>
                </a:lnTo>
                <a:lnTo>
                  <a:pt x="91948" y="0"/>
                </a:lnTo>
                <a:lnTo>
                  <a:pt x="1343660" y="0"/>
                </a:lnTo>
                <a:lnTo>
                  <a:pt x="1379458" y="7223"/>
                </a:lnTo>
                <a:lnTo>
                  <a:pt x="1408684" y="26924"/>
                </a:lnTo>
                <a:lnTo>
                  <a:pt x="1428384" y="56149"/>
                </a:lnTo>
                <a:lnTo>
                  <a:pt x="1435607" y="91948"/>
                </a:lnTo>
                <a:lnTo>
                  <a:pt x="1435607" y="459739"/>
                </a:lnTo>
                <a:lnTo>
                  <a:pt x="1428384" y="495538"/>
                </a:lnTo>
                <a:lnTo>
                  <a:pt x="1408683" y="524763"/>
                </a:lnTo>
                <a:lnTo>
                  <a:pt x="1379458" y="544464"/>
                </a:lnTo>
                <a:lnTo>
                  <a:pt x="1343660" y="551688"/>
                </a:lnTo>
                <a:lnTo>
                  <a:pt x="91948" y="551688"/>
                </a:lnTo>
                <a:lnTo>
                  <a:pt x="56149" y="544464"/>
                </a:lnTo>
                <a:lnTo>
                  <a:pt x="26924" y="524763"/>
                </a:lnTo>
                <a:lnTo>
                  <a:pt x="7223" y="495538"/>
                </a:lnTo>
                <a:lnTo>
                  <a:pt x="0" y="459739"/>
                </a:lnTo>
                <a:lnTo>
                  <a:pt x="0" y="91948"/>
                </a:lnTo>
                <a:close/>
              </a:path>
            </a:pathLst>
          </a:custGeom>
          <a:ln w="28574">
            <a:solidFill>
              <a:srgbClr val="FFC000"/>
            </a:solidFill>
          </a:ln>
        </p:spPr>
        <p:txBody>
          <a:bodyPr wrap="square" lIns="0" tIns="0" rIns="0" bIns="0" rtlCol="0"/>
          <a:lstStyle/>
          <a:p>
            <a:endParaRPr sz="1300">
              <a:solidFill>
                <a:srgbClr val="0070C0"/>
              </a:solidFill>
              <a:latin typeface="Arial" panose="020B0604020202020204" pitchFamily="34" charset="0"/>
              <a:cs typeface="Arial" panose="020B0604020202020204" pitchFamily="34" charset="0"/>
            </a:endParaRPr>
          </a:p>
        </p:txBody>
      </p:sp>
      <p:sp>
        <p:nvSpPr>
          <p:cNvPr id="13" name="object 13"/>
          <p:cNvSpPr/>
          <p:nvPr/>
        </p:nvSpPr>
        <p:spPr>
          <a:xfrm>
            <a:off x="897636" y="1360932"/>
            <a:ext cx="2328672" cy="232867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8732519" y="1825751"/>
            <a:ext cx="1400555" cy="1400556"/>
          </a:xfrm>
          <a:prstGeom prst="rect">
            <a:avLst/>
          </a:prstGeom>
          <a:blipFill>
            <a:blip r:embed="rId4" cstate="print"/>
            <a:stretch>
              <a:fillRect/>
            </a:stretch>
          </a:blip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15" name="object 15"/>
          <p:cNvSpPr txBox="1"/>
          <p:nvPr/>
        </p:nvSpPr>
        <p:spPr>
          <a:xfrm>
            <a:off x="2543048" y="3843273"/>
            <a:ext cx="2141855" cy="751488"/>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1200" b="1" spc="175" dirty="0">
                <a:solidFill>
                  <a:srgbClr val="0070C0"/>
                </a:solidFill>
                <a:latin typeface="Arial" panose="020B0604020202020204" pitchFamily="34" charset="0"/>
                <a:cs typeface="Arial" panose="020B0604020202020204" pitchFamily="34" charset="0"/>
              </a:rPr>
              <a:t>SOTK</a:t>
            </a:r>
            <a:endParaRPr sz="1200">
              <a:solidFill>
                <a:srgbClr val="0070C0"/>
              </a:solidFill>
              <a:latin typeface="Arial" panose="020B0604020202020204" pitchFamily="34" charset="0"/>
              <a:cs typeface="Arial" panose="020B0604020202020204" pitchFamily="34" charset="0"/>
            </a:endParaRPr>
          </a:p>
          <a:p>
            <a:pPr marL="299085" indent="-287020">
              <a:lnSpc>
                <a:spcPct val="100000"/>
              </a:lnSpc>
              <a:spcBef>
                <a:spcPts val="5"/>
              </a:spcBef>
              <a:buFont typeface="Wingdings"/>
              <a:buChar char=""/>
              <a:tabLst>
                <a:tab pos="299085" algn="l"/>
                <a:tab pos="299720" algn="l"/>
              </a:tabLst>
            </a:pPr>
            <a:r>
              <a:rPr sz="1200" b="1" spc="200" dirty="0">
                <a:solidFill>
                  <a:srgbClr val="0070C0"/>
                </a:solidFill>
                <a:latin typeface="Arial" panose="020B0604020202020204" pitchFamily="34" charset="0"/>
                <a:cs typeface="Arial" panose="020B0604020202020204" pitchFamily="34" charset="0"/>
              </a:rPr>
              <a:t>JABFUNG</a:t>
            </a:r>
            <a:r>
              <a:rPr sz="1200" b="1" spc="25" dirty="0">
                <a:solidFill>
                  <a:srgbClr val="0070C0"/>
                </a:solidFill>
                <a:latin typeface="Arial" panose="020B0604020202020204" pitchFamily="34" charset="0"/>
                <a:cs typeface="Arial" panose="020B0604020202020204" pitchFamily="34" charset="0"/>
              </a:rPr>
              <a:t> </a:t>
            </a:r>
            <a:r>
              <a:rPr sz="1200" b="1" spc="125" dirty="0">
                <a:solidFill>
                  <a:srgbClr val="0070C0"/>
                </a:solidFill>
                <a:latin typeface="Arial" panose="020B0604020202020204" pitchFamily="34" charset="0"/>
                <a:cs typeface="Arial" panose="020B0604020202020204" pitchFamily="34" charset="0"/>
              </a:rPr>
              <a:t>TERTENTU</a:t>
            </a:r>
            <a:endParaRPr sz="1200">
              <a:solidFill>
                <a:srgbClr val="0070C0"/>
              </a:solidFill>
              <a:latin typeface="Arial" panose="020B0604020202020204" pitchFamily="34" charset="0"/>
              <a:cs typeface="Arial" panose="020B0604020202020204" pitchFamily="34" charset="0"/>
            </a:endParaRPr>
          </a:p>
          <a:p>
            <a:pPr marL="299085">
              <a:lnSpc>
                <a:spcPct val="100000"/>
              </a:lnSpc>
            </a:pPr>
            <a:r>
              <a:rPr sz="1200" b="1" spc="140" dirty="0">
                <a:solidFill>
                  <a:srgbClr val="0070C0"/>
                </a:solidFill>
                <a:latin typeface="Arial" panose="020B0604020202020204" pitchFamily="34" charset="0"/>
                <a:cs typeface="Arial" panose="020B0604020202020204" pitchFamily="34" charset="0"/>
              </a:rPr>
              <a:t>KEP/430/2013</a:t>
            </a:r>
            <a:endParaRPr sz="1200">
              <a:solidFill>
                <a:srgbClr val="0070C0"/>
              </a:solidFill>
              <a:latin typeface="Arial" panose="020B0604020202020204" pitchFamily="34" charset="0"/>
              <a:cs typeface="Arial" panose="020B0604020202020204" pitchFamily="34" charset="0"/>
            </a:endParaRPr>
          </a:p>
        </p:txBody>
      </p:sp>
      <p:sp>
        <p:nvSpPr>
          <p:cNvPr id="16" name="object 16"/>
          <p:cNvSpPr txBox="1"/>
          <p:nvPr/>
        </p:nvSpPr>
        <p:spPr>
          <a:xfrm>
            <a:off x="7424419" y="3853941"/>
            <a:ext cx="1869439" cy="566822"/>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085" algn="l"/>
                <a:tab pos="299720" algn="l"/>
              </a:tabLst>
            </a:pPr>
            <a:r>
              <a:rPr sz="1200" b="1" spc="120" dirty="0">
                <a:solidFill>
                  <a:srgbClr val="0070C0"/>
                </a:solidFill>
                <a:latin typeface="Arial" panose="020B0604020202020204" pitchFamily="34" charset="0"/>
                <a:cs typeface="Arial" panose="020B0604020202020204" pitchFamily="34" charset="0"/>
              </a:rPr>
              <a:t>PERPRES</a:t>
            </a:r>
            <a:r>
              <a:rPr sz="1200" b="1" spc="90" dirty="0">
                <a:solidFill>
                  <a:srgbClr val="0070C0"/>
                </a:solidFill>
                <a:latin typeface="Arial" panose="020B0604020202020204" pitchFamily="34" charset="0"/>
                <a:cs typeface="Arial" panose="020B0604020202020204" pitchFamily="34" charset="0"/>
              </a:rPr>
              <a:t> </a:t>
            </a:r>
            <a:r>
              <a:rPr sz="1200" b="1" spc="165" dirty="0">
                <a:solidFill>
                  <a:srgbClr val="0070C0"/>
                </a:solidFill>
                <a:latin typeface="Arial" panose="020B0604020202020204" pitchFamily="34" charset="0"/>
                <a:cs typeface="Arial" panose="020B0604020202020204" pitchFamily="34" charset="0"/>
              </a:rPr>
              <a:t>42</a:t>
            </a:r>
            <a:endParaRPr sz="1200">
              <a:solidFill>
                <a:srgbClr val="0070C0"/>
              </a:solidFill>
              <a:latin typeface="Arial" panose="020B0604020202020204" pitchFamily="34" charset="0"/>
              <a:cs typeface="Arial" panose="020B0604020202020204" pitchFamily="34" charset="0"/>
            </a:endParaRPr>
          </a:p>
          <a:p>
            <a:pPr marL="299085" indent="-287020">
              <a:lnSpc>
                <a:spcPct val="100000"/>
              </a:lnSpc>
              <a:spcBef>
                <a:spcPts val="5"/>
              </a:spcBef>
              <a:buFont typeface="Wingdings"/>
              <a:buChar char=""/>
              <a:tabLst>
                <a:tab pos="299085" algn="l"/>
                <a:tab pos="299720" algn="l"/>
              </a:tabLst>
            </a:pPr>
            <a:r>
              <a:rPr sz="1200" b="1" spc="145" dirty="0">
                <a:solidFill>
                  <a:srgbClr val="0070C0"/>
                </a:solidFill>
                <a:latin typeface="Arial" panose="020B0604020202020204" pitchFamily="34" charset="0"/>
                <a:cs typeface="Arial" panose="020B0604020202020204" pitchFamily="34" charset="0"/>
              </a:rPr>
              <a:t>KEP/2421/2017</a:t>
            </a:r>
            <a:endParaRPr sz="1200">
              <a:solidFill>
                <a:srgbClr val="0070C0"/>
              </a:solidFill>
              <a:latin typeface="Arial" panose="020B0604020202020204" pitchFamily="34" charset="0"/>
              <a:cs typeface="Arial" panose="020B0604020202020204" pitchFamily="34" charset="0"/>
            </a:endParaRPr>
          </a:p>
          <a:p>
            <a:pPr marL="299085" indent="-287020">
              <a:lnSpc>
                <a:spcPct val="100000"/>
              </a:lnSpc>
              <a:buFont typeface="Wingdings"/>
              <a:buChar char=""/>
              <a:tabLst>
                <a:tab pos="299085" algn="l"/>
                <a:tab pos="299720" algn="l"/>
              </a:tabLst>
            </a:pPr>
            <a:r>
              <a:rPr sz="1200" b="1" spc="130" dirty="0">
                <a:solidFill>
                  <a:srgbClr val="0070C0"/>
                </a:solidFill>
                <a:latin typeface="Arial" panose="020B0604020202020204" pitchFamily="34" charset="0"/>
                <a:cs typeface="Arial" panose="020B0604020202020204" pitchFamily="34" charset="0"/>
              </a:rPr>
              <a:t>KEP/667/III/2020</a:t>
            </a:r>
            <a:endParaRPr sz="1200">
              <a:solidFill>
                <a:srgbClr val="0070C0"/>
              </a:solidFill>
              <a:latin typeface="Arial" panose="020B0604020202020204" pitchFamily="34" charset="0"/>
              <a:cs typeface="Arial" panose="020B0604020202020204" pitchFamily="34" charset="0"/>
            </a:endParaRPr>
          </a:p>
        </p:txBody>
      </p:sp>
      <p:sp>
        <p:nvSpPr>
          <p:cNvPr id="17" name="object 17"/>
          <p:cNvSpPr/>
          <p:nvPr/>
        </p:nvSpPr>
        <p:spPr>
          <a:xfrm>
            <a:off x="2465070" y="3795521"/>
            <a:ext cx="2360930" cy="797560"/>
          </a:xfrm>
          <a:custGeom>
            <a:avLst/>
            <a:gdLst/>
            <a:ahLst/>
            <a:cxnLst/>
            <a:rect l="l" t="t" r="r" b="b"/>
            <a:pathLst>
              <a:path w="2360929" h="797560">
                <a:moveTo>
                  <a:pt x="0" y="132841"/>
                </a:moveTo>
                <a:lnTo>
                  <a:pt x="6768" y="90838"/>
                </a:lnTo>
                <a:lnTo>
                  <a:pt x="25619" y="54370"/>
                </a:lnTo>
                <a:lnTo>
                  <a:pt x="54370" y="25619"/>
                </a:lnTo>
                <a:lnTo>
                  <a:pt x="90838" y="6768"/>
                </a:lnTo>
                <a:lnTo>
                  <a:pt x="132842" y="0"/>
                </a:lnTo>
                <a:lnTo>
                  <a:pt x="2227834" y="0"/>
                </a:lnTo>
                <a:lnTo>
                  <a:pt x="2269837" y="6768"/>
                </a:lnTo>
                <a:lnTo>
                  <a:pt x="2306305" y="25619"/>
                </a:lnTo>
                <a:lnTo>
                  <a:pt x="2335056" y="54370"/>
                </a:lnTo>
                <a:lnTo>
                  <a:pt x="2353907" y="90838"/>
                </a:lnTo>
                <a:lnTo>
                  <a:pt x="2360676" y="132841"/>
                </a:lnTo>
                <a:lnTo>
                  <a:pt x="2360676" y="664209"/>
                </a:lnTo>
                <a:lnTo>
                  <a:pt x="2353907" y="706213"/>
                </a:lnTo>
                <a:lnTo>
                  <a:pt x="2335056" y="742681"/>
                </a:lnTo>
                <a:lnTo>
                  <a:pt x="2306305" y="771432"/>
                </a:lnTo>
                <a:lnTo>
                  <a:pt x="2269837" y="790283"/>
                </a:lnTo>
                <a:lnTo>
                  <a:pt x="2227834" y="797051"/>
                </a:lnTo>
                <a:lnTo>
                  <a:pt x="132842" y="797051"/>
                </a:lnTo>
                <a:lnTo>
                  <a:pt x="90838" y="790283"/>
                </a:lnTo>
                <a:lnTo>
                  <a:pt x="54370" y="771432"/>
                </a:lnTo>
                <a:lnTo>
                  <a:pt x="25619" y="742681"/>
                </a:lnTo>
                <a:lnTo>
                  <a:pt x="6768" y="706213"/>
                </a:lnTo>
                <a:lnTo>
                  <a:pt x="0" y="664209"/>
                </a:lnTo>
                <a:lnTo>
                  <a:pt x="0" y="132841"/>
                </a:lnTo>
                <a:close/>
              </a:path>
            </a:pathLst>
          </a:custGeom>
          <a:ln w="28575">
            <a:solidFill>
              <a:srgbClr val="FFC000"/>
            </a:solidFill>
          </a:ln>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18" name="object 18"/>
          <p:cNvSpPr/>
          <p:nvPr/>
        </p:nvSpPr>
        <p:spPr>
          <a:xfrm>
            <a:off x="7209281" y="3795521"/>
            <a:ext cx="2360930" cy="797560"/>
          </a:xfrm>
          <a:custGeom>
            <a:avLst/>
            <a:gdLst/>
            <a:ahLst/>
            <a:cxnLst/>
            <a:rect l="l" t="t" r="r" b="b"/>
            <a:pathLst>
              <a:path w="2360929" h="797560">
                <a:moveTo>
                  <a:pt x="0" y="132841"/>
                </a:moveTo>
                <a:lnTo>
                  <a:pt x="6768" y="90838"/>
                </a:lnTo>
                <a:lnTo>
                  <a:pt x="25619" y="54370"/>
                </a:lnTo>
                <a:lnTo>
                  <a:pt x="54370" y="25619"/>
                </a:lnTo>
                <a:lnTo>
                  <a:pt x="90838" y="6768"/>
                </a:lnTo>
                <a:lnTo>
                  <a:pt x="132842" y="0"/>
                </a:lnTo>
                <a:lnTo>
                  <a:pt x="2227834" y="0"/>
                </a:lnTo>
                <a:lnTo>
                  <a:pt x="2269837" y="6768"/>
                </a:lnTo>
                <a:lnTo>
                  <a:pt x="2306305" y="25619"/>
                </a:lnTo>
                <a:lnTo>
                  <a:pt x="2335056" y="54370"/>
                </a:lnTo>
                <a:lnTo>
                  <a:pt x="2353907" y="90838"/>
                </a:lnTo>
                <a:lnTo>
                  <a:pt x="2360676" y="132841"/>
                </a:lnTo>
                <a:lnTo>
                  <a:pt x="2360676" y="664209"/>
                </a:lnTo>
                <a:lnTo>
                  <a:pt x="2353907" y="706213"/>
                </a:lnTo>
                <a:lnTo>
                  <a:pt x="2335056" y="742681"/>
                </a:lnTo>
                <a:lnTo>
                  <a:pt x="2306305" y="771432"/>
                </a:lnTo>
                <a:lnTo>
                  <a:pt x="2269837" y="790283"/>
                </a:lnTo>
                <a:lnTo>
                  <a:pt x="2227834" y="797051"/>
                </a:lnTo>
                <a:lnTo>
                  <a:pt x="132842" y="797051"/>
                </a:lnTo>
                <a:lnTo>
                  <a:pt x="90838" y="790283"/>
                </a:lnTo>
                <a:lnTo>
                  <a:pt x="54370" y="771432"/>
                </a:lnTo>
                <a:lnTo>
                  <a:pt x="25619" y="742681"/>
                </a:lnTo>
                <a:lnTo>
                  <a:pt x="6768" y="706213"/>
                </a:lnTo>
                <a:lnTo>
                  <a:pt x="0" y="664209"/>
                </a:lnTo>
                <a:lnTo>
                  <a:pt x="0" y="132841"/>
                </a:lnTo>
                <a:close/>
              </a:path>
            </a:pathLst>
          </a:custGeom>
          <a:ln w="28575">
            <a:solidFill>
              <a:srgbClr val="FFC000"/>
            </a:solidFill>
          </a:ln>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19" name="object 19"/>
          <p:cNvSpPr/>
          <p:nvPr/>
        </p:nvSpPr>
        <p:spPr>
          <a:xfrm>
            <a:off x="4948428" y="3773423"/>
            <a:ext cx="621791" cy="818388"/>
          </a:xfrm>
          <a:prstGeom prst="rect">
            <a:avLst/>
          </a:prstGeom>
          <a:blipFill>
            <a:blip r:embed="rId5" cstate="print"/>
            <a:stretch>
              <a:fillRect/>
            </a:stretch>
          </a:blip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20" name="object 20"/>
          <p:cNvSpPr/>
          <p:nvPr/>
        </p:nvSpPr>
        <p:spPr>
          <a:xfrm>
            <a:off x="6495288" y="3773423"/>
            <a:ext cx="621791" cy="818388"/>
          </a:xfrm>
          <a:prstGeom prst="rect">
            <a:avLst/>
          </a:prstGeom>
          <a:blipFill>
            <a:blip r:embed="rId5" cstate="print"/>
            <a:stretch>
              <a:fillRect/>
            </a:stretch>
          </a:blip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23" name="object 23"/>
          <p:cNvSpPr txBox="1"/>
          <p:nvPr/>
        </p:nvSpPr>
        <p:spPr>
          <a:xfrm>
            <a:off x="2197354" y="5358765"/>
            <a:ext cx="2927350" cy="566822"/>
          </a:xfrm>
          <a:prstGeom prst="rect">
            <a:avLst/>
          </a:prstGeom>
        </p:spPr>
        <p:txBody>
          <a:bodyPr vert="horz" wrap="square" lIns="0" tIns="12700" rIns="0" bIns="0" rtlCol="0">
            <a:spAutoFit/>
          </a:bodyPr>
          <a:lstStyle/>
          <a:p>
            <a:pPr marL="12700">
              <a:lnSpc>
                <a:spcPct val="100000"/>
              </a:lnSpc>
              <a:spcBef>
                <a:spcPts val="100"/>
              </a:spcBef>
            </a:pPr>
            <a:r>
              <a:rPr sz="1200" b="1" spc="204" dirty="0">
                <a:solidFill>
                  <a:srgbClr val="0070C0"/>
                </a:solidFill>
                <a:latin typeface="Arial" panose="020B0604020202020204" pitchFamily="34" charset="0"/>
                <a:cs typeface="Arial" panose="020B0604020202020204" pitchFamily="34" charset="0"/>
              </a:rPr>
              <a:t>TUNJANGAN</a:t>
            </a:r>
            <a:r>
              <a:rPr sz="1200" b="1" spc="65" dirty="0">
                <a:solidFill>
                  <a:srgbClr val="0070C0"/>
                </a:solidFill>
                <a:latin typeface="Arial" panose="020B0604020202020204" pitchFamily="34" charset="0"/>
                <a:cs typeface="Arial" panose="020B0604020202020204" pitchFamily="34" charset="0"/>
              </a:rPr>
              <a:t> </a:t>
            </a:r>
            <a:r>
              <a:rPr sz="1200" b="1" spc="95" dirty="0">
                <a:solidFill>
                  <a:srgbClr val="0070C0"/>
                </a:solidFill>
                <a:latin typeface="Arial" panose="020B0604020202020204" pitchFamily="34" charset="0"/>
                <a:cs typeface="Arial" panose="020B0604020202020204" pitchFamily="34" charset="0"/>
              </a:rPr>
              <a:t>:</a:t>
            </a:r>
            <a:endParaRPr sz="1200">
              <a:solidFill>
                <a:srgbClr val="0070C0"/>
              </a:solidFill>
              <a:latin typeface="Arial" panose="020B0604020202020204" pitchFamily="34" charset="0"/>
              <a:cs typeface="Arial" panose="020B0604020202020204" pitchFamily="34" charset="0"/>
            </a:endParaRPr>
          </a:p>
          <a:p>
            <a:pPr marL="299085" indent="-287020">
              <a:lnSpc>
                <a:spcPct val="100000"/>
              </a:lnSpc>
              <a:spcBef>
                <a:spcPts val="5"/>
              </a:spcBef>
              <a:buFont typeface="Lucida Sans"/>
              <a:buChar char="-"/>
              <a:tabLst>
                <a:tab pos="299085" algn="l"/>
                <a:tab pos="299720" algn="l"/>
              </a:tabLst>
            </a:pPr>
            <a:r>
              <a:rPr sz="1200" b="1" spc="204" dirty="0">
                <a:solidFill>
                  <a:srgbClr val="0070C0"/>
                </a:solidFill>
                <a:latin typeface="Arial" panose="020B0604020202020204" pitchFamily="34" charset="0"/>
                <a:cs typeface="Arial" panose="020B0604020202020204" pitchFamily="34" charset="0"/>
              </a:rPr>
              <a:t>TUNJANGAN </a:t>
            </a:r>
            <a:r>
              <a:rPr sz="1200" b="1" spc="150" dirty="0">
                <a:solidFill>
                  <a:srgbClr val="0070C0"/>
                </a:solidFill>
                <a:latin typeface="Arial" panose="020B0604020202020204" pitchFamily="34" charset="0"/>
                <a:cs typeface="Arial" panose="020B0604020202020204" pitchFamily="34" charset="0"/>
              </a:rPr>
              <a:t>JABATAN</a:t>
            </a:r>
            <a:r>
              <a:rPr sz="1200" b="1" spc="-25" dirty="0">
                <a:solidFill>
                  <a:srgbClr val="0070C0"/>
                </a:solidFill>
                <a:latin typeface="Arial" panose="020B0604020202020204" pitchFamily="34" charset="0"/>
                <a:cs typeface="Arial" panose="020B0604020202020204" pitchFamily="34" charset="0"/>
              </a:rPr>
              <a:t> </a:t>
            </a:r>
            <a:r>
              <a:rPr sz="1200" b="1" spc="185" dirty="0">
                <a:solidFill>
                  <a:srgbClr val="0070C0"/>
                </a:solidFill>
                <a:latin typeface="Arial" panose="020B0604020202020204" pitchFamily="34" charset="0"/>
                <a:cs typeface="Arial" panose="020B0604020202020204" pitchFamily="34" charset="0"/>
              </a:rPr>
              <a:t>100%</a:t>
            </a:r>
            <a:endParaRPr sz="1200">
              <a:solidFill>
                <a:srgbClr val="0070C0"/>
              </a:solidFill>
              <a:latin typeface="Arial" panose="020B0604020202020204" pitchFamily="34" charset="0"/>
              <a:cs typeface="Arial" panose="020B0604020202020204" pitchFamily="34" charset="0"/>
            </a:endParaRPr>
          </a:p>
          <a:p>
            <a:pPr marL="299085" indent="-287020">
              <a:lnSpc>
                <a:spcPct val="100000"/>
              </a:lnSpc>
              <a:buFont typeface="Lucida Sans"/>
              <a:buChar char="-"/>
              <a:tabLst>
                <a:tab pos="299085" algn="l"/>
                <a:tab pos="299720" algn="l"/>
              </a:tabLst>
            </a:pPr>
            <a:r>
              <a:rPr sz="1200" b="1" spc="204" dirty="0">
                <a:solidFill>
                  <a:srgbClr val="0070C0"/>
                </a:solidFill>
                <a:latin typeface="Arial" panose="020B0604020202020204" pitchFamily="34" charset="0"/>
                <a:cs typeface="Arial" panose="020B0604020202020204" pitchFamily="34" charset="0"/>
              </a:rPr>
              <a:t>TUNJANGAN </a:t>
            </a:r>
            <a:r>
              <a:rPr sz="1200" b="1" spc="175" dirty="0">
                <a:solidFill>
                  <a:srgbClr val="0070C0"/>
                </a:solidFill>
                <a:latin typeface="Arial" panose="020B0604020202020204" pitchFamily="34" charset="0"/>
                <a:cs typeface="Arial" panose="020B0604020202020204" pitchFamily="34" charset="0"/>
              </a:rPr>
              <a:t>KINERJA</a:t>
            </a:r>
            <a:r>
              <a:rPr sz="1200" b="1" spc="-75" dirty="0">
                <a:solidFill>
                  <a:srgbClr val="0070C0"/>
                </a:solidFill>
                <a:latin typeface="Arial" panose="020B0604020202020204" pitchFamily="34" charset="0"/>
                <a:cs typeface="Arial" panose="020B0604020202020204" pitchFamily="34" charset="0"/>
              </a:rPr>
              <a:t> </a:t>
            </a:r>
            <a:r>
              <a:rPr sz="1200" b="1" spc="185" dirty="0">
                <a:solidFill>
                  <a:srgbClr val="0070C0"/>
                </a:solidFill>
                <a:latin typeface="Arial" panose="020B0604020202020204" pitchFamily="34" charset="0"/>
                <a:cs typeface="Arial" panose="020B0604020202020204" pitchFamily="34" charset="0"/>
              </a:rPr>
              <a:t>100%</a:t>
            </a:r>
            <a:endParaRPr sz="1200">
              <a:solidFill>
                <a:srgbClr val="0070C0"/>
              </a:solidFill>
              <a:latin typeface="Arial" panose="020B0604020202020204" pitchFamily="34" charset="0"/>
              <a:cs typeface="Arial" panose="020B0604020202020204" pitchFamily="34" charset="0"/>
            </a:endParaRPr>
          </a:p>
        </p:txBody>
      </p:sp>
      <p:sp>
        <p:nvSpPr>
          <p:cNvPr id="24" name="object 24"/>
          <p:cNvSpPr txBox="1"/>
          <p:nvPr/>
        </p:nvSpPr>
        <p:spPr>
          <a:xfrm>
            <a:off x="6801357" y="5217922"/>
            <a:ext cx="4228465" cy="1120820"/>
          </a:xfrm>
          <a:prstGeom prst="rect">
            <a:avLst/>
          </a:prstGeom>
        </p:spPr>
        <p:txBody>
          <a:bodyPr vert="horz" wrap="square" lIns="0" tIns="12700" rIns="0" bIns="0" rtlCol="0">
            <a:spAutoFit/>
          </a:bodyPr>
          <a:lstStyle/>
          <a:p>
            <a:pPr marL="12700">
              <a:lnSpc>
                <a:spcPct val="100000"/>
              </a:lnSpc>
              <a:spcBef>
                <a:spcPts val="100"/>
              </a:spcBef>
            </a:pPr>
            <a:r>
              <a:rPr sz="1200" b="1" spc="204" dirty="0">
                <a:solidFill>
                  <a:srgbClr val="0070C0"/>
                </a:solidFill>
                <a:latin typeface="Arial" panose="020B0604020202020204" pitchFamily="34" charset="0"/>
                <a:cs typeface="Arial" panose="020B0604020202020204" pitchFamily="34" charset="0"/>
              </a:rPr>
              <a:t>TUNJANGAN</a:t>
            </a:r>
            <a:r>
              <a:rPr sz="1200" b="1" spc="65" dirty="0">
                <a:solidFill>
                  <a:srgbClr val="0070C0"/>
                </a:solidFill>
                <a:latin typeface="Arial" panose="020B0604020202020204" pitchFamily="34" charset="0"/>
                <a:cs typeface="Arial" panose="020B0604020202020204" pitchFamily="34" charset="0"/>
              </a:rPr>
              <a:t> </a:t>
            </a:r>
            <a:r>
              <a:rPr sz="1200" b="1" spc="95" dirty="0">
                <a:solidFill>
                  <a:srgbClr val="0070C0"/>
                </a:solidFill>
                <a:latin typeface="Arial" panose="020B0604020202020204" pitchFamily="34" charset="0"/>
                <a:cs typeface="Arial" panose="020B0604020202020204" pitchFamily="34" charset="0"/>
              </a:rPr>
              <a:t>:</a:t>
            </a:r>
            <a:endParaRPr sz="1200" dirty="0">
              <a:solidFill>
                <a:srgbClr val="0070C0"/>
              </a:solidFill>
              <a:latin typeface="Arial" panose="020B0604020202020204" pitchFamily="34" charset="0"/>
              <a:cs typeface="Arial" panose="020B0604020202020204" pitchFamily="34" charset="0"/>
            </a:endParaRPr>
          </a:p>
          <a:p>
            <a:pPr marL="299085" indent="-287020">
              <a:lnSpc>
                <a:spcPct val="100000"/>
              </a:lnSpc>
              <a:spcBef>
                <a:spcPts val="5"/>
              </a:spcBef>
              <a:buFont typeface="Lucida Sans"/>
              <a:buChar char="-"/>
              <a:tabLst>
                <a:tab pos="299085" algn="l"/>
                <a:tab pos="299720" algn="l"/>
              </a:tabLst>
            </a:pPr>
            <a:r>
              <a:rPr sz="1200" b="1" spc="204" dirty="0">
                <a:solidFill>
                  <a:srgbClr val="FF0000"/>
                </a:solidFill>
                <a:latin typeface="Arial" panose="020B0604020202020204" pitchFamily="34" charset="0"/>
                <a:cs typeface="Arial" panose="020B0604020202020204" pitchFamily="34" charset="0"/>
              </a:rPr>
              <a:t>TUNJANGAN </a:t>
            </a:r>
            <a:r>
              <a:rPr sz="1200" b="1" spc="150" dirty="0">
                <a:solidFill>
                  <a:srgbClr val="FF0000"/>
                </a:solidFill>
                <a:latin typeface="Arial" panose="020B0604020202020204" pitchFamily="34" charset="0"/>
                <a:cs typeface="Arial" panose="020B0604020202020204" pitchFamily="34" charset="0"/>
              </a:rPr>
              <a:t>JABATAN </a:t>
            </a:r>
            <a:r>
              <a:rPr sz="1200" b="1" spc="130" dirty="0">
                <a:solidFill>
                  <a:srgbClr val="FF0000"/>
                </a:solidFill>
                <a:latin typeface="Arial" panose="020B0604020202020204" pitchFamily="34" charset="0"/>
                <a:cs typeface="Arial" panose="020B0604020202020204" pitchFamily="34" charset="0"/>
              </a:rPr>
              <a:t>BELUM</a:t>
            </a:r>
            <a:r>
              <a:rPr sz="1200" b="1" spc="-40" dirty="0">
                <a:solidFill>
                  <a:srgbClr val="FF0000"/>
                </a:solidFill>
                <a:latin typeface="Arial" panose="020B0604020202020204" pitchFamily="34" charset="0"/>
                <a:cs typeface="Arial" panose="020B0604020202020204" pitchFamily="34" charset="0"/>
              </a:rPr>
              <a:t> </a:t>
            </a:r>
            <a:r>
              <a:rPr sz="1200" b="1" spc="114" dirty="0">
                <a:solidFill>
                  <a:srgbClr val="FF0000"/>
                </a:solidFill>
                <a:latin typeface="Arial" panose="020B0604020202020204" pitchFamily="34" charset="0"/>
                <a:cs typeface="Arial" panose="020B0604020202020204" pitchFamily="34" charset="0"/>
              </a:rPr>
              <a:t>DAPAT</a:t>
            </a:r>
            <a:endParaRPr sz="1200" dirty="0">
              <a:solidFill>
                <a:srgbClr val="FF0000"/>
              </a:solidFill>
              <a:latin typeface="Arial" panose="020B0604020202020204" pitchFamily="34" charset="0"/>
              <a:cs typeface="Arial" panose="020B0604020202020204" pitchFamily="34" charset="0"/>
            </a:endParaRPr>
          </a:p>
          <a:p>
            <a:pPr marL="299085">
              <a:lnSpc>
                <a:spcPct val="100000"/>
              </a:lnSpc>
            </a:pPr>
            <a:r>
              <a:rPr sz="1200" b="1" spc="145" dirty="0">
                <a:solidFill>
                  <a:srgbClr val="FF0000"/>
                </a:solidFill>
                <a:latin typeface="Arial" panose="020B0604020202020204" pitchFamily="34" charset="0"/>
                <a:cs typeface="Arial" panose="020B0604020202020204" pitchFamily="34" charset="0"/>
              </a:rPr>
              <a:t>(masih </a:t>
            </a:r>
            <a:r>
              <a:rPr sz="1200" b="1" spc="175" dirty="0">
                <a:solidFill>
                  <a:srgbClr val="FF0000"/>
                </a:solidFill>
                <a:latin typeface="Arial" panose="020B0604020202020204" pitchFamily="34" charset="0"/>
                <a:cs typeface="Arial" panose="020B0604020202020204" pitchFamily="34" charset="0"/>
              </a:rPr>
              <a:t>menunggu</a:t>
            </a:r>
            <a:r>
              <a:rPr sz="1200" b="1" spc="60" dirty="0">
                <a:solidFill>
                  <a:srgbClr val="FF0000"/>
                </a:solidFill>
                <a:latin typeface="Arial" panose="020B0604020202020204" pitchFamily="34" charset="0"/>
                <a:cs typeface="Arial" panose="020B0604020202020204" pitchFamily="34" charset="0"/>
              </a:rPr>
              <a:t> </a:t>
            </a:r>
            <a:r>
              <a:rPr sz="1200" b="1" spc="125" dirty="0">
                <a:solidFill>
                  <a:srgbClr val="FF0000"/>
                </a:solidFill>
                <a:latin typeface="Arial" panose="020B0604020202020204" pitchFamily="34" charset="0"/>
                <a:cs typeface="Arial" panose="020B0604020202020204" pitchFamily="34" charset="0"/>
              </a:rPr>
              <a:t>Perpres)</a:t>
            </a:r>
            <a:endParaRPr sz="1200" dirty="0">
              <a:solidFill>
                <a:srgbClr val="FF0000"/>
              </a:solidFill>
              <a:latin typeface="Arial" panose="020B0604020202020204" pitchFamily="34" charset="0"/>
              <a:cs typeface="Arial" panose="020B0604020202020204" pitchFamily="34" charset="0"/>
            </a:endParaRPr>
          </a:p>
          <a:p>
            <a:pPr marL="299085" marR="5080" indent="-287020">
              <a:lnSpc>
                <a:spcPct val="100000"/>
              </a:lnSpc>
              <a:buFont typeface="Lucida Sans"/>
              <a:buChar char="-"/>
              <a:tabLst>
                <a:tab pos="299085" algn="l"/>
                <a:tab pos="299720" algn="l"/>
              </a:tabLst>
            </a:pPr>
            <a:r>
              <a:rPr sz="1200" b="1" spc="195" dirty="0">
                <a:solidFill>
                  <a:srgbClr val="0070C0"/>
                </a:solidFill>
                <a:latin typeface="Arial" panose="020B0604020202020204" pitchFamily="34" charset="0"/>
                <a:cs typeface="Arial" panose="020B0604020202020204" pitchFamily="34" charset="0"/>
              </a:rPr>
              <a:t>TUNKIN </a:t>
            </a:r>
            <a:r>
              <a:rPr sz="1200" b="1" spc="185" dirty="0">
                <a:solidFill>
                  <a:srgbClr val="0070C0"/>
                </a:solidFill>
                <a:latin typeface="Arial" panose="020B0604020202020204" pitchFamily="34" charset="0"/>
                <a:cs typeface="Arial" panose="020B0604020202020204" pitchFamily="34" charset="0"/>
              </a:rPr>
              <a:t>100% </a:t>
            </a:r>
            <a:r>
              <a:rPr sz="1200" b="1" spc="114" dirty="0">
                <a:solidFill>
                  <a:srgbClr val="0070C0"/>
                </a:solidFill>
                <a:latin typeface="Arial" panose="020B0604020202020204" pitchFamily="34" charset="0"/>
                <a:cs typeface="Arial" panose="020B0604020202020204" pitchFamily="34" charset="0"/>
              </a:rPr>
              <a:t>(PERPRES </a:t>
            </a:r>
            <a:r>
              <a:rPr sz="1200" b="1" spc="195" dirty="0">
                <a:solidFill>
                  <a:srgbClr val="0070C0"/>
                </a:solidFill>
                <a:latin typeface="Arial" panose="020B0604020202020204" pitchFamily="34" charset="0"/>
                <a:cs typeface="Arial" panose="020B0604020202020204" pitchFamily="34" charset="0"/>
              </a:rPr>
              <a:t>TUNKIN </a:t>
            </a:r>
            <a:r>
              <a:rPr sz="1200" b="1" spc="150" dirty="0">
                <a:solidFill>
                  <a:srgbClr val="0070C0"/>
                </a:solidFill>
                <a:latin typeface="Arial" panose="020B0604020202020204" pitchFamily="34" charset="0"/>
                <a:cs typeface="Arial" panose="020B0604020202020204" pitchFamily="34" charset="0"/>
              </a:rPr>
              <a:t>103/2018  TTG </a:t>
            </a:r>
            <a:r>
              <a:rPr sz="1200" b="1" spc="195" dirty="0">
                <a:solidFill>
                  <a:srgbClr val="0070C0"/>
                </a:solidFill>
                <a:latin typeface="Arial" panose="020B0604020202020204" pitchFamily="34" charset="0"/>
                <a:cs typeface="Arial" panose="020B0604020202020204" pitchFamily="34" charset="0"/>
              </a:rPr>
              <a:t>TUNKIN </a:t>
            </a:r>
            <a:r>
              <a:rPr sz="1200" b="1" spc="145" dirty="0">
                <a:solidFill>
                  <a:srgbClr val="0070C0"/>
                </a:solidFill>
                <a:latin typeface="Arial" panose="020B0604020202020204" pitchFamily="34" charset="0"/>
                <a:cs typeface="Arial" panose="020B0604020202020204" pitchFamily="34" charset="0"/>
              </a:rPr>
              <a:t>PEGAWAI </a:t>
            </a:r>
            <a:r>
              <a:rPr sz="1200" b="1" spc="160" dirty="0">
                <a:solidFill>
                  <a:srgbClr val="0070C0"/>
                </a:solidFill>
                <a:latin typeface="Arial" panose="020B0604020202020204" pitchFamily="34" charset="0"/>
                <a:cs typeface="Arial" panose="020B0604020202020204" pitchFamily="34" charset="0"/>
              </a:rPr>
              <a:t>DI </a:t>
            </a:r>
            <a:r>
              <a:rPr sz="1200" b="1" spc="220" dirty="0">
                <a:solidFill>
                  <a:srgbClr val="0070C0"/>
                </a:solidFill>
                <a:latin typeface="Arial" panose="020B0604020202020204" pitchFamily="34" charset="0"/>
                <a:cs typeface="Arial" panose="020B0604020202020204" pitchFamily="34" charset="0"/>
              </a:rPr>
              <a:t>LINGKUNGAN  </a:t>
            </a:r>
            <a:r>
              <a:rPr sz="1200" b="1" spc="155" dirty="0">
                <a:solidFill>
                  <a:srgbClr val="0070C0"/>
                </a:solidFill>
                <a:latin typeface="Arial" panose="020B0604020202020204" pitchFamily="34" charset="0"/>
                <a:cs typeface="Arial" panose="020B0604020202020204" pitchFamily="34" charset="0"/>
              </a:rPr>
              <a:t>POLRI</a:t>
            </a:r>
            <a:endParaRPr sz="1200" dirty="0">
              <a:solidFill>
                <a:srgbClr val="0070C0"/>
              </a:solidFill>
              <a:latin typeface="Arial" panose="020B0604020202020204" pitchFamily="34" charset="0"/>
              <a:cs typeface="Arial" panose="020B0604020202020204" pitchFamily="34" charset="0"/>
            </a:endParaRPr>
          </a:p>
        </p:txBody>
      </p:sp>
      <p:sp>
        <p:nvSpPr>
          <p:cNvPr id="26" name="object 8"/>
          <p:cNvSpPr/>
          <p:nvPr/>
        </p:nvSpPr>
        <p:spPr>
          <a:xfrm rot="19840578">
            <a:off x="2994813" y="3181055"/>
            <a:ext cx="506924" cy="457953"/>
          </a:xfrm>
          <a:custGeom>
            <a:avLst/>
            <a:gdLst/>
            <a:ahLst/>
            <a:cxnLst/>
            <a:rect l="l" t="t" r="r" b="b"/>
            <a:pathLst>
              <a:path w="871220" h="363219">
                <a:moveTo>
                  <a:pt x="185489" y="356717"/>
                </a:moveTo>
                <a:lnTo>
                  <a:pt x="76714" y="263159"/>
                </a:lnTo>
                <a:lnTo>
                  <a:pt x="108637" y="211877"/>
                </a:lnTo>
                <a:lnTo>
                  <a:pt x="143360" y="167396"/>
                </a:lnTo>
                <a:lnTo>
                  <a:pt x="180433" y="129276"/>
                </a:lnTo>
                <a:lnTo>
                  <a:pt x="219406" y="97080"/>
                </a:lnTo>
                <a:lnTo>
                  <a:pt x="259830" y="70366"/>
                </a:lnTo>
                <a:lnTo>
                  <a:pt x="301254" y="48697"/>
                </a:lnTo>
                <a:lnTo>
                  <a:pt x="343228" y="31632"/>
                </a:lnTo>
                <a:lnTo>
                  <a:pt x="385302" y="18733"/>
                </a:lnTo>
                <a:lnTo>
                  <a:pt x="427026" y="9559"/>
                </a:lnTo>
                <a:lnTo>
                  <a:pt x="467951" y="3672"/>
                </a:lnTo>
                <a:lnTo>
                  <a:pt x="507626" y="632"/>
                </a:lnTo>
                <a:lnTo>
                  <a:pt x="545601" y="0"/>
                </a:lnTo>
                <a:lnTo>
                  <a:pt x="597237" y="2070"/>
                </a:lnTo>
                <a:lnTo>
                  <a:pt x="648757" y="7284"/>
                </a:lnTo>
                <a:lnTo>
                  <a:pt x="700023" y="15626"/>
                </a:lnTo>
                <a:lnTo>
                  <a:pt x="750896" y="27080"/>
                </a:lnTo>
                <a:lnTo>
                  <a:pt x="801236" y="41633"/>
                </a:lnTo>
                <a:lnTo>
                  <a:pt x="850904" y="59268"/>
                </a:lnTo>
                <a:lnTo>
                  <a:pt x="871113" y="86181"/>
                </a:lnTo>
                <a:lnTo>
                  <a:pt x="869665" y="97997"/>
                </a:lnTo>
                <a:lnTo>
                  <a:pt x="831910" y="113216"/>
                </a:lnTo>
                <a:lnTo>
                  <a:pt x="785719" y="97107"/>
                </a:lnTo>
                <a:lnTo>
                  <a:pt x="739041" y="83822"/>
                </a:lnTo>
                <a:lnTo>
                  <a:pt x="691993" y="73356"/>
                </a:lnTo>
                <a:lnTo>
                  <a:pt x="644693" y="65706"/>
                </a:lnTo>
                <a:lnTo>
                  <a:pt x="597258" y="60868"/>
                </a:lnTo>
                <a:lnTo>
                  <a:pt x="549805" y="58840"/>
                </a:lnTo>
                <a:lnTo>
                  <a:pt x="498612" y="60609"/>
                </a:lnTo>
                <a:lnTo>
                  <a:pt x="449956" y="66461"/>
                </a:lnTo>
                <a:lnTo>
                  <a:pt x="403849" y="76379"/>
                </a:lnTo>
                <a:lnTo>
                  <a:pt x="360307" y="90347"/>
                </a:lnTo>
                <a:lnTo>
                  <a:pt x="319343" y="108349"/>
                </a:lnTo>
                <a:lnTo>
                  <a:pt x="280971" y="130368"/>
                </a:lnTo>
                <a:lnTo>
                  <a:pt x="245205" y="156389"/>
                </a:lnTo>
                <a:lnTo>
                  <a:pt x="212060" y="186394"/>
                </a:lnTo>
                <a:lnTo>
                  <a:pt x="181548" y="220367"/>
                </a:lnTo>
                <a:lnTo>
                  <a:pt x="153684" y="258293"/>
                </a:lnTo>
                <a:lnTo>
                  <a:pt x="128483" y="300155"/>
                </a:lnTo>
                <a:lnTo>
                  <a:pt x="193837" y="356367"/>
                </a:lnTo>
                <a:lnTo>
                  <a:pt x="185489" y="356717"/>
                </a:lnTo>
                <a:close/>
              </a:path>
              <a:path w="871220" h="363219">
                <a:moveTo>
                  <a:pt x="193837" y="356367"/>
                </a:moveTo>
                <a:lnTo>
                  <a:pt x="128483" y="300155"/>
                </a:lnTo>
                <a:lnTo>
                  <a:pt x="250822" y="294932"/>
                </a:lnTo>
                <a:lnTo>
                  <a:pt x="262243" y="296813"/>
                </a:lnTo>
                <a:lnTo>
                  <a:pt x="272419" y="302682"/>
                </a:lnTo>
                <a:lnTo>
                  <a:pt x="280066" y="311790"/>
                </a:lnTo>
                <a:lnTo>
                  <a:pt x="283903" y="323385"/>
                </a:lnTo>
                <a:lnTo>
                  <a:pt x="282983" y="334537"/>
                </a:lnTo>
                <a:lnTo>
                  <a:pt x="277899" y="344107"/>
                </a:lnTo>
                <a:lnTo>
                  <a:pt x="269302" y="350891"/>
                </a:lnTo>
                <a:lnTo>
                  <a:pt x="257842" y="353684"/>
                </a:lnTo>
                <a:lnTo>
                  <a:pt x="193837" y="356367"/>
                </a:lnTo>
                <a:close/>
              </a:path>
              <a:path w="871220" h="363219">
                <a:moveTo>
                  <a:pt x="43621" y="358991"/>
                </a:moveTo>
                <a:lnTo>
                  <a:pt x="29444" y="346797"/>
                </a:lnTo>
                <a:lnTo>
                  <a:pt x="26579" y="340568"/>
                </a:lnTo>
                <a:lnTo>
                  <a:pt x="25743" y="333574"/>
                </a:lnTo>
                <a:lnTo>
                  <a:pt x="0" y="135677"/>
                </a:lnTo>
                <a:lnTo>
                  <a:pt x="920" y="124525"/>
                </a:lnTo>
                <a:lnTo>
                  <a:pt x="6004" y="114955"/>
                </a:lnTo>
                <a:lnTo>
                  <a:pt x="14601" y="108171"/>
                </a:lnTo>
                <a:lnTo>
                  <a:pt x="26060" y="105378"/>
                </a:lnTo>
                <a:lnTo>
                  <a:pt x="37481" y="107259"/>
                </a:lnTo>
                <a:lnTo>
                  <a:pt x="47656" y="113128"/>
                </a:lnTo>
                <a:lnTo>
                  <a:pt x="55303" y="122235"/>
                </a:lnTo>
                <a:lnTo>
                  <a:pt x="59140" y="133831"/>
                </a:lnTo>
                <a:lnTo>
                  <a:pt x="76714" y="263159"/>
                </a:lnTo>
                <a:lnTo>
                  <a:pt x="185489" y="356717"/>
                </a:lnTo>
                <a:lnTo>
                  <a:pt x="58824" y="362027"/>
                </a:lnTo>
                <a:lnTo>
                  <a:pt x="53979" y="362880"/>
                </a:lnTo>
                <a:lnTo>
                  <a:pt x="48180" y="361657"/>
                </a:lnTo>
                <a:lnTo>
                  <a:pt x="43621" y="358991"/>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27" name="object 7"/>
          <p:cNvSpPr/>
          <p:nvPr/>
        </p:nvSpPr>
        <p:spPr>
          <a:xfrm rot="2867347">
            <a:off x="8455935" y="4686307"/>
            <a:ext cx="570759" cy="363855"/>
          </a:xfrm>
          <a:custGeom>
            <a:avLst/>
            <a:gdLst/>
            <a:ahLst/>
            <a:cxnLst/>
            <a:rect l="l" t="t" r="r" b="b"/>
            <a:pathLst>
              <a:path w="833120" h="363855">
                <a:moveTo>
                  <a:pt x="667941" y="354133"/>
                </a:moveTo>
                <a:lnTo>
                  <a:pt x="766614" y="266971"/>
                </a:lnTo>
                <a:lnTo>
                  <a:pt x="733446" y="216618"/>
                </a:lnTo>
                <a:lnTo>
                  <a:pt x="697973" y="172746"/>
                </a:lnTo>
                <a:lnTo>
                  <a:pt x="660600" y="134942"/>
                </a:lnTo>
                <a:lnTo>
                  <a:pt x="621733" y="102797"/>
                </a:lnTo>
                <a:lnTo>
                  <a:pt x="581777" y="75899"/>
                </a:lnTo>
                <a:lnTo>
                  <a:pt x="541136" y="53836"/>
                </a:lnTo>
                <a:lnTo>
                  <a:pt x="500218" y="36199"/>
                </a:lnTo>
                <a:lnTo>
                  <a:pt x="459427" y="22575"/>
                </a:lnTo>
                <a:lnTo>
                  <a:pt x="419168" y="12554"/>
                </a:lnTo>
                <a:lnTo>
                  <a:pt x="379848" y="5726"/>
                </a:lnTo>
                <a:lnTo>
                  <a:pt x="341871" y="1678"/>
                </a:lnTo>
                <a:lnTo>
                  <a:pt x="305642" y="0"/>
                </a:lnTo>
                <a:lnTo>
                  <a:pt x="256538" y="543"/>
                </a:lnTo>
                <a:lnTo>
                  <a:pt x="207712" y="4121"/>
                </a:lnTo>
                <a:lnTo>
                  <a:pt x="159295" y="10723"/>
                </a:lnTo>
                <a:lnTo>
                  <a:pt x="111420" y="20339"/>
                </a:lnTo>
                <a:lnTo>
                  <a:pt x="64219" y="32956"/>
                </a:lnTo>
                <a:lnTo>
                  <a:pt x="17823" y="48565"/>
                </a:lnTo>
                <a:lnTo>
                  <a:pt x="0" y="73950"/>
                </a:lnTo>
                <a:lnTo>
                  <a:pt x="2011" y="85385"/>
                </a:lnTo>
                <a:lnTo>
                  <a:pt x="38810" y="101124"/>
                </a:lnTo>
                <a:lnTo>
                  <a:pt x="90684" y="84371"/>
                </a:lnTo>
                <a:lnTo>
                  <a:pt x="143412" y="71556"/>
                </a:lnTo>
                <a:lnTo>
                  <a:pt x="196800" y="62667"/>
                </a:lnTo>
                <a:lnTo>
                  <a:pt x="250654" y="57694"/>
                </a:lnTo>
                <a:lnTo>
                  <a:pt x="304781" y="56624"/>
                </a:lnTo>
                <a:lnTo>
                  <a:pt x="358436" y="60298"/>
                </a:lnTo>
                <a:lnTo>
                  <a:pt x="409429" y="68648"/>
                </a:lnTo>
                <a:lnTo>
                  <a:pt x="457740" y="81652"/>
                </a:lnTo>
                <a:lnTo>
                  <a:pt x="503351" y="99288"/>
                </a:lnTo>
                <a:lnTo>
                  <a:pt x="546242" y="121536"/>
                </a:lnTo>
                <a:lnTo>
                  <a:pt x="586396" y="148373"/>
                </a:lnTo>
                <a:lnTo>
                  <a:pt x="623792" y="179778"/>
                </a:lnTo>
                <a:lnTo>
                  <a:pt x="658413" y="215731"/>
                </a:lnTo>
                <a:lnTo>
                  <a:pt x="690238" y="256209"/>
                </a:lnTo>
                <a:lnTo>
                  <a:pt x="719250" y="301192"/>
                </a:lnTo>
                <a:lnTo>
                  <a:pt x="659965" y="353561"/>
                </a:lnTo>
                <a:lnTo>
                  <a:pt x="667941" y="354133"/>
                </a:lnTo>
                <a:close/>
              </a:path>
              <a:path w="833120" h="363855">
                <a:moveTo>
                  <a:pt x="659965" y="353561"/>
                </a:moveTo>
                <a:lnTo>
                  <a:pt x="719250" y="301192"/>
                </a:lnTo>
                <a:lnTo>
                  <a:pt x="602368" y="292712"/>
                </a:lnTo>
                <a:lnTo>
                  <a:pt x="591583" y="294205"/>
                </a:lnTo>
                <a:lnTo>
                  <a:pt x="582199" y="299578"/>
                </a:lnTo>
                <a:lnTo>
                  <a:pt x="575397" y="308146"/>
                </a:lnTo>
                <a:lnTo>
                  <a:pt x="572360" y="319220"/>
                </a:lnTo>
                <a:lnTo>
                  <a:pt x="573833" y="330000"/>
                </a:lnTo>
                <a:lnTo>
                  <a:pt x="579190" y="339372"/>
                </a:lnTo>
                <a:lnTo>
                  <a:pt x="587747" y="346156"/>
                </a:lnTo>
                <a:lnTo>
                  <a:pt x="598818" y="349172"/>
                </a:lnTo>
                <a:lnTo>
                  <a:pt x="659965" y="353561"/>
                </a:lnTo>
                <a:close/>
              </a:path>
              <a:path w="833120" h="363855">
                <a:moveTo>
                  <a:pt x="803279" y="360318"/>
                </a:moveTo>
                <a:lnTo>
                  <a:pt x="816140" y="348957"/>
                </a:lnTo>
                <a:lnTo>
                  <a:pt x="818537" y="343031"/>
                </a:lnTo>
                <a:lnTo>
                  <a:pt x="818960" y="336309"/>
                </a:lnTo>
                <a:lnTo>
                  <a:pt x="832916" y="146192"/>
                </a:lnTo>
                <a:lnTo>
                  <a:pt x="831443" y="135412"/>
                </a:lnTo>
                <a:lnTo>
                  <a:pt x="826086" y="126040"/>
                </a:lnTo>
                <a:lnTo>
                  <a:pt x="817529" y="119255"/>
                </a:lnTo>
                <a:lnTo>
                  <a:pt x="806458" y="116240"/>
                </a:lnTo>
                <a:lnTo>
                  <a:pt x="795673" y="117732"/>
                </a:lnTo>
                <a:lnTo>
                  <a:pt x="786288" y="123106"/>
                </a:lnTo>
                <a:lnTo>
                  <a:pt x="779487" y="131673"/>
                </a:lnTo>
                <a:lnTo>
                  <a:pt x="776450" y="142747"/>
                </a:lnTo>
                <a:lnTo>
                  <a:pt x="766614" y="266971"/>
                </a:lnTo>
                <a:lnTo>
                  <a:pt x="667941" y="354133"/>
                </a:lnTo>
                <a:lnTo>
                  <a:pt x="788951" y="362817"/>
                </a:lnTo>
                <a:lnTo>
                  <a:pt x="793614" y="363776"/>
                </a:lnTo>
                <a:lnTo>
                  <a:pt x="799077" y="362760"/>
                </a:lnTo>
                <a:lnTo>
                  <a:pt x="803279" y="360318"/>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28" name="object 7"/>
          <p:cNvSpPr/>
          <p:nvPr/>
        </p:nvSpPr>
        <p:spPr>
          <a:xfrm rot="4939288">
            <a:off x="8492053" y="3330706"/>
            <a:ext cx="563910" cy="363855"/>
          </a:xfrm>
          <a:custGeom>
            <a:avLst/>
            <a:gdLst/>
            <a:ahLst/>
            <a:cxnLst/>
            <a:rect l="l" t="t" r="r" b="b"/>
            <a:pathLst>
              <a:path w="833120" h="363855">
                <a:moveTo>
                  <a:pt x="667941" y="354133"/>
                </a:moveTo>
                <a:lnTo>
                  <a:pt x="766614" y="266971"/>
                </a:lnTo>
                <a:lnTo>
                  <a:pt x="733446" y="216618"/>
                </a:lnTo>
                <a:lnTo>
                  <a:pt x="697973" y="172746"/>
                </a:lnTo>
                <a:lnTo>
                  <a:pt x="660600" y="134942"/>
                </a:lnTo>
                <a:lnTo>
                  <a:pt x="621733" y="102797"/>
                </a:lnTo>
                <a:lnTo>
                  <a:pt x="581777" y="75899"/>
                </a:lnTo>
                <a:lnTo>
                  <a:pt x="541136" y="53836"/>
                </a:lnTo>
                <a:lnTo>
                  <a:pt x="500218" y="36199"/>
                </a:lnTo>
                <a:lnTo>
                  <a:pt x="459427" y="22575"/>
                </a:lnTo>
                <a:lnTo>
                  <a:pt x="419168" y="12554"/>
                </a:lnTo>
                <a:lnTo>
                  <a:pt x="379848" y="5726"/>
                </a:lnTo>
                <a:lnTo>
                  <a:pt x="341871" y="1678"/>
                </a:lnTo>
                <a:lnTo>
                  <a:pt x="305642" y="0"/>
                </a:lnTo>
                <a:lnTo>
                  <a:pt x="256538" y="543"/>
                </a:lnTo>
                <a:lnTo>
                  <a:pt x="207712" y="4121"/>
                </a:lnTo>
                <a:lnTo>
                  <a:pt x="159295" y="10723"/>
                </a:lnTo>
                <a:lnTo>
                  <a:pt x="111420" y="20339"/>
                </a:lnTo>
                <a:lnTo>
                  <a:pt x="64219" y="32956"/>
                </a:lnTo>
                <a:lnTo>
                  <a:pt x="17823" y="48565"/>
                </a:lnTo>
                <a:lnTo>
                  <a:pt x="0" y="73950"/>
                </a:lnTo>
                <a:lnTo>
                  <a:pt x="2011" y="85385"/>
                </a:lnTo>
                <a:lnTo>
                  <a:pt x="38810" y="101124"/>
                </a:lnTo>
                <a:lnTo>
                  <a:pt x="90684" y="84371"/>
                </a:lnTo>
                <a:lnTo>
                  <a:pt x="143412" y="71556"/>
                </a:lnTo>
                <a:lnTo>
                  <a:pt x="196800" y="62667"/>
                </a:lnTo>
                <a:lnTo>
                  <a:pt x="250654" y="57694"/>
                </a:lnTo>
                <a:lnTo>
                  <a:pt x="304781" y="56624"/>
                </a:lnTo>
                <a:lnTo>
                  <a:pt x="358436" y="60298"/>
                </a:lnTo>
                <a:lnTo>
                  <a:pt x="409429" y="68648"/>
                </a:lnTo>
                <a:lnTo>
                  <a:pt x="457740" y="81652"/>
                </a:lnTo>
                <a:lnTo>
                  <a:pt x="503351" y="99288"/>
                </a:lnTo>
                <a:lnTo>
                  <a:pt x="546242" y="121536"/>
                </a:lnTo>
                <a:lnTo>
                  <a:pt x="586396" y="148373"/>
                </a:lnTo>
                <a:lnTo>
                  <a:pt x="623792" y="179778"/>
                </a:lnTo>
                <a:lnTo>
                  <a:pt x="658413" y="215731"/>
                </a:lnTo>
                <a:lnTo>
                  <a:pt x="690238" y="256209"/>
                </a:lnTo>
                <a:lnTo>
                  <a:pt x="719250" y="301192"/>
                </a:lnTo>
                <a:lnTo>
                  <a:pt x="659965" y="353561"/>
                </a:lnTo>
                <a:lnTo>
                  <a:pt x="667941" y="354133"/>
                </a:lnTo>
                <a:close/>
              </a:path>
              <a:path w="833120" h="363855">
                <a:moveTo>
                  <a:pt x="659965" y="353561"/>
                </a:moveTo>
                <a:lnTo>
                  <a:pt x="719250" y="301192"/>
                </a:lnTo>
                <a:lnTo>
                  <a:pt x="602368" y="292712"/>
                </a:lnTo>
                <a:lnTo>
                  <a:pt x="591583" y="294205"/>
                </a:lnTo>
                <a:lnTo>
                  <a:pt x="582199" y="299578"/>
                </a:lnTo>
                <a:lnTo>
                  <a:pt x="575397" y="308146"/>
                </a:lnTo>
                <a:lnTo>
                  <a:pt x="572360" y="319220"/>
                </a:lnTo>
                <a:lnTo>
                  <a:pt x="573833" y="330000"/>
                </a:lnTo>
                <a:lnTo>
                  <a:pt x="579190" y="339372"/>
                </a:lnTo>
                <a:lnTo>
                  <a:pt x="587747" y="346156"/>
                </a:lnTo>
                <a:lnTo>
                  <a:pt x="598818" y="349172"/>
                </a:lnTo>
                <a:lnTo>
                  <a:pt x="659965" y="353561"/>
                </a:lnTo>
                <a:close/>
              </a:path>
              <a:path w="833120" h="363855">
                <a:moveTo>
                  <a:pt x="803279" y="360318"/>
                </a:moveTo>
                <a:lnTo>
                  <a:pt x="816140" y="348957"/>
                </a:lnTo>
                <a:lnTo>
                  <a:pt x="818537" y="343031"/>
                </a:lnTo>
                <a:lnTo>
                  <a:pt x="818960" y="336309"/>
                </a:lnTo>
                <a:lnTo>
                  <a:pt x="832916" y="146192"/>
                </a:lnTo>
                <a:lnTo>
                  <a:pt x="831443" y="135412"/>
                </a:lnTo>
                <a:lnTo>
                  <a:pt x="826086" y="126040"/>
                </a:lnTo>
                <a:lnTo>
                  <a:pt x="817529" y="119255"/>
                </a:lnTo>
                <a:lnTo>
                  <a:pt x="806458" y="116240"/>
                </a:lnTo>
                <a:lnTo>
                  <a:pt x="795673" y="117732"/>
                </a:lnTo>
                <a:lnTo>
                  <a:pt x="786288" y="123106"/>
                </a:lnTo>
                <a:lnTo>
                  <a:pt x="779487" y="131673"/>
                </a:lnTo>
                <a:lnTo>
                  <a:pt x="776450" y="142747"/>
                </a:lnTo>
                <a:lnTo>
                  <a:pt x="766614" y="266971"/>
                </a:lnTo>
                <a:lnTo>
                  <a:pt x="667941" y="354133"/>
                </a:lnTo>
                <a:lnTo>
                  <a:pt x="788951" y="362817"/>
                </a:lnTo>
                <a:lnTo>
                  <a:pt x="793614" y="363776"/>
                </a:lnTo>
                <a:lnTo>
                  <a:pt x="799077" y="362760"/>
                </a:lnTo>
                <a:lnTo>
                  <a:pt x="803279" y="360318"/>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29" name="object 7"/>
          <p:cNvSpPr/>
          <p:nvPr/>
        </p:nvSpPr>
        <p:spPr>
          <a:xfrm>
            <a:off x="6623961" y="2261859"/>
            <a:ext cx="833119" cy="363855"/>
          </a:xfrm>
          <a:custGeom>
            <a:avLst/>
            <a:gdLst/>
            <a:ahLst/>
            <a:cxnLst/>
            <a:rect l="l" t="t" r="r" b="b"/>
            <a:pathLst>
              <a:path w="833120" h="363855">
                <a:moveTo>
                  <a:pt x="667941" y="354133"/>
                </a:moveTo>
                <a:lnTo>
                  <a:pt x="766614" y="266971"/>
                </a:lnTo>
                <a:lnTo>
                  <a:pt x="733446" y="216618"/>
                </a:lnTo>
                <a:lnTo>
                  <a:pt x="697973" y="172746"/>
                </a:lnTo>
                <a:lnTo>
                  <a:pt x="660600" y="134942"/>
                </a:lnTo>
                <a:lnTo>
                  <a:pt x="621733" y="102797"/>
                </a:lnTo>
                <a:lnTo>
                  <a:pt x="581777" y="75899"/>
                </a:lnTo>
                <a:lnTo>
                  <a:pt x="541136" y="53836"/>
                </a:lnTo>
                <a:lnTo>
                  <a:pt x="500218" y="36199"/>
                </a:lnTo>
                <a:lnTo>
                  <a:pt x="459427" y="22575"/>
                </a:lnTo>
                <a:lnTo>
                  <a:pt x="419168" y="12554"/>
                </a:lnTo>
                <a:lnTo>
                  <a:pt x="379848" y="5726"/>
                </a:lnTo>
                <a:lnTo>
                  <a:pt x="341871" y="1678"/>
                </a:lnTo>
                <a:lnTo>
                  <a:pt x="305642" y="0"/>
                </a:lnTo>
                <a:lnTo>
                  <a:pt x="256538" y="543"/>
                </a:lnTo>
                <a:lnTo>
                  <a:pt x="207712" y="4121"/>
                </a:lnTo>
                <a:lnTo>
                  <a:pt x="159295" y="10723"/>
                </a:lnTo>
                <a:lnTo>
                  <a:pt x="111420" y="20339"/>
                </a:lnTo>
                <a:lnTo>
                  <a:pt x="64219" y="32956"/>
                </a:lnTo>
                <a:lnTo>
                  <a:pt x="17823" y="48565"/>
                </a:lnTo>
                <a:lnTo>
                  <a:pt x="0" y="73950"/>
                </a:lnTo>
                <a:lnTo>
                  <a:pt x="2011" y="85385"/>
                </a:lnTo>
                <a:lnTo>
                  <a:pt x="38810" y="101124"/>
                </a:lnTo>
                <a:lnTo>
                  <a:pt x="90684" y="84371"/>
                </a:lnTo>
                <a:lnTo>
                  <a:pt x="143412" y="71556"/>
                </a:lnTo>
                <a:lnTo>
                  <a:pt x="196800" y="62667"/>
                </a:lnTo>
                <a:lnTo>
                  <a:pt x="250654" y="57694"/>
                </a:lnTo>
                <a:lnTo>
                  <a:pt x="304781" y="56624"/>
                </a:lnTo>
                <a:lnTo>
                  <a:pt x="358436" y="60298"/>
                </a:lnTo>
                <a:lnTo>
                  <a:pt x="409429" y="68648"/>
                </a:lnTo>
                <a:lnTo>
                  <a:pt x="457740" y="81652"/>
                </a:lnTo>
                <a:lnTo>
                  <a:pt x="503351" y="99288"/>
                </a:lnTo>
                <a:lnTo>
                  <a:pt x="546242" y="121536"/>
                </a:lnTo>
                <a:lnTo>
                  <a:pt x="586396" y="148373"/>
                </a:lnTo>
                <a:lnTo>
                  <a:pt x="623792" y="179778"/>
                </a:lnTo>
                <a:lnTo>
                  <a:pt x="658413" y="215731"/>
                </a:lnTo>
                <a:lnTo>
                  <a:pt x="690238" y="256209"/>
                </a:lnTo>
                <a:lnTo>
                  <a:pt x="719250" y="301192"/>
                </a:lnTo>
                <a:lnTo>
                  <a:pt x="659965" y="353561"/>
                </a:lnTo>
                <a:lnTo>
                  <a:pt x="667941" y="354133"/>
                </a:lnTo>
                <a:close/>
              </a:path>
              <a:path w="833120" h="363855">
                <a:moveTo>
                  <a:pt x="659965" y="353561"/>
                </a:moveTo>
                <a:lnTo>
                  <a:pt x="719250" y="301192"/>
                </a:lnTo>
                <a:lnTo>
                  <a:pt x="602368" y="292712"/>
                </a:lnTo>
                <a:lnTo>
                  <a:pt x="591583" y="294205"/>
                </a:lnTo>
                <a:lnTo>
                  <a:pt x="582199" y="299578"/>
                </a:lnTo>
                <a:lnTo>
                  <a:pt x="575397" y="308146"/>
                </a:lnTo>
                <a:lnTo>
                  <a:pt x="572360" y="319220"/>
                </a:lnTo>
                <a:lnTo>
                  <a:pt x="573833" y="330000"/>
                </a:lnTo>
                <a:lnTo>
                  <a:pt x="579190" y="339372"/>
                </a:lnTo>
                <a:lnTo>
                  <a:pt x="587747" y="346156"/>
                </a:lnTo>
                <a:lnTo>
                  <a:pt x="598818" y="349172"/>
                </a:lnTo>
                <a:lnTo>
                  <a:pt x="659965" y="353561"/>
                </a:lnTo>
                <a:close/>
              </a:path>
              <a:path w="833120" h="363855">
                <a:moveTo>
                  <a:pt x="803279" y="360318"/>
                </a:moveTo>
                <a:lnTo>
                  <a:pt x="816140" y="348957"/>
                </a:lnTo>
                <a:lnTo>
                  <a:pt x="818537" y="343031"/>
                </a:lnTo>
                <a:lnTo>
                  <a:pt x="818960" y="336309"/>
                </a:lnTo>
                <a:lnTo>
                  <a:pt x="832916" y="146192"/>
                </a:lnTo>
                <a:lnTo>
                  <a:pt x="831443" y="135412"/>
                </a:lnTo>
                <a:lnTo>
                  <a:pt x="826086" y="126040"/>
                </a:lnTo>
                <a:lnTo>
                  <a:pt x="817529" y="119255"/>
                </a:lnTo>
                <a:lnTo>
                  <a:pt x="806458" y="116240"/>
                </a:lnTo>
                <a:lnTo>
                  <a:pt x="795673" y="117732"/>
                </a:lnTo>
                <a:lnTo>
                  <a:pt x="786288" y="123106"/>
                </a:lnTo>
                <a:lnTo>
                  <a:pt x="779487" y="131673"/>
                </a:lnTo>
                <a:lnTo>
                  <a:pt x="776450" y="142747"/>
                </a:lnTo>
                <a:lnTo>
                  <a:pt x="766614" y="266971"/>
                </a:lnTo>
                <a:lnTo>
                  <a:pt x="667941" y="354133"/>
                </a:lnTo>
                <a:lnTo>
                  <a:pt x="788951" y="362817"/>
                </a:lnTo>
                <a:lnTo>
                  <a:pt x="793614" y="363776"/>
                </a:lnTo>
                <a:lnTo>
                  <a:pt x="799077" y="362760"/>
                </a:lnTo>
                <a:lnTo>
                  <a:pt x="803279" y="360318"/>
                </a:lnTo>
                <a:close/>
              </a:path>
            </a:pathLst>
          </a:custGeom>
          <a:solidFill>
            <a:srgbClr val="0070C0"/>
          </a:solidFill>
        </p:spPr>
        <p:txBody>
          <a:bodyPr wrap="square" lIns="0" tIns="0" rIns="0" bIns="0" rtlCol="0"/>
          <a:lstStyle/>
          <a:p>
            <a:endParaRPr sz="1200">
              <a:solidFill>
                <a:srgbClr val="0070C0"/>
              </a:solidFill>
              <a:latin typeface="Arial" panose="020B0604020202020204" pitchFamily="34" charset="0"/>
              <a:cs typeface="Arial" panose="020B0604020202020204" pitchFamily="34" charset="0"/>
            </a:endParaRPr>
          </a:p>
        </p:txBody>
      </p:sp>
      <p:sp>
        <p:nvSpPr>
          <p:cNvPr id="30" name="Oval 29"/>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12</a:t>
            </a:r>
            <a:endParaRPr lang="en-US" sz="1100" b="1" dirty="0">
              <a:solidFill>
                <a:schemeClr val="tx1"/>
              </a:solidFill>
              <a:latin typeface="Arial" panose="020B0604020202020204" pitchFamily="34" charset="0"/>
              <a:cs typeface="Arial" panose="020B0604020202020204" pitchFamily="34" charset="0"/>
            </a:endParaRPr>
          </a:p>
        </p:txBody>
      </p:sp>
      <p:sp>
        <p:nvSpPr>
          <p:cNvPr id="31" name="Rectangle 30"/>
          <p:cNvSpPr/>
          <p:nvPr/>
        </p:nvSpPr>
        <p:spPr bwMode="auto">
          <a:xfrm>
            <a:off x="947800" y="304800"/>
            <a:ext cx="10025000" cy="523220"/>
          </a:xfrm>
          <a:prstGeom prst="rect">
            <a:avLst/>
          </a:prstGeom>
          <a:solidFill>
            <a:srgbClr val="00B0F0"/>
          </a:solidFill>
          <a:ln>
            <a:solidFill>
              <a:schemeClr val="tx1"/>
            </a:solidFill>
          </a:ln>
        </p:spPr>
        <p:txBody>
          <a:bodyPr wrap="square">
            <a:spAutoFit/>
          </a:bodyPr>
          <a:lstStyle/>
          <a:p>
            <a:pPr algn="ctr">
              <a:defRPr/>
            </a:pPr>
            <a:r>
              <a:rPr lang="en-US" sz="28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PEMBERIAN TUNJANGAN PEJABAT FUNGSIONAL</a:t>
            </a:r>
            <a:endParaRPr lang="en-US" sz="28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4242" y="228600"/>
            <a:ext cx="9597958" cy="330219"/>
          </a:xfrm>
          <a:prstGeom prst="rect">
            <a:avLst/>
          </a:prstGeom>
        </p:spPr>
        <p:txBody>
          <a:bodyPr vert="horz" wrap="square" lIns="0" tIns="47625" rIns="0" bIns="0" rtlCol="0">
            <a:spAutoFit/>
          </a:bodyPr>
          <a:lstStyle/>
          <a:p>
            <a:pPr marL="78105" marR="5080">
              <a:lnSpc>
                <a:spcPts val="2160"/>
              </a:lnSpc>
              <a:spcBef>
                <a:spcPts val="375"/>
              </a:spcBef>
            </a:pPr>
            <a:r>
              <a:rPr sz="2800" b="1" spc="195" dirty="0">
                <a:solidFill>
                  <a:srgbClr val="0070C0"/>
                </a:solidFill>
                <a:latin typeface="Arial" panose="020B0604020202020204" pitchFamily="34" charset="0"/>
                <a:cs typeface="Arial" panose="020B0604020202020204" pitchFamily="34" charset="0"/>
              </a:rPr>
              <a:t>PEMBAYARAN</a:t>
            </a:r>
            <a:r>
              <a:rPr sz="2800" b="1" spc="100" dirty="0">
                <a:solidFill>
                  <a:srgbClr val="0070C0"/>
                </a:solidFill>
                <a:latin typeface="Arial" panose="020B0604020202020204" pitchFamily="34" charset="0"/>
                <a:cs typeface="Arial" panose="020B0604020202020204" pitchFamily="34" charset="0"/>
              </a:rPr>
              <a:t> </a:t>
            </a:r>
            <a:r>
              <a:rPr sz="2800" b="1" spc="275" dirty="0">
                <a:solidFill>
                  <a:srgbClr val="0070C0"/>
                </a:solidFill>
                <a:latin typeface="Arial" panose="020B0604020202020204" pitchFamily="34" charset="0"/>
                <a:cs typeface="Arial" panose="020B0604020202020204" pitchFamily="34" charset="0"/>
              </a:rPr>
              <a:t>TUNKIN  </a:t>
            </a:r>
            <a:r>
              <a:rPr sz="2800" b="1" spc="285" dirty="0" smtClean="0">
                <a:solidFill>
                  <a:srgbClr val="0070C0"/>
                </a:solidFill>
                <a:latin typeface="Arial" panose="020B0604020202020204" pitchFamily="34" charset="0"/>
                <a:cs typeface="Arial" panose="020B0604020202020204" pitchFamily="34" charset="0"/>
              </a:rPr>
              <a:t>JA</a:t>
            </a:r>
            <a:r>
              <a:rPr lang="en-US" sz="2800" b="1" spc="285" dirty="0" smtClean="0">
                <a:solidFill>
                  <a:srgbClr val="0070C0"/>
                </a:solidFill>
                <a:latin typeface="Arial" panose="020B0604020202020204" pitchFamily="34" charset="0"/>
                <a:cs typeface="Arial" panose="020B0604020202020204" pitchFamily="34" charset="0"/>
              </a:rPr>
              <a:t>BATAN </a:t>
            </a:r>
            <a:r>
              <a:rPr sz="2800" b="1" spc="285" dirty="0" smtClean="0">
                <a:solidFill>
                  <a:srgbClr val="0070C0"/>
                </a:solidFill>
                <a:latin typeface="Arial" panose="020B0604020202020204" pitchFamily="34" charset="0"/>
                <a:cs typeface="Arial" panose="020B0604020202020204" pitchFamily="34" charset="0"/>
              </a:rPr>
              <a:t>FUNG</a:t>
            </a:r>
            <a:r>
              <a:rPr lang="en-US" sz="2800" b="1" spc="285" dirty="0" smtClean="0">
                <a:solidFill>
                  <a:srgbClr val="0070C0"/>
                </a:solidFill>
                <a:latin typeface="Arial" panose="020B0604020202020204" pitchFamily="34" charset="0"/>
                <a:cs typeface="Arial" panose="020B0604020202020204" pitchFamily="34" charset="0"/>
              </a:rPr>
              <a:t>SIONAL</a:t>
            </a:r>
            <a:endParaRPr sz="2800" dirty="0">
              <a:solidFill>
                <a:srgbClr val="0070C0"/>
              </a:solidFill>
              <a:latin typeface="Arial" panose="020B0604020202020204" pitchFamily="34" charset="0"/>
              <a:cs typeface="Arial" panose="020B0604020202020204" pitchFamily="34" charset="0"/>
            </a:endParaRPr>
          </a:p>
        </p:txBody>
      </p:sp>
      <p:sp>
        <p:nvSpPr>
          <p:cNvPr id="3" name="object 3"/>
          <p:cNvSpPr txBox="1"/>
          <p:nvPr/>
        </p:nvSpPr>
        <p:spPr>
          <a:xfrm>
            <a:off x="384242" y="1524000"/>
            <a:ext cx="11576050" cy="843821"/>
          </a:xfrm>
          <a:prstGeom prst="rect">
            <a:avLst/>
          </a:prstGeom>
        </p:spPr>
        <p:txBody>
          <a:bodyPr vert="horz" wrap="square" lIns="0" tIns="12700" rIns="0" bIns="0" rtlCol="0">
            <a:spAutoFit/>
          </a:bodyPr>
          <a:lstStyle/>
          <a:p>
            <a:pPr marL="327660" marR="320675" algn="ctr">
              <a:lnSpc>
                <a:spcPct val="100000"/>
              </a:lnSpc>
              <a:spcBef>
                <a:spcPts val="100"/>
              </a:spcBef>
            </a:pPr>
            <a:r>
              <a:rPr sz="1800" b="1" spc="70" dirty="0">
                <a:solidFill>
                  <a:srgbClr val="0070C0"/>
                </a:solidFill>
                <a:latin typeface="Arial" panose="020B0604020202020204" pitchFamily="34" charset="0"/>
                <a:cs typeface="Arial" panose="020B0604020202020204" pitchFamily="34" charset="0"/>
              </a:rPr>
              <a:t>MEKANISME </a:t>
            </a:r>
            <a:r>
              <a:rPr sz="1800" b="1" spc="60" dirty="0">
                <a:solidFill>
                  <a:srgbClr val="0070C0"/>
                </a:solidFill>
                <a:latin typeface="Arial" panose="020B0604020202020204" pitchFamily="34" charset="0"/>
                <a:cs typeface="Arial" panose="020B0604020202020204" pitchFamily="34" charset="0"/>
              </a:rPr>
              <a:t>PELAKSANAAN </a:t>
            </a:r>
            <a:r>
              <a:rPr sz="1800" b="1" spc="30" dirty="0">
                <a:solidFill>
                  <a:srgbClr val="0070C0"/>
                </a:solidFill>
                <a:latin typeface="Arial" panose="020B0604020202020204" pitchFamily="34" charset="0"/>
                <a:cs typeface="Arial" panose="020B0604020202020204" pitchFamily="34" charset="0"/>
              </a:rPr>
              <a:t>PEMBAYARAN </a:t>
            </a:r>
            <a:r>
              <a:rPr sz="1800" b="1" spc="45" dirty="0">
                <a:solidFill>
                  <a:srgbClr val="0070C0"/>
                </a:solidFill>
                <a:latin typeface="Arial" panose="020B0604020202020204" pitchFamily="34" charset="0"/>
                <a:cs typeface="Arial" panose="020B0604020202020204" pitchFamily="34" charset="0"/>
              </a:rPr>
              <a:t>BERSAMAAN </a:t>
            </a:r>
            <a:r>
              <a:rPr sz="1800" b="1" spc="55" dirty="0" smtClean="0">
                <a:solidFill>
                  <a:srgbClr val="0070C0"/>
                </a:solidFill>
                <a:latin typeface="Arial" panose="020B0604020202020204" pitchFamily="34" charset="0"/>
                <a:cs typeface="Arial" panose="020B0604020202020204" pitchFamily="34" charset="0"/>
              </a:rPr>
              <a:t>D</a:t>
            </a:r>
            <a:r>
              <a:rPr lang="en-US" sz="1800" b="1" spc="55" dirty="0" smtClean="0">
                <a:solidFill>
                  <a:srgbClr val="0070C0"/>
                </a:solidFill>
                <a:latin typeface="Arial" panose="020B0604020202020204" pitchFamily="34" charset="0"/>
                <a:cs typeface="Arial" panose="020B0604020202020204" pitchFamily="34" charset="0"/>
              </a:rPr>
              <a:t>GN</a:t>
            </a:r>
            <a:r>
              <a:rPr sz="1800" b="1" spc="55" dirty="0" smtClean="0">
                <a:solidFill>
                  <a:srgbClr val="0070C0"/>
                </a:solidFill>
                <a:latin typeface="Arial" panose="020B0604020202020204" pitchFamily="34" charset="0"/>
                <a:cs typeface="Arial" panose="020B0604020202020204" pitchFamily="34" charset="0"/>
              </a:rPr>
              <a:t> </a:t>
            </a:r>
            <a:r>
              <a:rPr sz="1800" b="1" spc="165" dirty="0">
                <a:solidFill>
                  <a:srgbClr val="0070C0"/>
                </a:solidFill>
                <a:latin typeface="Arial" panose="020B0604020202020204" pitchFamily="34" charset="0"/>
                <a:cs typeface="Arial" panose="020B0604020202020204" pitchFamily="34" charset="0"/>
              </a:rPr>
              <a:t>TUNKIN </a:t>
            </a:r>
            <a:r>
              <a:rPr sz="1800" b="1" spc="30" dirty="0">
                <a:solidFill>
                  <a:srgbClr val="0070C0"/>
                </a:solidFill>
                <a:latin typeface="Arial" panose="020B0604020202020204" pitchFamily="34" charset="0"/>
                <a:cs typeface="Arial" panose="020B0604020202020204" pitchFamily="34" charset="0"/>
              </a:rPr>
              <a:t>BAGI </a:t>
            </a:r>
            <a:r>
              <a:rPr sz="1800" b="1" spc="40" dirty="0">
                <a:solidFill>
                  <a:srgbClr val="0070C0"/>
                </a:solidFill>
                <a:latin typeface="Arial" panose="020B0604020202020204" pitchFamily="34" charset="0"/>
                <a:cs typeface="Arial" panose="020B0604020202020204" pitchFamily="34" charset="0"/>
              </a:rPr>
              <a:t>PEGAWAI</a:t>
            </a:r>
            <a:r>
              <a:rPr sz="1800" b="1" spc="-240" dirty="0">
                <a:solidFill>
                  <a:srgbClr val="0070C0"/>
                </a:solidFill>
                <a:latin typeface="Arial" panose="020B0604020202020204" pitchFamily="34" charset="0"/>
                <a:cs typeface="Arial" panose="020B0604020202020204" pitchFamily="34" charset="0"/>
              </a:rPr>
              <a:t> </a:t>
            </a:r>
            <a:r>
              <a:rPr sz="1800" b="1" spc="-30" dirty="0" smtClean="0">
                <a:solidFill>
                  <a:srgbClr val="0070C0"/>
                </a:solidFill>
                <a:latin typeface="Arial" panose="020B0604020202020204" pitchFamily="34" charset="0"/>
                <a:cs typeface="Arial" panose="020B0604020202020204" pitchFamily="34" charset="0"/>
              </a:rPr>
              <a:t>YG  </a:t>
            </a:r>
            <a:r>
              <a:rPr sz="1800" b="1" spc="120" dirty="0">
                <a:solidFill>
                  <a:srgbClr val="0070C0"/>
                </a:solidFill>
                <a:latin typeface="Arial" panose="020B0604020202020204" pitchFamily="34" charset="0"/>
                <a:cs typeface="Arial" panose="020B0604020202020204" pitchFamily="34" charset="0"/>
              </a:rPr>
              <a:t>MENDUDUKI </a:t>
            </a:r>
            <a:r>
              <a:rPr sz="1800" b="1" dirty="0">
                <a:solidFill>
                  <a:srgbClr val="0070C0"/>
                </a:solidFill>
                <a:latin typeface="Arial" panose="020B0604020202020204" pitchFamily="34" charset="0"/>
                <a:cs typeface="Arial" panose="020B0604020202020204" pitchFamily="34" charset="0"/>
              </a:rPr>
              <a:t>JAB </a:t>
            </a:r>
            <a:r>
              <a:rPr sz="1800" b="1" spc="140" dirty="0">
                <a:solidFill>
                  <a:srgbClr val="0070C0"/>
                </a:solidFill>
                <a:latin typeface="Arial" panose="020B0604020202020204" pitchFamily="34" charset="0"/>
                <a:cs typeface="Arial" panose="020B0604020202020204" pitchFamily="34" charset="0"/>
              </a:rPr>
              <a:t>STRUKTURAL </a:t>
            </a:r>
            <a:r>
              <a:rPr sz="1800" b="1" spc="114" dirty="0">
                <a:solidFill>
                  <a:srgbClr val="0070C0"/>
                </a:solidFill>
                <a:latin typeface="Arial" panose="020B0604020202020204" pitchFamily="34" charset="0"/>
                <a:cs typeface="Arial" panose="020B0604020202020204" pitchFamily="34" charset="0"/>
              </a:rPr>
              <a:t>DI </a:t>
            </a:r>
            <a:r>
              <a:rPr sz="1800" b="1" spc="85" dirty="0">
                <a:solidFill>
                  <a:srgbClr val="0070C0"/>
                </a:solidFill>
                <a:latin typeface="Arial" panose="020B0604020202020204" pitchFamily="34" charset="0"/>
                <a:cs typeface="Arial" panose="020B0604020202020204" pitchFamily="34" charset="0"/>
              </a:rPr>
              <a:t>LINGKUNGAN </a:t>
            </a:r>
            <a:r>
              <a:rPr sz="1800" b="1" spc="114" dirty="0">
                <a:solidFill>
                  <a:srgbClr val="0070C0"/>
                </a:solidFill>
                <a:latin typeface="Arial" panose="020B0604020202020204" pitchFamily="34" charset="0"/>
                <a:cs typeface="Arial" panose="020B0604020202020204" pitchFamily="34" charset="0"/>
              </a:rPr>
              <a:t>POLRI </a:t>
            </a:r>
            <a:r>
              <a:rPr sz="1800" b="1" spc="-65" dirty="0">
                <a:solidFill>
                  <a:srgbClr val="0070C0"/>
                </a:solidFill>
                <a:latin typeface="Arial" panose="020B0604020202020204" pitchFamily="34" charset="0"/>
                <a:cs typeface="Arial" panose="020B0604020202020204" pitchFamily="34" charset="0"/>
              </a:rPr>
              <a:t>YG </a:t>
            </a:r>
            <a:r>
              <a:rPr sz="1800" b="1" spc="95" dirty="0">
                <a:solidFill>
                  <a:srgbClr val="0070C0"/>
                </a:solidFill>
                <a:latin typeface="Arial" panose="020B0604020202020204" pitchFamily="34" charset="0"/>
                <a:cs typeface="Arial" panose="020B0604020202020204" pitchFamily="34" charset="0"/>
              </a:rPr>
              <a:t>DILAKUKAN </a:t>
            </a:r>
            <a:r>
              <a:rPr sz="1800" b="1" spc="-10" dirty="0">
                <a:solidFill>
                  <a:srgbClr val="0070C0"/>
                </a:solidFill>
                <a:latin typeface="Arial" panose="020B0604020202020204" pitchFamily="34" charset="0"/>
                <a:cs typeface="Arial" panose="020B0604020202020204" pitchFamily="34" charset="0"/>
              </a:rPr>
              <a:t>SECARA </a:t>
            </a:r>
            <a:r>
              <a:rPr sz="1800" b="1" spc="114" dirty="0">
                <a:solidFill>
                  <a:srgbClr val="0070C0"/>
                </a:solidFill>
                <a:latin typeface="Arial" panose="020B0604020202020204" pitchFamily="34" charset="0"/>
                <a:cs typeface="Arial" panose="020B0604020202020204" pitchFamily="34" charset="0"/>
              </a:rPr>
              <a:t>TERPISAH  </a:t>
            </a:r>
            <a:r>
              <a:rPr sz="1800" b="1" spc="50" dirty="0" smtClean="0">
                <a:solidFill>
                  <a:srgbClr val="0070C0"/>
                </a:solidFill>
                <a:latin typeface="Arial" panose="020B0604020202020204" pitchFamily="34" charset="0"/>
                <a:cs typeface="Arial" panose="020B0604020202020204" pitchFamily="34" charset="0"/>
              </a:rPr>
              <a:t>D</a:t>
            </a:r>
            <a:r>
              <a:rPr lang="en-US" sz="1800" b="1" spc="50" dirty="0" smtClean="0">
                <a:solidFill>
                  <a:srgbClr val="0070C0"/>
                </a:solidFill>
                <a:latin typeface="Arial" panose="020B0604020202020204" pitchFamily="34" charset="0"/>
                <a:cs typeface="Arial" panose="020B0604020202020204" pitchFamily="34" charset="0"/>
              </a:rPr>
              <a:t>GN</a:t>
            </a:r>
            <a:r>
              <a:rPr sz="1800" b="1" spc="50" dirty="0" smtClean="0">
                <a:solidFill>
                  <a:srgbClr val="0070C0"/>
                </a:solidFill>
                <a:latin typeface="Arial" panose="020B0604020202020204" pitchFamily="34" charset="0"/>
                <a:cs typeface="Arial" panose="020B0604020202020204" pitchFamily="34" charset="0"/>
              </a:rPr>
              <a:t> </a:t>
            </a:r>
            <a:r>
              <a:rPr sz="1800" b="1" spc="120" dirty="0" smtClean="0">
                <a:solidFill>
                  <a:srgbClr val="0070C0"/>
                </a:solidFill>
                <a:latin typeface="Arial" panose="020B0604020202020204" pitchFamily="34" charset="0"/>
                <a:cs typeface="Arial" panose="020B0604020202020204" pitchFamily="34" charset="0"/>
              </a:rPr>
              <a:t>KETENTUAN</a:t>
            </a:r>
            <a:r>
              <a:rPr lang="en-US" sz="1800" b="1" spc="120" dirty="0" smtClean="0">
                <a:solidFill>
                  <a:srgbClr val="0070C0"/>
                </a:solidFill>
                <a:latin typeface="Arial" panose="020B0604020202020204" pitchFamily="34" charset="0"/>
                <a:cs typeface="Arial" panose="020B0604020202020204" pitchFamily="34" charset="0"/>
              </a:rPr>
              <a:t> SBB</a:t>
            </a:r>
            <a:r>
              <a:rPr sz="1800" b="1" spc="25" dirty="0" smtClean="0">
                <a:solidFill>
                  <a:srgbClr val="0070C0"/>
                </a:solidFill>
                <a:latin typeface="Arial" panose="020B0604020202020204" pitchFamily="34" charset="0"/>
                <a:cs typeface="Arial" panose="020B0604020202020204" pitchFamily="34" charset="0"/>
              </a:rPr>
              <a:t> </a:t>
            </a:r>
            <a:r>
              <a:rPr sz="1800" b="1" spc="140" dirty="0" smtClean="0">
                <a:solidFill>
                  <a:srgbClr val="0070C0"/>
                </a:solidFill>
                <a:latin typeface="Arial" panose="020B0604020202020204" pitchFamily="34" charset="0"/>
                <a:cs typeface="Arial" panose="020B0604020202020204" pitchFamily="34" charset="0"/>
              </a:rPr>
              <a:t>:</a:t>
            </a:r>
            <a:endParaRPr sz="1800" dirty="0">
              <a:solidFill>
                <a:srgbClr val="0070C0"/>
              </a:solidFill>
              <a:latin typeface="Arial" panose="020B0604020202020204" pitchFamily="34" charset="0"/>
              <a:cs typeface="Arial" panose="020B0604020202020204" pitchFamily="34" charset="0"/>
            </a:endParaRPr>
          </a:p>
        </p:txBody>
      </p:sp>
      <p:sp>
        <p:nvSpPr>
          <p:cNvPr id="4" name="object 4"/>
          <p:cNvSpPr/>
          <p:nvPr/>
        </p:nvSpPr>
        <p:spPr>
          <a:xfrm>
            <a:off x="194310" y="2590038"/>
            <a:ext cx="11788140" cy="2210562"/>
          </a:xfrm>
          <a:custGeom>
            <a:avLst/>
            <a:gdLst/>
            <a:ahLst/>
            <a:cxnLst/>
            <a:rect l="l" t="t" r="r" b="b"/>
            <a:pathLst>
              <a:path w="11788140" h="3191510">
                <a:moveTo>
                  <a:pt x="0" y="3191256"/>
                </a:moveTo>
                <a:lnTo>
                  <a:pt x="11788140" y="3191256"/>
                </a:lnTo>
                <a:lnTo>
                  <a:pt x="11788140" y="0"/>
                </a:lnTo>
                <a:lnTo>
                  <a:pt x="0" y="0"/>
                </a:lnTo>
                <a:lnTo>
                  <a:pt x="0" y="3191256"/>
                </a:lnTo>
                <a:close/>
              </a:path>
            </a:pathLst>
          </a:custGeom>
          <a:ln w="38100">
            <a:solidFill>
              <a:srgbClr val="FFC000"/>
            </a:solidFill>
            <a:prstDash val="lgDash"/>
          </a:ln>
        </p:spPr>
        <p:txBody>
          <a:bodyPr wrap="square" lIns="0" tIns="0" rIns="0" bIns="0" rtlCol="0"/>
          <a:lstStyle/>
          <a:p>
            <a:endParaRPr/>
          </a:p>
        </p:txBody>
      </p:sp>
      <p:sp>
        <p:nvSpPr>
          <p:cNvPr id="6" name="object 3"/>
          <p:cNvSpPr txBox="1"/>
          <p:nvPr/>
        </p:nvSpPr>
        <p:spPr>
          <a:xfrm>
            <a:off x="384242" y="2895600"/>
            <a:ext cx="11350558" cy="1674817"/>
          </a:xfrm>
          <a:prstGeom prst="rect">
            <a:avLst/>
          </a:prstGeom>
        </p:spPr>
        <p:txBody>
          <a:bodyPr vert="horz" wrap="square" lIns="0" tIns="12700" rIns="0" bIns="0" rtlCol="0">
            <a:spAutoFit/>
          </a:bodyPr>
          <a:lstStyle/>
          <a:p>
            <a:pPr marL="355600" indent="-342900">
              <a:lnSpc>
                <a:spcPct val="100000"/>
              </a:lnSpc>
              <a:spcBef>
                <a:spcPts val="1820"/>
              </a:spcBef>
              <a:buAutoNum type="arabicPeriod"/>
              <a:tabLst>
                <a:tab pos="355600" algn="l"/>
              </a:tabLst>
            </a:pPr>
            <a:r>
              <a:rPr spc="-55" dirty="0" err="1" smtClean="0">
                <a:latin typeface="Arial" panose="020B0604020202020204" pitchFamily="34" charset="0"/>
                <a:cs typeface="Arial" panose="020B0604020202020204" pitchFamily="34" charset="0"/>
              </a:rPr>
              <a:t>pembayaran</a:t>
            </a:r>
            <a:r>
              <a:rPr spc="-55" dirty="0" smtClean="0">
                <a:latin typeface="Arial" panose="020B0604020202020204" pitchFamily="34" charset="0"/>
                <a:cs typeface="Arial" panose="020B0604020202020204" pitchFamily="34" charset="0"/>
              </a:rPr>
              <a:t> </a:t>
            </a:r>
            <a:r>
              <a:rPr spc="-110" dirty="0">
                <a:latin typeface="Arial" panose="020B0604020202020204" pitchFamily="34" charset="0"/>
                <a:cs typeface="Arial" panose="020B0604020202020204" pitchFamily="34" charset="0"/>
              </a:rPr>
              <a:t>tunkin </a:t>
            </a:r>
            <a:r>
              <a:rPr spc="-85" dirty="0">
                <a:latin typeface="Arial" panose="020B0604020202020204" pitchFamily="34" charset="0"/>
                <a:cs typeface="Arial" panose="020B0604020202020204" pitchFamily="34" charset="0"/>
              </a:rPr>
              <a:t>jabfung </a:t>
            </a:r>
            <a:r>
              <a:rPr spc="-75" dirty="0">
                <a:latin typeface="Arial" panose="020B0604020202020204" pitchFamily="34" charset="0"/>
                <a:cs typeface="Arial" panose="020B0604020202020204" pitchFamily="34" charset="0"/>
              </a:rPr>
              <a:t>dilakukan </a:t>
            </a:r>
            <a:r>
              <a:rPr spc="-70" dirty="0">
                <a:latin typeface="Arial" panose="020B0604020202020204" pitchFamily="34" charset="0"/>
                <a:cs typeface="Arial" panose="020B0604020202020204" pitchFamily="34" charset="0"/>
              </a:rPr>
              <a:t>berdasarkan</a:t>
            </a:r>
            <a:r>
              <a:rPr spc="285" dirty="0">
                <a:latin typeface="Arial" panose="020B0604020202020204" pitchFamily="34" charset="0"/>
                <a:cs typeface="Arial" panose="020B0604020202020204" pitchFamily="34" charset="0"/>
              </a:rPr>
              <a:t> </a:t>
            </a:r>
            <a:r>
              <a:rPr spc="30"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733425" marR="6350" lvl="1" indent="-365760">
              <a:lnSpc>
                <a:spcPct val="100000"/>
              </a:lnSpc>
              <a:buAutoNum type="alphaLcParenR"/>
              <a:tabLst>
                <a:tab pos="734060" algn="l"/>
              </a:tabLst>
            </a:pPr>
            <a:r>
              <a:rPr spc="-80" dirty="0">
                <a:latin typeface="Arial" panose="020B0604020202020204" pitchFamily="34" charset="0"/>
                <a:cs typeface="Arial" panose="020B0604020202020204" pitchFamily="34" charset="0"/>
              </a:rPr>
              <a:t>kelas </a:t>
            </a:r>
            <a:r>
              <a:rPr spc="-40" dirty="0">
                <a:latin typeface="Arial" panose="020B0604020202020204" pitchFamily="34" charset="0"/>
                <a:cs typeface="Arial" panose="020B0604020202020204" pitchFamily="34" charset="0"/>
              </a:rPr>
              <a:t>jabatan, </a:t>
            </a:r>
            <a:r>
              <a:rPr spc="-55" dirty="0">
                <a:latin typeface="Arial" panose="020B0604020202020204" pitchFamily="34" charset="0"/>
                <a:cs typeface="Arial" panose="020B0604020202020204" pitchFamily="34" charset="0"/>
              </a:rPr>
              <a:t>dengan </a:t>
            </a:r>
            <a:r>
              <a:rPr spc="-75" dirty="0">
                <a:latin typeface="Arial" panose="020B0604020202020204" pitchFamily="34" charset="0"/>
                <a:cs typeface="Arial" panose="020B0604020202020204" pitchFamily="34" charset="0"/>
              </a:rPr>
              <a:t>memperhatikan </a:t>
            </a:r>
            <a:r>
              <a:rPr spc="-70" dirty="0">
                <a:latin typeface="Arial" panose="020B0604020202020204" pitchFamily="34" charset="0"/>
                <a:cs typeface="Arial" panose="020B0604020202020204" pitchFamily="34" charset="0"/>
              </a:rPr>
              <a:t>pangkat/golongan, </a:t>
            </a:r>
            <a:r>
              <a:rPr spc="-75" dirty="0">
                <a:latin typeface="Arial" panose="020B0604020202020204" pitchFamily="34" charset="0"/>
                <a:cs typeface="Arial" panose="020B0604020202020204" pitchFamily="34" charset="0"/>
              </a:rPr>
              <a:t>eselon/nivelering  </a:t>
            </a:r>
            <a:r>
              <a:rPr spc="-45" dirty="0" err="1">
                <a:latin typeface="Arial" panose="020B0604020202020204" pitchFamily="34" charset="0"/>
                <a:cs typeface="Arial" panose="020B0604020202020204" pitchFamily="34" charset="0"/>
              </a:rPr>
              <a:t>dan</a:t>
            </a:r>
            <a:r>
              <a:rPr spc="-30" dirty="0">
                <a:latin typeface="Arial" panose="020B0604020202020204" pitchFamily="34" charset="0"/>
                <a:cs typeface="Arial" panose="020B0604020202020204" pitchFamily="34" charset="0"/>
              </a:rPr>
              <a:t> </a:t>
            </a:r>
            <a:r>
              <a:rPr spc="-45" dirty="0" err="1" smtClean="0">
                <a:latin typeface="Arial" panose="020B0604020202020204" pitchFamily="34" charset="0"/>
                <a:cs typeface="Arial" panose="020B0604020202020204" pitchFamily="34" charset="0"/>
              </a:rPr>
              <a:t>jabatan</a:t>
            </a:r>
            <a:r>
              <a:rPr lang="en-US" spc="-45"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marL="733425" lvl="1" indent="-366395">
              <a:lnSpc>
                <a:spcPct val="100000"/>
              </a:lnSpc>
              <a:buAutoNum type="alphaLcParenR"/>
              <a:tabLst>
                <a:tab pos="734060" algn="l"/>
              </a:tabLst>
            </a:pPr>
            <a:r>
              <a:rPr spc="-95" dirty="0">
                <a:latin typeface="Arial" panose="020B0604020202020204" pitchFamily="34" charset="0"/>
                <a:cs typeface="Arial" panose="020B0604020202020204" pitchFamily="34" charset="0"/>
              </a:rPr>
              <a:t>keputusan</a:t>
            </a:r>
            <a:r>
              <a:rPr spc="65" dirty="0">
                <a:latin typeface="Arial" panose="020B0604020202020204" pitchFamily="34" charset="0"/>
                <a:cs typeface="Arial" panose="020B0604020202020204" pitchFamily="34" charset="0"/>
              </a:rPr>
              <a:t> </a:t>
            </a:r>
            <a:r>
              <a:rPr spc="-40" dirty="0">
                <a:latin typeface="Arial" panose="020B0604020202020204" pitchFamily="34" charset="0"/>
                <a:cs typeface="Arial" panose="020B0604020202020204" pitchFamily="34" charset="0"/>
              </a:rPr>
              <a:t>jabatan</a:t>
            </a:r>
            <a:r>
              <a:rPr spc="70" dirty="0">
                <a:latin typeface="Arial" panose="020B0604020202020204" pitchFamily="34" charset="0"/>
                <a:cs typeface="Arial" panose="020B0604020202020204" pitchFamily="34" charset="0"/>
              </a:rPr>
              <a:t> </a:t>
            </a:r>
            <a:r>
              <a:rPr spc="-40" dirty="0">
                <a:latin typeface="Arial" panose="020B0604020202020204" pitchFamily="34" charset="0"/>
                <a:cs typeface="Arial" panose="020B0604020202020204" pitchFamily="34" charset="0"/>
              </a:rPr>
              <a:t>dan</a:t>
            </a:r>
            <a:r>
              <a:rPr spc="55" dirty="0">
                <a:latin typeface="Arial" panose="020B0604020202020204" pitchFamily="34" charset="0"/>
                <a:cs typeface="Arial" panose="020B0604020202020204" pitchFamily="34" charset="0"/>
              </a:rPr>
              <a:t> </a:t>
            </a:r>
            <a:r>
              <a:rPr spc="-114" dirty="0">
                <a:latin typeface="Arial" panose="020B0604020202020204" pitchFamily="34" charset="0"/>
                <a:cs typeface="Arial" panose="020B0604020202020204" pitchFamily="34" charset="0"/>
              </a:rPr>
              <a:t>sprin</a:t>
            </a:r>
            <a:r>
              <a:rPr spc="60" dirty="0">
                <a:latin typeface="Arial" panose="020B0604020202020204" pitchFamily="34" charset="0"/>
                <a:cs typeface="Arial" panose="020B0604020202020204" pitchFamily="34" charset="0"/>
              </a:rPr>
              <a:t> </a:t>
            </a:r>
            <a:r>
              <a:rPr spc="-40" dirty="0">
                <a:latin typeface="Arial" panose="020B0604020202020204" pitchFamily="34" charset="0"/>
                <a:cs typeface="Arial" panose="020B0604020202020204" pitchFamily="34" charset="0"/>
              </a:rPr>
              <a:t>pelaksanaan</a:t>
            </a:r>
            <a:r>
              <a:rPr spc="60" dirty="0">
                <a:latin typeface="Arial" panose="020B0604020202020204" pitchFamily="34" charset="0"/>
                <a:cs typeface="Arial" panose="020B0604020202020204" pitchFamily="34" charset="0"/>
              </a:rPr>
              <a:t> </a:t>
            </a:r>
            <a:r>
              <a:rPr spc="-100" dirty="0">
                <a:latin typeface="Arial" panose="020B0604020202020204" pitchFamily="34" charset="0"/>
                <a:cs typeface="Arial" panose="020B0604020202020204" pitchFamily="34" charset="0"/>
              </a:rPr>
              <a:t>tugas</a:t>
            </a:r>
            <a:r>
              <a:rPr spc="60" dirty="0">
                <a:latin typeface="Arial" panose="020B0604020202020204" pitchFamily="34" charset="0"/>
                <a:cs typeface="Arial" panose="020B0604020202020204" pitchFamily="34" charset="0"/>
              </a:rPr>
              <a:t> </a:t>
            </a:r>
            <a:r>
              <a:rPr spc="-114" dirty="0">
                <a:latin typeface="Arial" panose="020B0604020202020204" pitchFamily="34" charset="0"/>
                <a:cs typeface="Arial" panose="020B0604020202020204" pitchFamily="34" charset="0"/>
              </a:rPr>
              <a:t>yg</a:t>
            </a:r>
            <a:r>
              <a:rPr spc="60" dirty="0">
                <a:latin typeface="Arial" panose="020B0604020202020204" pitchFamily="34" charset="0"/>
                <a:cs typeface="Arial" panose="020B0604020202020204" pitchFamily="34" charset="0"/>
              </a:rPr>
              <a:t> </a:t>
            </a:r>
            <a:r>
              <a:rPr spc="-65" dirty="0">
                <a:latin typeface="Arial" panose="020B0604020202020204" pitchFamily="34" charset="0"/>
                <a:cs typeface="Arial" panose="020B0604020202020204" pitchFamily="34" charset="0"/>
              </a:rPr>
              <a:t>dikeluarkan</a:t>
            </a:r>
            <a:r>
              <a:rPr spc="60" dirty="0">
                <a:latin typeface="Arial" panose="020B0604020202020204" pitchFamily="34" charset="0"/>
                <a:cs typeface="Arial" panose="020B0604020202020204" pitchFamily="34" charset="0"/>
              </a:rPr>
              <a:t> </a:t>
            </a:r>
            <a:r>
              <a:rPr spc="-55" dirty="0" err="1">
                <a:latin typeface="Arial" panose="020B0604020202020204" pitchFamily="34" charset="0"/>
                <a:cs typeface="Arial" panose="020B0604020202020204" pitchFamily="34" charset="0"/>
              </a:rPr>
              <a:t>oleh</a:t>
            </a:r>
            <a:r>
              <a:rPr spc="50" dirty="0">
                <a:latin typeface="Arial" panose="020B0604020202020204" pitchFamily="34" charset="0"/>
                <a:cs typeface="Arial" panose="020B0604020202020204" pitchFamily="34" charset="0"/>
              </a:rPr>
              <a:t> </a:t>
            </a:r>
            <a:r>
              <a:rPr spc="-55" dirty="0" err="1" smtClean="0">
                <a:latin typeface="Arial" panose="020B0604020202020204" pitchFamily="34" charset="0"/>
                <a:cs typeface="Arial" panose="020B0604020202020204" pitchFamily="34" charset="0"/>
              </a:rPr>
              <a:t>pejabat</a:t>
            </a:r>
            <a:r>
              <a:rPr lang="en-US" spc="-55" dirty="0" smtClean="0">
                <a:latin typeface="Arial" panose="020B0604020202020204" pitchFamily="34" charset="0"/>
                <a:cs typeface="Arial" panose="020B0604020202020204" pitchFamily="34" charset="0"/>
              </a:rPr>
              <a:t> </a:t>
            </a:r>
            <a:r>
              <a:rPr spc="-65" dirty="0" smtClean="0">
                <a:latin typeface="Arial" panose="020B0604020202020204" pitchFamily="34" charset="0"/>
                <a:cs typeface="Arial" panose="020B0604020202020204" pitchFamily="34" charset="0"/>
              </a:rPr>
              <a:t>yang</a:t>
            </a:r>
            <a:r>
              <a:rPr spc="-35" dirty="0" smtClean="0">
                <a:latin typeface="Arial" panose="020B0604020202020204" pitchFamily="34" charset="0"/>
                <a:cs typeface="Arial" panose="020B0604020202020204" pitchFamily="34" charset="0"/>
              </a:rPr>
              <a:t> </a:t>
            </a:r>
            <a:r>
              <a:rPr spc="-60" dirty="0" err="1" smtClean="0">
                <a:latin typeface="Arial" panose="020B0604020202020204" pitchFamily="34" charset="0"/>
                <a:cs typeface="Arial" panose="020B0604020202020204" pitchFamily="34" charset="0"/>
              </a:rPr>
              <a:t>berwenang</a:t>
            </a:r>
            <a:r>
              <a:rPr lang="en-US" spc="-60"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a:p>
            <a:pPr>
              <a:lnSpc>
                <a:spcPct val="100000"/>
              </a:lnSpc>
              <a:spcBef>
                <a:spcPts val="5"/>
              </a:spcBef>
            </a:pPr>
            <a:endParaRPr dirty="0">
              <a:latin typeface="Arial" panose="020B0604020202020204" pitchFamily="34" charset="0"/>
              <a:cs typeface="Arial" panose="020B0604020202020204" pitchFamily="34" charset="0"/>
            </a:endParaRPr>
          </a:p>
          <a:p>
            <a:pPr marL="355600" marR="5715" indent="-342900" algn="just">
              <a:lnSpc>
                <a:spcPct val="100000"/>
              </a:lnSpc>
              <a:buAutoNum type="arabicPeriod" startAt="2"/>
              <a:tabLst>
                <a:tab pos="355600" algn="l"/>
                <a:tab pos="2386965" algn="l"/>
                <a:tab pos="3528695" algn="l"/>
                <a:tab pos="5165725" algn="l"/>
                <a:tab pos="6700520" algn="l"/>
                <a:tab pos="7756525" algn="l"/>
                <a:tab pos="8822055" algn="l"/>
                <a:tab pos="10564495" algn="l"/>
              </a:tabLst>
            </a:pPr>
            <a:r>
              <a:rPr lang="en-US" spc="-70" dirty="0" err="1" smtClean="0">
                <a:latin typeface="Arial" panose="020B0604020202020204" pitchFamily="34" charset="0"/>
                <a:cs typeface="Arial" panose="020B0604020202020204" pitchFamily="34" charset="0"/>
              </a:rPr>
              <a:t>P</a:t>
            </a:r>
            <a:r>
              <a:rPr spc="-65" dirty="0" err="1" smtClean="0">
                <a:latin typeface="Arial" panose="020B0604020202020204" pitchFamily="34" charset="0"/>
                <a:cs typeface="Arial" panose="020B0604020202020204" pitchFamily="34" charset="0"/>
              </a:rPr>
              <a:t>e</a:t>
            </a:r>
            <a:r>
              <a:rPr spc="-140" dirty="0" err="1" smtClean="0">
                <a:latin typeface="Arial" panose="020B0604020202020204" pitchFamily="34" charset="0"/>
                <a:cs typeface="Arial" panose="020B0604020202020204" pitchFamily="34" charset="0"/>
              </a:rPr>
              <a:t>m</a:t>
            </a:r>
            <a:r>
              <a:rPr spc="-30" dirty="0" err="1" smtClean="0">
                <a:latin typeface="Arial" panose="020B0604020202020204" pitchFamily="34" charset="0"/>
                <a:cs typeface="Arial" panose="020B0604020202020204" pitchFamily="34" charset="0"/>
              </a:rPr>
              <a:t>ba</a:t>
            </a:r>
            <a:r>
              <a:rPr spc="-120" dirty="0" err="1" smtClean="0">
                <a:latin typeface="Arial" panose="020B0604020202020204" pitchFamily="34" charset="0"/>
                <a:cs typeface="Arial" panose="020B0604020202020204" pitchFamily="34" charset="0"/>
              </a:rPr>
              <a:t>y</a:t>
            </a:r>
            <a:r>
              <a:rPr spc="-25" dirty="0" err="1" smtClean="0">
                <a:latin typeface="Arial" panose="020B0604020202020204" pitchFamily="34" charset="0"/>
                <a:cs typeface="Arial" panose="020B0604020202020204" pitchFamily="34" charset="0"/>
              </a:rPr>
              <a:t>a</a:t>
            </a:r>
            <a:r>
              <a:rPr spc="-10" dirty="0" err="1" smtClean="0">
                <a:latin typeface="Arial" panose="020B0604020202020204" pitchFamily="34" charset="0"/>
                <a:cs typeface="Arial" panose="020B0604020202020204" pitchFamily="34" charset="0"/>
              </a:rPr>
              <a:t>ra</a:t>
            </a:r>
            <a:r>
              <a:rPr spc="-5" dirty="0" err="1" smtClean="0">
                <a:latin typeface="Arial" panose="020B0604020202020204" pitchFamily="34" charset="0"/>
                <a:cs typeface="Arial" panose="020B0604020202020204" pitchFamily="34" charset="0"/>
              </a:rPr>
              <a:t>n</a:t>
            </a:r>
            <a:r>
              <a:rPr lang="en-US" spc="-5" dirty="0" smtClean="0">
                <a:latin typeface="Arial" panose="020B0604020202020204" pitchFamily="34" charset="0"/>
                <a:cs typeface="Arial" panose="020B0604020202020204" pitchFamily="34" charset="0"/>
              </a:rPr>
              <a:t> </a:t>
            </a:r>
            <a:r>
              <a:rPr spc="-100" dirty="0" err="1" smtClean="0">
                <a:latin typeface="Arial" panose="020B0604020202020204" pitchFamily="34" charset="0"/>
                <a:cs typeface="Arial" panose="020B0604020202020204" pitchFamily="34" charset="0"/>
              </a:rPr>
              <a:t>t</a:t>
            </a:r>
            <a:r>
              <a:rPr spc="-150" dirty="0" err="1" smtClean="0">
                <a:latin typeface="Arial" panose="020B0604020202020204" pitchFamily="34" charset="0"/>
                <a:cs typeface="Arial" panose="020B0604020202020204" pitchFamily="34" charset="0"/>
              </a:rPr>
              <a:t>u</a:t>
            </a:r>
            <a:r>
              <a:rPr spc="-100" dirty="0" err="1" smtClean="0">
                <a:latin typeface="Arial" panose="020B0604020202020204" pitchFamily="34" charset="0"/>
                <a:cs typeface="Arial" panose="020B0604020202020204" pitchFamily="34" charset="0"/>
              </a:rPr>
              <a:t>nkin</a:t>
            </a:r>
            <a:r>
              <a:rPr lang="en-US" spc="-100" dirty="0" smtClean="0">
                <a:latin typeface="Arial" panose="020B0604020202020204" pitchFamily="34" charset="0"/>
                <a:cs typeface="Arial" panose="020B0604020202020204" pitchFamily="34" charset="0"/>
              </a:rPr>
              <a:t> </a:t>
            </a:r>
            <a:r>
              <a:rPr spc="-130" dirty="0" err="1" smtClean="0">
                <a:latin typeface="Arial" panose="020B0604020202020204" pitchFamily="34" charset="0"/>
                <a:cs typeface="Arial" panose="020B0604020202020204" pitchFamily="34" charset="0"/>
              </a:rPr>
              <a:t>d</a:t>
            </a:r>
            <a:r>
              <a:rPr spc="-70" dirty="0" err="1" smtClean="0">
                <a:latin typeface="Arial" panose="020B0604020202020204" pitchFamily="34" charset="0"/>
                <a:cs typeface="Arial" panose="020B0604020202020204" pitchFamily="34" charset="0"/>
              </a:rPr>
              <a:t>i</a:t>
            </a:r>
            <a:r>
              <a:rPr spc="-5" dirty="0" err="1" smtClean="0">
                <a:latin typeface="Arial" panose="020B0604020202020204" pitchFamily="34" charset="0"/>
                <a:cs typeface="Arial" panose="020B0604020202020204" pitchFamily="34" charset="0"/>
              </a:rPr>
              <a:t>l</a:t>
            </a:r>
            <a:r>
              <a:rPr spc="-15" dirty="0" err="1" smtClean="0">
                <a:latin typeface="Arial" panose="020B0604020202020204" pitchFamily="34" charset="0"/>
                <a:cs typeface="Arial" panose="020B0604020202020204" pitchFamily="34" charset="0"/>
              </a:rPr>
              <a:t>a</a:t>
            </a:r>
            <a:r>
              <a:rPr spc="-145" dirty="0" err="1" smtClean="0">
                <a:latin typeface="Arial" panose="020B0604020202020204" pitchFamily="34" charset="0"/>
                <a:cs typeface="Arial" panose="020B0604020202020204" pitchFamily="34" charset="0"/>
              </a:rPr>
              <a:t>ku</a:t>
            </a:r>
            <a:r>
              <a:rPr spc="-130" dirty="0" err="1" smtClean="0">
                <a:latin typeface="Arial" panose="020B0604020202020204" pitchFamily="34" charset="0"/>
                <a:cs typeface="Arial" panose="020B0604020202020204" pitchFamily="34" charset="0"/>
              </a:rPr>
              <a:t>k</a:t>
            </a:r>
            <a:r>
              <a:rPr spc="-10" dirty="0" err="1" smtClean="0">
                <a:latin typeface="Arial" panose="020B0604020202020204" pitchFamily="34" charset="0"/>
                <a:cs typeface="Arial" panose="020B0604020202020204" pitchFamily="34" charset="0"/>
              </a:rPr>
              <a:t>a</a:t>
            </a:r>
            <a:r>
              <a:rPr spc="-5" dirty="0" err="1" smtClean="0">
                <a:latin typeface="Arial" panose="020B0604020202020204" pitchFamily="34" charset="0"/>
                <a:cs typeface="Arial" panose="020B0604020202020204" pitchFamily="34" charset="0"/>
              </a:rPr>
              <a:t>n</a:t>
            </a:r>
            <a:r>
              <a:rPr lang="en-US" spc="-5" dirty="0" smtClean="0">
                <a:latin typeface="Arial" panose="020B0604020202020204" pitchFamily="34" charset="0"/>
                <a:cs typeface="Arial" panose="020B0604020202020204" pitchFamily="34" charset="0"/>
              </a:rPr>
              <a:t> </a:t>
            </a:r>
            <a:r>
              <a:rPr spc="-100" dirty="0" err="1" smtClean="0">
                <a:latin typeface="Arial" panose="020B0604020202020204" pitchFamily="34" charset="0"/>
                <a:cs typeface="Arial" panose="020B0604020202020204" pitchFamily="34" charset="0"/>
              </a:rPr>
              <a:t>te</a:t>
            </a:r>
            <a:r>
              <a:rPr spc="-85" dirty="0" err="1" smtClean="0">
                <a:latin typeface="Arial" panose="020B0604020202020204" pitchFamily="34" charset="0"/>
                <a:cs typeface="Arial" panose="020B0604020202020204" pitchFamily="34" charset="0"/>
              </a:rPr>
              <a:t>r</a:t>
            </a:r>
            <a:r>
              <a:rPr spc="-90" dirty="0" err="1" smtClean="0">
                <a:latin typeface="Arial" panose="020B0604020202020204" pitchFamily="34" charset="0"/>
                <a:cs typeface="Arial" panose="020B0604020202020204" pitchFamily="34" charset="0"/>
              </a:rPr>
              <a:t>hit</a:t>
            </a:r>
            <a:r>
              <a:rPr spc="-125" dirty="0" err="1" smtClean="0">
                <a:latin typeface="Arial" panose="020B0604020202020204" pitchFamily="34" charset="0"/>
                <a:cs typeface="Arial" panose="020B0604020202020204" pitchFamily="34" charset="0"/>
              </a:rPr>
              <a:t>u</a:t>
            </a:r>
            <a:r>
              <a:rPr spc="-90" dirty="0" err="1" smtClean="0">
                <a:latin typeface="Arial" panose="020B0604020202020204" pitchFamily="34" charset="0"/>
                <a:cs typeface="Arial" panose="020B0604020202020204" pitchFamily="34" charset="0"/>
              </a:rPr>
              <a:t>n</a:t>
            </a:r>
            <a:r>
              <a:rPr spc="-100" dirty="0" err="1" smtClean="0">
                <a:latin typeface="Arial" panose="020B0604020202020204" pitchFamily="34" charset="0"/>
                <a:cs typeface="Arial" panose="020B0604020202020204" pitchFamily="34" charset="0"/>
              </a:rPr>
              <a:t>g</a:t>
            </a:r>
            <a:r>
              <a:rPr lang="en-US" spc="-100" dirty="0" smtClean="0">
                <a:latin typeface="Arial" panose="020B0604020202020204" pitchFamily="34" charset="0"/>
                <a:cs typeface="Arial" panose="020B0604020202020204" pitchFamily="34" charset="0"/>
              </a:rPr>
              <a:t> </a:t>
            </a:r>
            <a:r>
              <a:rPr spc="-60" dirty="0" err="1" smtClean="0">
                <a:latin typeface="Arial" panose="020B0604020202020204" pitchFamily="34" charset="0"/>
                <a:cs typeface="Arial" panose="020B0604020202020204" pitchFamily="34" charset="0"/>
              </a:rPr>
              <a:t>mulai</a:t>
            </a:r>
            <a:r>
              <a:rPr lang="en-US" spc="-60" dirty="0" smtClean="0">
                <a:latin typeface="Arial" panose="020B0604020202020204" pitchFamily="34" charset="0"/>
                <a:cs typeface="Arial" panose="020B0604020202020204" pitchFamily="34" charset="0"/>
              </a:rPr>
              <a:t> </a:t>
            </a:r>
            <a:r>
              <a:rPr spc="-55" dirty="0" err="1" smtClean="0">
                <a:latin typeface="Arial" panose="020B0604020202020204" pitchFamily="34" charset="0"/>
                <a:cs typeface="Arial" panose="020B0604020202020204" pitchFamily="34" charset="0"/>
              </a:rPr>
              <a:t>bul</a:t>
            </a:r>
            <a:r>
              <a:rPr spc="-60" dirty="0" err="1" smtClean="0">
                <a:latin typeface="Arial" panose="020B0604020202020204" pitchFamily="34" charset="0"/>
                <a:cs typeface="Arial" panose="020B0604020202020204" pitchFamily="34" charset="0"/>
              </a:rPr>
              <a:t>a</a:t>
            </a:r>
            <a:r>
              <a:rPr spc="-80" dirty="0" err="1" smtClean="0">
                <a:latin typeface="Arial" panose="020B0604020202020204" pitchFamily="34" charset="0"/>
                <a:cs typeface="Arial" panose="020B0604020202020204" pitchFamily="34" charset="0"/>
              </a:rPr>
              <a:t>n</a:t>
            </a:r>
            <a:r>
              <a:rPr lang="en-US" spc="-80" dirty="0" smtClean="0">
                <a:latin typeface="Arial" panose="020B0604020202020204" pitchFamily="34" charset="0"/>
                <a:cs typeface="Arial" panose="020B0604020202020204" pitchFamily="34" charset="0"/>
              </a:rPr>
              <a:t> </a:t>
            </a:r>
            <a:r>
              <a:rPr spc="-110" dirty="0" err="1" smtClean="0">
                <a:latin typeface="Arial" panose="020B0604020202020204" pitchFamily="34" charset="0"/>
                <a:cs typeface="Arial" panose="020B0604020202020204" pitchFamily="34" charset="0"/>
              </a:rPr>
              <a:t>b</a:t>
            </a:r>
            <a:r>
              <a:rPr spc="-65" dirty="0" err="1" smtClean="0">
                <a:latin typeface="Arial" panose="020B0604020202020204" pitchFamily="34" charset="0"/>
                <a:cs typeface="Arial" panose="020B0604020202020204" pitchFamily="34" charset="0"/>
              </a:rPr>
              <a:t>e</a:t>
            </a:r>
            <a:r>
              <a:rPr spc="-30" dirty="0" err="1" smtClean="0">
                <a:latin typeface="Arial" panose="020B0604020202020204" pitchFamily="34" charset="0"/>
                <a:cs typeface="Arial" panose="020B0604020202020204" pitchFamily="34" charset="0"/>
              </a:rPr>
              <a:t>r</a:t>
            </a:r>
            <a:r>
              <a:rPr spc="-135" dirty="0" err="1" smtClean="0">
                <a:latin typeface="Arial" panose="020B0604020202020204" pitchFamily="34" charset="0"/>
                <a:cs typeface="Arial" panose="020B0604020202020204" pitchFamily="34" charset="0"/>
              </a:rPr>
              <a:t>iku</a:t>
            </a:r>
            <a:r>
              <a:rPr spc="-95" dirty="0" err="1" smtClean="0">
                <a:latin typeface="Arial" panose="020B0604020202020204" pitchFamily="34" charset="0"/>
                <a:cs typeface="Arial" panose="020B0604020202020204" pitchFamily="34" charset="0"/>
              </a:rPr>
              <a:t>t</a:t>
            </a:r>
            <a:r>
              <a:rPr spc="-75" dirty="0" err="1" smtClean="0">
                <a:latin typeface="Arial" panose="020B0604020202020204" pitchFamily="34" charset="0"/>
                <a:cs typeface="Arial" panose="020B0604020202020204" pitchFamily="34" charset="0"/>
              </a:rPr>
              <a:t>n</a:t>
            </a:r>
            <a:r>
              <a:rPr spc="-35" dirty="0" err="1" smtClean="0">
                <a:latin typeface="Arial" panose="020B0604020202020204" pitchFamily="34" charset="0"/>
                <a:cs typeface="Arial" panose="020B0604020202020204" pitchFamily="34" charset="0"/>
              </a:rPr>
              <a:t>y</a:t>
            </a:r>
            <a:r>
              <a:rPr spc="-30" dirty="0" err="1" smtClean="0">
                <a:latin typeface="Arial" panose="020B0604020202020204" pitchFamily="34" charset="0"/>
                <a:cs typeface="Arial" panose="020B0604020202020204" pitchFamily="34" charset="0"/>
              </a:rPr>
              <a:t>a</a:t>
            </a:r>
            <a:r>
              <a:rPr lang="en-US" spc="-30" dirty="0" smtClean="0">
                <a:latin typeface="Arial" panose="020B0604020202020204" pitchFamily="34" charset="0"/>
                <a:cs typeface="Arial" panose="020B0604020202020204" pitchFamily="34" charset="0"/>
              </a:rPr>
              <a:t> </a:t>
            </a:r>
            <a:r>
              <a:rPr spc="-200" dirty="0" err="1" smtClean="0">
                <a:latin typeface="Arial" panose="020B0604020202020204" pitchFamily="34" charset="0"/>
                <a:cs typeface="Arial" panose="020B0604020202020204" pitchFamily="34" charset="0"/>
              </a:rPr>
              <a:t>s</a:t>
            </a:r>
            <a:r>
              <a:rPr spc="-40" dirty="0" err="1" smtClean="0">
                <a:latin typeface="Arial" panose="020B0604020202020204" pitchFamily="34" charset="0"/>
                <a:cs typeface="Arial" panose="020B0604020202020204" pitchFamily="34" charset="0"/>
              </a:rPr>
              <a:t>etel</a:t>
            </a:r>
            <a:r>
              <a:rPr spc="-50" dirty="0" err="1" smtClean="0">
                <a:latin typeface="Arial" panose="020B0604020202020204" pitchFamily="34" charset="0"/>
                <a:cs typeface="Arial" panose="020B0604020202020204" pitchFamily="34" charset="0"/>
              </a:rPr>
              <a:t>a</a:t>
            </a:r>
            <a:r>
              <a:rPr spc="-55" dirty="0" err="1" smtClean="0">
                <a:latin typeface="Arial" panose="020B0604020202020204" pitchFamily="34" charset="0"/>
                <a:cs typeface="Arial" panose="020B0604020202020204" pitchFamily="34" charset="0"/>
              </a:rPr>
              <a:t>h</a:t>
            </a:r>
            <a:r>
              <a:rPr spc="-55" dirty="0" smtClean="0">
                <a:latin typeface="Arial" panose="020B0604020202020204" pitchFamily="34" charset="0"/>
                <a:cs typeface="Arial" panose="020B0604020202020204" pitchFamily="34" charset="0"/>
              </a:rPr>
              <a:t>  </a:t>
            </a:r>
            <a:r>
              <a:rPr spc="-70" dirty="0" err="1">
                <a:latin typeface="Arial" panose="020B0604020202020204" pitchFamily="34" charset="0"/>
                <a:cs typeface="Arial" panose="020B0604020202020204" pitchFamily="34" charset="0"/>
              </a:rPr>
              <a:t>dikeluarkan</a:t>
            </a:r>
            <a:r>
              <a:rPr spc="-70" dirty="0">
                <a:latin typeface="Arial" panose="020B0604020202020204" pitchFamily="34" charset="0"/>
                <a:cs typeface="Arial" panose="020B0604020202020204" pitchFamily="34" charset="0"/>
              </a:rPr>
              <a:t> </a:t>
            </a:r>
            <a:r>
              <a:rPr spc="-100" dirty="0" err="1" smtClean="0">
                <a:latin typeface="Arial" panose="020B0604020202020204" pitchFamily="34" charset="0"/>
                <a:cs typeface="Arial" panose="020B0604020202020204" pitchFamily="34" charset="0"/>
              </a:rPr>
              <a:t>kep</a:t>
            </a:r>
            <a:r>
              <a:rPr lang="en-US" spc="-100" dirty="0" err="1" smtClean="0">
                <a:latin typeface="Arial" panose="020B0604020202020204" pitchFamily="34" charset="0"/>
                <a:cs typeface="Arial" panose="020B0604020202020204" pitchFamily="34" charset="0"/>
              </a:rPr>
              <a:t>utusan</a:t>
            </a:r>
            <a:r>
              <a:rPr lang="en-US" spc="-100" dirty="0" smtClean="0">
                <a:latin typeface="Arial" panose="020B0604020202020204" pitchFamily="34" charset="0"/>
                <a:cs typeface="Arial" panose="020B0604020202020204" pitchFamily="34" charset="0"/>
              </a:rPr>
              <a:t> </a:t>
            </a:r>
            <a:r>
              <a:rPr spc="-100" dirty="0" smtClean="0">
                <a:latin typeface="Arial" panose="020B0604020202020204" pitchFamily="34" charset="0"/>
                <a:cs typeface="Arial" panose="020B0604020202020204" pitchFamily="34" charset="0"/>
              </a:rPr>
              <a:t> </a:t>
            </a:r>
            <a:r>
              <a:rPr spc="-45" dirty="0">
                <a:latin typeface="Arial" panose="020B0604020202020204" pitchFamily="34" charset="0"/>
                <a:cs typeface="Arial" panose="020B0604020202020204" pitchFamily="34" charset="0"/>
              </a:rPr>
              <a:t>jabatan dan </a:t>
            </a:r>
            <a:r>
              <a:rPr spc="-120" dirty="0">
                <a:latin typeface="Arial" panose="020B0604020202020204" pitchFamily="34" charset="0"/>
                <a:cs typeface="Arial" panose="020B0604020202020204" pitchFamily="34" charset="0"/>
              </a:rPr>
              <a:t>sprin </a:t>
            </a:r>
            <a:r>
              <a:rPr spc="-45" dirty="0" err="1">
                <a:latin typeface="Arial" panose="020B0604020202020204" pitchFamily="34" charset="0"/>
                <a:cs typeface="Arial" panose="020B0604020202020204" pitchFamily="34" charset="0"/>
              </a:rPr>
              <a:t>pelaksanaan</a:t>
            </a:r>
            <a:r>
              <a:rPr spc="315" dirty="0">
                <a:latin typeface="Arial" panose="020B0604020202020204" pitchFamily="34" charset="0"/>
                <a:cs typeface="Arial" panose="020B0604020202020204" pitchFamily="34" charset="0"/>
              </a:rPr>
              <a:t> </a:t>
            </a:r>
            <a:r>
              <a:rPr spc="-100" dirty="0" err="1" smtClean="0">
                <a:latin typeface="Arial" panose="020B0604020202020204" pitchFamily="34" charset="0"/>
                <a:cs typeface="Arial" panose="020B0604020202020204" pitchFamily="34" charset="0"/>
              </a:rPr>
              <a:t>tugas</a:t>
            </a:r>
            <a:r>
              <a:rPr lang="en-US" spc="-100" dirty="0" smtClean="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7" name="Oval 6"/>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13</a:t>
            </a:r>
            <a:endParaRPr lang="en-US" sz="1100" b="1"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88535" y="944880"/>
            <a:ext cx="3848100" cy="21686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6275" y="3113530"/>
            <a:ext cx="9791700" cy="3692652"/>
          </a:xfrm>
          <a:prstGeom prst="rect">
            <a:avLst/>
          </a:prstGeom>
          <a:blipFill>
            <a:blip r:embed="rId3" cstate="print"/>
            <a:stretch>
              <a:fillRect/>
            </a:stretch>
          </a:blipFill>
        </p:spPr>
        <p:txBody>
          <a:bodyPr wrap="square" lIns="0" tIns="0" rIns="0" bIns="0" rtlCol="0"/>
          <a:lstStyle/>
          <a:p>
            <a:endParaRPr/>
          </a:p>
        </p:txBody>
      </p:sp>
      <p:sp>
        <p:nvSpPr>
          <p:cNvPr id="6" name="Oval 5"/>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14</a:t>
            </a:r>
            <a:endParaRPr lang="en-US" sz="11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bwMode="auto">
          <a:xfrm>
            <a:off x="954025" y="300335"/>
            <a:ext cx="10628375" cy="461665"/>
          </a:xfrm>
          <a:prstGeom prst="rect">
            <a:avLst/>
          </a:prstGeom>
          <a:solidFill>
            <a:srgbClr val="00B0F0"/>
          </a:solidFill>
          <a:ln>
            <a:solidFill>
              <a:schemeClr val="tx1"/>
            </a:solidFill>
          </a:ln>
        </p:spPr>
        <p:txBody>
          <a:bodyPr wrap="square">
            <a:spAutoFit/>
          </a:bodyPr>
          <a:lstStyle/>
          <a:p>
            <a:pPr algn="ctr">
              <a:defRPr/>
            </a:pP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CONTOH URAIAN TUGAS JABFUNG ASSESOR SDM KEPOLISIAN</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27359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39351" y="1660296"/>
            <a:ext cx="11765083" cy="4024179"/>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defRPr/>
            </a:pPr>
            <a:r>
              <a:rPr lang="en-US" sz="1600" b="1" dirty="0" smtClean="0">
                <a:latin typeface="Arial" pitchFamily="34" charset="0"/>
                <a:cs typeface="Arial" pitchFamily="34" charset="0"/>
              </a:rPr>
              <a:t>PASAL 1</a:t>
            </a:r>
          </a:p>
          <a:p>
            <a:pPr marL="268288" indent="-268288" algn="just">
              <a:buFont typeface="+mj-lt"/>
              <a:buAutoNum type="arabicPeriod"/>
              <a:defRPr/>
            </a:pPr>
            <a:r>
              <a:rPr lang="id-ID" sz="1600" b="1" dirty="0" smtClean="0">
                <a:latin typeface="Arial" pitchFamily="34" charset="0"/>
                <a:cs typeface="Arial" pitchFamily="34" charset="0"/>
              </a:rPr>
              <a:t>ANGGOTA </a:t>
            </a:r>
            <a:r>
              <a:rPr lang="en-US" sz="1600" b="1" dirty="0" smtClean="0">
                <a:latin typeface="Arial" pitchFamily="34" charset="0"/>
                <a:cs typeface="Arial" pitchFamily="34" charset="0"/>
              </a:rPr>
              <a:t>POLRI </a:t>
            </a:r>
            <a:r>
              <a:rPr lang="id-ID" sz="1600" b="1" dirty="0" smtClean="0">
                <a:latin typeface="Arial" pitchFamily="34" charset="0"/>
                <a:cs typeface="Arial" pitchFamily="34" charset="0"/>
              </a:rPr>
              <a:t>ADALAH ANGGOTA</a:t>
            </a:r>
            <a:r>
              <a:rPr lang="en-US" sz="1600" b="1" dirty="0" smtClean="0">
                <a:latin typeface="Arial" pitchFamily="34" charset="0"/>
                <a:cs typeface="Arial" pitchFamily="34" charset="0"/>
              </a:rPr>
              <a:t> POLRI</a:t>
            </a:r>
            <a:r>
              <a:rPr lang="id-ID" sz="1600" b="1" dirty="0" smtClean="0">
                <a:latin typeface="Arial" pitchFamily="34" charset="0"/>
                <a:cs typeface="Arial" pitchFamily="34" charset="0"/>
              </a:rPr>
              <a:t> YG MENDUDUKI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 DI LINGKUNGAN </a:t>
            </a:r>
            <a:r>
              <a:rPr lang="en-US" sz="1600" b="1" dirty="0" smtClean="0">
                <a:latin typeface="Arial" pitchFamily="34" charset="0"/>
                <a:cs typeface="Arial" pitchFamily="34" charset="0"/>
              </a:rPr>
              <a:t>POLRI;</a:t>
            </a:r>
            <a:r>
              <a:rPr lang="id-ID"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marL="268288" indent="-268288" algn="just">
              <a:buFont typeface="+mj-lt"/>
              <a:buAutoNum type="arabicPeriod"/>
              <a:defRPr/>
            </a:pPr>
            <a:endParaRPr lang="en-US" sz="8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 JABATAN </a:t>
            </a:r>
            <a:r>
              <a:rPr lang="en-US" sz="1600" b="1" dirty="0" smtClean="0">
                <a:latin typeface="Arial" pitchFamily="34" charset="0"/>
                <a:cs typeface="Arial" pitchFamily="34" charset="0"/>
              </a:rPr>
              <a:t>FUNGSIONAL POLRI A</a:t>
            </a:r>
            <a:r>
              <a:rPr lang="id-ID" sz="1600" b="1" dirty="0" smtClean="0">
                <a:latin typeface="Arial" pitchFamily="34" charset="0"/>
                <a:cs typeface="Arial" pitchFamily="34" charset="0"/>
              </a:rPr>
              <a:t>DALAH KEDUDUKAN YG MENUNJUKKAN TUGAS, TANGGUNG JAWAB, WEWENANG DAN HAK SESEORANG ANGGOTA</a:t>
            </a:r>
            <a:r>
              <a:rPr lang="en-US" sz="1600" b="1" dirty="0" smtClean="0">
                <a:latin typeface="Arial" pitchFamily="34" charset="0"/>
                <a:cs typeface="Arial" pitchFamily="34" charset="0"/>
              </a:rPr>
              <a:t> </a:t>
            </a:r>
            <a:r>
              <a:rPr lang="id-ID" sz="1600" b="1" dirty="0" smtClean="0">
                <a:latin typeface="Arial" pitchFamily="34" charset="0"/>
                <a:cs typeface="Arial" pitchFamily="34" charset="0"/>
              </a:rPr>
              <a:t>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SUATU SATUAN ORGANISASI </a:t>
            </a:r>
            <a:r>
              <a:rPr lang="en-US" sz="1600" b="1" dirty="0" smtClean="0">
                <a:latin typeface="Arial" pitchFamily="34" charset="0"/>
                <a:cs typeface="Arial" pitchFamily="34" charset="0"/>
              </a:rPr>
              <a:t>POLRI, YG DLM PELAKSANAAN TUGASNYA DIDASARKAN PADA KOMPETENSI JABATAN, KEAHLIAN DAN/ATAU KETERAMPILAN TERTENTU YG BERSIFAT MANDIRI;</a:t>
            </a:r>
          </a:p>
          <a:p>
            <a:pPr marL="268288" indent="-268288" algn="just">
              <a:buFont typeface="+mj-lt"/>
              <a:buAutoNum type="arabicPeriod"/>
              <a:defRPr/>
            </a:pPr>
            <a:endParaRPr lang="en-US" sz="600" b="1" dirty="0" smtClean="0">
              <a:latin typeface="Arial" pitchFamily="34" charset="0"/>
              <a:cs typeface="Arial" pitchFamily="34" charset="0"/>
            </a:endParaRPr>
          </a:p>
          <a:p>
            <a:pPr marL="268288" indent="-268288" algn="just">
              <a:buFont typeface="+mj-lt"/>
              <a:buAutoNum type="arabicPeriod"/>
              <a:defRPr/>
            </a:pPr>
            <a:r>
              <a:rPr lang="id-ID" sz="1600" b="1" dirty="0" smtClean="0">
                <a:latin typeface="Arial" pitchFamily="34" charset="0"/>
                <a:cs typeface="Arial" pitchFamily="34" charset="0"/>
              </a:rPr>
              <a:t>TUNJANGAN JABATAN </a:t>
            </a:r>
            <a:r>
              <a:rPr lang="en-US" sz="1600" b="1" dirty="0" smtClean="0">
                <a:latin typeface="Arial" pitchFamily="34" charset="0"/>
                <a:cs typeface="Arial" pitchFamily="34" charset="0"/>
              </a:rPr>
              <a:t> (TUNJAB) FUNGSIONAL</a:t>
            </a:r>
            <a:r>
              <a:rPr lang="id-ID" sz="1600" b="1" dirty="0" smtClean="0">
                <a:latin typeface="Arial" pitchFamily="34" charset="0"/>
                <a:cs typeface="Arial" pitchFamily="34" charset="0"/>
              </a:rPr>
              <a:t> ADALAH TUNJANGAN BERUPA UAN</a:t>
            </a:r>
            <a:r>
              <a:rPr lang="en-US" sz="1600" b="1" dirty="0" smtClean="0">
                <a:latin typeface="Arial" pitchFamily="34" charset="0"/>
                <a:cs typeface="Arial" pitchFamily="34" charset="0"/>
              </a:rPr>
              <a:t>G YG</a:t>
            </a:r>
            <a:r>
              <a:rPr lang="id-ID" sz="1600" b="1" dirty="0" smtClean="0">
                <a:latin typeface="Arial" pitchFamily="34" charset="0"/>
                <a:cs typeface="Arial" pitchFamily="34" charset="0"/>
              </a:rPr>
              <a:t> DIBERIKAN KEPADA ANGGOTA </a:t>
            </a:r>
            <a:r>
              <a:rPr lang="en-US" sz="1600" b="1" dirty="0" smtClean="0">
                <a:latin typeface="Arial" pitchFamily="34" charset="0"/>
                <a:cs typeface="Arial" pitchFamily="34" charset="0"/>
              </a:rPr>
              <a:t>POLRI</a:t>
            </a:r>
            <a:r>
              <a:rPr lang="id-ID" sz="1600" b="1" dirty="0" smtClean="0">
                <a:latin typeface="Arial" pitchFamily="34" charset="0"/>
                <a:cs typeface="Arial" pitchFamily="34" charset="0"/>
              </a:rPr>
              <a:t>  YG DIANGKAT D</a:t>
            </a:r>
            <a:r>
              <a:rPr lang="en-US" sz="1600" b="1" dirty="0">
                <a:latin typeface="Arial" pitchFamily="34" charset="0"/>
                <a:cs typeface="Arial" pitchFamily="34" charset="0"/>
              </a:rPr>
              <a:t>L</a:t>
            </a:r>
            <a:r>
              <a:rPr lang="id-ID" sz="1600" b="1" dirty="0" smtClean="0">
                <a:latin typeface="Arial" pitchFamily="34" charset="0"/>
                <a:cs typeface="Arial" pitchFamily="34" charset="0"/>
              </a:rPr>
              <a:t>M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DI LINGKUNGAN </a:t>
            </a:r>
            <a:r>
              <a:rPr lang="en-US" sz="1600" b="1" dirty="0" smtClean="0">
                <a:latin typeface="Arial" pitchFamily="34" charset="0"/>
                <a:cs typeface="Arial" pitchFamily="34" charset="0"/>
              </a:rPr>
              <a:t>POLRI SESUAI DGN KETENTUAN PERATURAN PERRUNDANG-UNDANGAN;</a:t>
            </a:r>
          </a:p>
          <a:p>
            <a:pPr marL="268288" indent="-268288" algn="just">
              <a:buFont typeface="+mj-lt"/>
              <a:buAutoNum type="arabicPeriod"/>
              <a:defRPr/>
            </a:pPr>
            <a:endParaRPr lang="en-US" sz="600" b="1" dirty="0" smtClean="0">
              <a:latin typeface="Arial" pitchFamily="34" charset="0"/>
              <a:cs typeface="Arial" pitchFamily="34" charset="0"/>
            </a:endParaRPr>
          </a:p>
          <a:p>
            <a:pPr marL="268288" indent="-268288" algn="just">
              <a:buFont typeface="+mj-lt"/>
              <a:buAutoNum type="arabicPeriod"/>
              <a:defRPr/>
            </a:pPr>
            <a:r>
              <a:rPr lang="en-US" sz="1600" b="1" dirty="0" smtClean="0">
                <a:latin typeface="Arial" pitchFamily="34" charset="0"/>
                <a:cs typeface="Arial" pitchFamily="34" charset="0"/>
              </a:rPr>
              <a:t>JENJANG </a:t>
            </a:r>
            <a:r>
              <a:rPr lang="id-ID" sz="1600" b="1" dirty="0" smtClean="0">
                <a:latin typeface="Arial" pitchFamily="34" charset="0"/>
                <a:cs typeface="Arial" pitchFamily="34" charset="0"/>
              </a:rPr>
              <a:t>JABATAN ADALAH TINGKAT</a:t>
            </a:r>
            <a:r>
              <a:rPr lang="en-US" sz="1600" b="1" dirty="0" smtClean="0">
                <a:latin typeface="Arial" pitchFamily="34" charset="0"/>
                <a:cs typeface="Arial" pitchFamily="34" charset="0"/>
              </a:rPr>
              <a:t>AN </a:t>
            </a:r>
            <a:r>
              <a:rPr lang="id-ID" sz="1600" b="1" dirty="0" smtClean="0">
                <a:latin typeface="Arial" pitchFamily="34" charset="0"/>
                <a:cs typeface="Arial" pitchFamily="34" charset="0"/>
              </a:rPr>
              <a:t> D</a:t>
            </a:r>
            <a:r>
              <a:rPr lang="en-US" sz="1600" b="1" dirty="0" smtClean="0">
                <a:latin typeface="Arial" pitchFamily="34" charset="0"/>
                <a:cs typeface="Arial" pitchFamily="34" charset="0"/>
              </a:rPr>
              <a:t>LM</a:t>
            </a:r>
            <a:r>
              <a:rPr lang="id-ID" sz="1600" b="1" dirty="0" smtClean="0">
                <a:latin typeface="Arial" pitchFamily="34" charset="0"/>
                <a:cs typeface="Arial" pitchFamily="34" charset="0"/>
              </a:rPr>
              <a:t> JABATAN </a:t>
            </a:r>
            <a:r>
              <a:rPr lang="en-US" sz="1600" b="1" dirty="0" smtClean="0">
                <a:latin typeface="Arial" pitchFamily="34" charset="0"/>
                <a:cs typeface="Arial" pitchFamily="34" charset="0"/>
              </a:rPr>
              <a:t>FUNGSIONAL </a:t>
            </a:r>
            <a:r>
              <a:rPr lang="id-ID" sz="1600" b="1" dirty="0" smtClean="0">
                <a:latin typeface="Arial" pitchFamily="34" charset="0"/>
                <a:cs typeface="Arial" pitchFamily="34" charset="0"/>
              </a:rPr>
              <a:t> DI LINGKUNGAN </a:t>
            </a:r>
            <a:r>
              <a:rPr lang="en-US" sz="1600" b="1" dirty="0" smtClean="0">
                <a:latin typeface="Arial" pitchFamily="34" charset="0"/>
                <a:cs typeface="Arial" pitchFamily="34" charset="0"/>
              </a:rPr>
              <a:t>POLRI.</a:t>
            </a:r>
          </a:p>
          <a:p>
            <a:pPr marL="268288" indent="-268288" algn="just">
              <a:buFont typeface="+mj-lt"/>
              <a:buAutoNum type="arabicPeriod"/>
              <a:defRPr/>
            </a:pPr>
            <a:endParaRPr lang="en-US" sz="1000" b="1" dirty="0" smtClean="0">
              <a:latin typeface="Arial" pitchFamily="34" charset="0"/>
              <a:cs typeface="Arial" pitchFamily="34" charset="0"/>
            </a:endParaRPr>
          </a:p>
          <a:p>
            <a:pPr marL="268288" indent="-268288" algn="just">
              <a:buFont typeface="+mj-lt"/>
              <a:buAutoNum type="arabicPeriod"/>
              <a:defRPr/>
            </a:pPr>
            <a:endParaRPr lang="en-US" sz="700" b="1" dirty="0" smtClean="0">
              <a:latin typeface="Arial" pitchFamily="34" charset="0"/>
              <a:cs typeface="Arial" pitchFamily="34" charset="0"/>
            </a:endParaRPr>
          </a:p>
          <a:p>
            <a:pPr marL="268288" indent="-268288" algn="just">
              <a:buFont typeface="+mj-lt"/>
              <a:buAutoNum type="arabicPeriod"/>
              <a:defRPr/>
            </a:pPr>
            <a:endParaRPr lang="en-US" sz="1050" b="1" dirty="0" smtClean="0">
              <a:latin typeface="Arial" pitchFamily="34" charset="0"/>
              <a:cs typeface="Arial" pitchFamily="34" charset="0"/>
            </a:endParaRPr>
          </a:p>
          <a:p>
            <a:pPr marL="347663" indent="-347663" algn="ctr">
              <a:tabLst>
                <a:tab pos="347663" algn="l"/>
              </a:tabLst>
            </a:pPr>
            <a:r>
              <a:rPr lang="en-US" sz="1600" b="1" dirty="0">
                <a:latin typeface="Arial" pitchFamily="34" charset="0"/>
                <a:cs typeface="Arial" pitchFamily="34" charset="0"/>
              </a:rPr>
              <a:t>PASAL </a:t>
            </a:r>
            <a:r>
              <a:rPr lang="en-US" sz="1600" b="1" dirty="0" smtClean="0">
                <a:latin typeface="Arial" pitchFamily="34" charset="0"/>
                <a:cs typeface="Arial" pitchFamily="34" charset="0"/>
              </a:rPr>
              <a:t>2</a:t>
            </a:r>
            <a:endParaRPr lang="en-US" sz="1600" b="1" dirty="0">
              <a:latin typeface="Arial" pitchFamily="34" charset="0"/>
              <a:cs typeface="Arial" pitchFamily="34" charset="0"/>
            </a:endParaRPr>
          </a:p>
          <a:p>
            <a:pPr marL="0" indent="0" algn="just" defTabSz="179388"/>
            <a:r>
              <a:rPr lang="en-US" sz="1600" b="1" dirty="0">
                <a:latin typeface="Arial" pitchFamily="34" charset="0"/>
                <a:cs typeface="Arial" pitchFamily="34" charset="0"/>
              </a:rPr>
              <a:t>KEPADA ANGGOTA POLRI YG DIANGKAT DALAM JABATAN FUNGSIONAL  DI LINGKUNGAN POLRI DIBERIKAN TUNJANGAN JABATAN FUNGSIONAL  SETIAP </a:t>
            </a:r>
            <a:r>
              <a:rPr lang="en-US" sz="1600" b="1" dirty="0" smtClean="0">
                <a:latin typeface="Arial" pitchFamily="34" charset="0"/>
                <a:cs typeface="Arial" pitchFamily="34" charset="0"/>
              </a:rPr>
              <a:t>BULAN.</a:t>
            </a:r>
          </a:p>
        </p:txBody>
      </p:sp>
      <p:sp>
        <p:nvSpPr>
          <p:cNvPr id="8" name="Rectangle 7"/>
          <p:cNvSpPr/>
          <p:nvPr/>
        </p:nvSpPr>
        <p:spPr bwMode="auto">
          <a:xfrm>
            <a:off x="431371" y="116633"/>
            <a:ext cx="10996999" cy="954107"/>
          </a:xfrm>
          <a:prstGeom prst="rect">
            <a:avLst/>
          </a:prstGeom>
          <a:solidFill>
            <a:srgbClr val="00B0F0"/>
          </a:solidFill>
          <a:ln>
            <a:solidFill>
              <a:schemeClr val="tx1"/>
            </a:solidFill>
          </a:ln>
        </p:spPr>
        <p:txBody>
          <a:bodyPr wrap="square">
            <a:spAutoFit/>
          </a:bodyPr>
          <a:lstStyle/>
          <a:p>
            <a:pPr algn="ctr" fontAlgn="base">
              <a:spcBef>
                <a:spcPct val="0"/>
              </a:spcBef>
              <a:spcAft>
                <a:spcPct val="0"/>
              </a:spcAft>
              <a:defRPr/>
            </a:pPr>
            <a:r>
              <a:rPr lang="en-US" sz="28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DRAF RANCANGAN PERPRES TTG BESARAN TUNJANGAN JABATAN FUNGSIONAL DI LINGK POLRI </a:t>
            </a:r>
            <a:endParaRPr lang="en-US" sz="28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11280577" y="6568580"/>
            <a:ext cx="877868" cy="28942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15</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343419"/>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239350" y="580208"/>
            <a:ext cx="11834071" cy="5509200"/>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7663" indent="-347663" algn="ctr">
              <a:tabLst>
                <a:tab pos="347663" algn="l"/>
              </a:tabLst>
            </a:pPr>
            <a:r>
              <a:rPr lang="en-US" sz="1600" b="1" dirty="0" smtClean="0">
                <a:latin typeface="Arial" pitchFamily="34" charset="0"/>
                <a:cs typeface="Arial" pitchFamily="34" charset="0"/>
              </a:rPr>
              <a:t>PASAL 3 </a:t>
            </a:r>
          </a:p>
          <a:p>
            <a:pPr marL="0" indent="0" algn="just"/>
            <a:r>
              <a:rPr lang="en-US" sz="1600" b="1" dirty="0" smtClean="0">
                <a:latin typeface="Arial" pitchFamily="34" charset="0"/>
                <a:cs typeface="Arial" pitchFamily="34" charset="0"/>
              </a:rPr>
              <a:t>TUNJANGAN JABATAN FUNGSIONAL  SEBAGAIMANA DIMAKSUD DALAM PASAL 2 DIBERIKAN BERDASARKAN JENJANG JABATAN YG DITETAPKAN SESUAI DGN KETENTUAN PERATURAN PERUNDANG-UNDANGAN. </a:t>
            </a:r>
          </a:p>
          <a:p>
            <a:pPr marL="0" indent="0" algn="just"/>
            <a:endParaRPr lang="en-US" sz="1600" b="1" dirty="0" smtClean="0">
              <a:latin typeface="Arial" pitchFamily="34" charset="0"/>
              <a:cs typeface="Arial" pitchFamily="34" charset="0"/>
            </a:endParaRPr>
          </a:p>
          <a:p>
            <a:pPr marL="347663" indent="-347663" algn="ctr">
              <a:tabLst>
                <a:tab pos="347663" algn="l"/>
              </a:tabLst>
            </a:pPr>
            <a:r>
              <a:rPr lang="en-US" sz="1600" b="1" dirty="0" smtClean="0">
                <a:latin typeface="Arial" pitchFamily="34" charset="0"/>
                <a:cs typeface="Arial" pitchFamily="34" charset="0"/>
              </a:rPr>
              <a:t>PASAL 4 </a:t>
            </a:r>
          </a:p>
          <a:p>
            <a:pPr marL="0" indent="0" algn="just">
              <a:tabLst>
                <a:tab pos="0" algn="l"/>
              </a:tabLst>
            </a:pPr>
            <a:r>
              <a:rPr lang="en-US" sz="1600" b="1" dirty="0" smtClean="0">
                <a:latin typeface="Arial" pitchFamily="34" charset="0"/>
                <a:cs typeface="Arial" pitchFamily="34" charset="0"/>
              </a:rPr>
              <a:t>BESARAN TUNJANGAN JABATAN FUNGSIONAL  SBGMANA DIMAKSUD DLM PASAL 2 TERCANTUM DLM LAMPIRAN YG MERUPAKAN BAGIAN YG TIDAK TERPISAHKAN DARI  PERATURAN INI.</a:t>
            </a:r>
          </a:p>
          <a:p>
            <a:pPr marL="347663" lvl="0" indent="-347663" algn="ctr">
              <a:tabLst>
                <a:tab pos="347663" algn="l"/>
              </a:tabLst>
            </a:pPr>
            <a:r>
              <a:rPr lang="en-US" sz="1600" b="1" dirty="0" smtClean="0">
                <a:latin typeface="Arial" pitchFamily="34" charset="0"/>
                <a:cs typeface="Arial" pitchFamily="34" charset="0"/>
              </a:rPr>
              <a:t>PASAL 5</a:t>
            </a:r>
          </a:p>
          <a:p>
            <a:pPr marL="284163" indent="-284163" algn="just">
              <a:tabLst>
                <a:tab pos="0" algn="l"/>
              </a:tabLst>
            </a:pPr>
            <a:r>
              <a:rPr lang="en-US" sz="1600" b="1" dirty="0" smtClean="0">
                <a:latin typeface="Arial" pitchFamily="34" charset="0"/>
                <a:cs typeface="Arial" pitchFamily="34" charset="0"/>
              </a:rPr>
              <a:t>1.	PEMBERIAN </a:t>
            </a:r>
            <a:r>
              <a:rPr lang="en-US" sz="1600" b="1" dirty="0">
                <a:latin typeface="Arial" pitchFamily="34" charset="0"/>
                <a:cs typeface="Arial" pitchFamily="34" charset="0"/>
              </a:rPr>
              <a:t>TUNJAB </a:t>
            </a:r>
            <a:r>
              <a:rPr lang="en-US" sz="1600" b="1" dirty="0" smtClean="0">
                <a:latin typeface="Arial" pitchFamily="34" charset="0"/>
                <a:cs typeface="Arial" pitchFamily="34" charset="0"/>
              </a:rPr>
              <a:t>FUNGSIONAL</a:t>
            </a:r>
            <a:r>
              <a:rPr lang="en-US" sz="1600" b="1" dirty="0">
                <a:latin typeface="Arial" pitchFamily="34" charset="0"/>
                <a:cs typeface="Arial" pitchFamily="34" charset="0"/>
              </a:rPr>
              <a:t> SBGMANA DIMAKSUD DLM PASAL </a:t>
            </a:r>
            <a:r>
              <a:rPr lang="en-US" sz="1600" b="1" dirty="0" smtClean="0">
                <a:latin typeface="Arial" pitchFamily="34" charset="0"/>
                <a:cs typeface="Arial" pitchFamily="34" charset="0"/>
              </a:rPr>
              <a:t>2 DIBAYARKAN  TERHITUNG MULAI BULAN JANUARI  2020.</a:t>
            </a:r>
          </a:p>
          <a:p>
            <a:pPr marL="284163" indent="-284163" algn="just">
              <a:tabLst>
                <a:tab pos="0" algn="l"/>
              </a:tabLst>
            </a:pPr>
            <a:r>
              <a:rPr lang="en-US" sz="1600" b="1" dirty="0" smtClean="0">
                <a:latin typeface="Arial" pitchFamily="34" charset="0"/>
                <a:cs typeface="Arial" pitchFamily="34" charset="0"/>
              </a:rPr>
              <a:t>2. PEMBERIAN </a:t>
            </a:r>
            <a:r>
              <a:rPr lang="en-US" sz="1600" b="1" dirty="0">
                <a:latin typeface="Arial" pitchFamily="34" charset="0"/>
                <a:cs typeface="Arial" pitchFamily="34" charset="0"/>
              </a:rPr>
              <a:t>TUNJAB </a:t>
            </a:r>
            <a:r>
              <a:rPr lang="en-US" sz="1600" b="1" dirty="0" smtClean="0">
                <a:latin typeface="Arial" pitchFamily="34" charset="0"/>
                <a:cs typeface="Arial" pitchFamily="34" charset="0"/>
              </a:rPr>
              <a:t>FUNGSIONAL DIHENTIKAN </a:t>
            </a:r>
            <a:r>
              <a:rPr lang="en-US" sz="1600" b="1" dirty="0">
                <a:latin typeface="Arial" pitchFamily="34" charset="0"/>
                <a:cs typeface="Arial" pitchFamily="34" charset="0"/>
              </a:rPr>
              <a:t>APABILA ANGGOTA POLRI </a:t>
            </a:r>
            <a:r>
              <a:rPr lang="en-US" sz="1600" b="1" dirty="0" smtClean="0">
                <a:latin typeface="Arial" pitchFamily="34" charset="0"/>
                <a:cs typeface="Arial" pitchFamily="34" charset="0"/>
              </a:rPr>
              <a:t>DIANGKAT </a:t>
            </a:r>
            <a:r>
              <a:rPr lang="en-US" sz="1600" b="1" dirty="0">
                <a:latin typeface="Arial" pitchFamily="34" charset="0"/>
                <a:cs typeface="Arial" pitchFamily="34" charset="0"/>
              </a:rPr>
              <a:t>DALAM JABATAN </a:t>
            </a:r>
            <a:r>
              <a:rPr lang="en-US" sz="1600" b="1" dirty="0" smtClean="0">
                <a:latin typeface="Arial" pitchFamily="34" charset="0"/>
                <a:cs typeface="Arial" pitchFamily="34" charset="0"/>
              </a:rPr>
              <a:t>STRUKTURAL </a:t>
            </a:r>
            <a:r>
              <a:rPr lang="en-US" sz="1600" b="1" dirty="0">
                <a:latin typeface="Arial" pitchFamily="34" charset="0"/>
                <a:cs typeface="Arial" pitchFamily="34" charset="0"/>
              </a:rPr>
              <a:t>ATAU KARENA HAL LAIN YANG MENGAKIBATKAN PEMBERIAN TUNJANGAN DIHENTIKAN SESUAI DGN KETENTUAN PERATURAN PERUNDANG-UNDANGAN. </a:t>
            </a:r>
            <a:endParaRPr lang="en-US" sz="1600" b="1" dirty="0" smtClean="0">
              <a:latin typeface="Arial" pitchFamily="34" charset="0"/>
              <a:cs typeface="Arial" pitchFamily="34" charset="0"/>
            </a:endParaRPr>
          </a:p>
          <a:p>
            <a:pPr marL="284163" indent="-284163" algn="just">
              <a:tabLst>
                <a:tab pos="0" algn="l"/>
              </a:tabLst>
            </a:pPr>
            <a:endParaRPr lang="en-US" sz="1600" b="1" dirty="0" smtClean="0">
              <a:latin typeface="Arial" pitchFamily="34" charset="0"/>
              <a:cs typeface="Arial" pitchFamily="34" charset="0"/>
            </a:endParaRPr>
          </a:p>
          <a:p>
            <a:pPr marL="347663" indent="-347663" algn="ctr">
              <a:tabLst>
                <a:tab pos="347663" algn="l"/>
              </a:tabLst>
            </a:pPr>
            <a:r>
              <a:rPr lang="en-US" sz="1600" b="1" dirty="0">
                <a:latin typeface="Arial" pitchFamily="34" charset="0"/>
                <a:cs typeface="Arial" pitchFamily="34" charset="0"/>
              </a:rPr>
              <a:t>PASAL 6 </a:t>
            </a:r>
          </a:p>
          <a:p>
            <a:pPr marL="0" indent="0" algn="just"/>
            <a:r>
              <a:rPr lang="en-US" sz="1600" b="1" dirty="0">
                <a:latin typeface="Arial" pitchFamily="34" charset="0"/>
                <a:cs typeface="Arial" pitchFamily="34" charset="0"/>
              </a:rPr>
              <a:t> </a:t>
            </a:r>
            <a:r>
              <a:rPr lang="en-US" sz="1600" b="1" dirty="0" smtClean="0">
                <a:latin typeface="Arial" pitchFamily="34" charset="0"/>
                <a:cs typeface="Arial" pitchFamily="34" charset="0"/>
              </a:rPr>
              <a:t>KETENTUAN </a:t>
            </a:r>
            <a:r>
              <a:rPr lang="en-US" sz="1600" b="1" dirty="0">
                <a:latin typeface="Arial" pitchFamily="34" charset="0"/>
                <a:cs typeface="Arial" pitchFamily="34" charset="0"/>
              </a:rPr>
              <a:t>LEBIH LANJUT YG DIPERLUKAN BAGI PELAKSANAAN </a:t>
            </a:r>
            <a:r>
              <a:rPr lang="en-US" sz="1600" b="1" dirty="0" smtClean="0">
                <a:latin typeface="Arial" pitchFamily="34" charset="0"/>
                <a:cs typeface="Arial" pitchFamily="34" charset="0"/>
              </a:rPr>
              <a:t>PERATURAN PRESIDEN INI</a:t>
            </a:r>
            <a:r>
              <a:rPr lang="en-US" sz="1600" b="1" dirty="0">
                <a:latin typeface="Arial" pitchFamily="34" charset="0"/>
                <a:cs typeface="Arial" pitchFamily="34" charset="0"/>
              </a:rPr>
              <a:t>, DIATUR OLEH MENKEU DAN/ATAU KAPOLRI, BAIK SECARA BERSAMA-SAMA MAUPUN SECARA SENDIRI-SENDIRI MENURUT BIDANG TUGASNYA MASING-MASING. </a:t>
            </a:r>
            <a:endParaRPr lang="en-US" sz="1600" b="1" dirty="0" smtClean="0">
              <a:latin typeface="Arial" pitchFamily="34" charset="0"/>
              <a:cs typeface="Arial" pitchFamily="34" charset="0"/>
            </a:endParaRPr>
          </a:p>
          <a:p>
            <a:pPr marL="0" indent="0" algn="just"/>
            <a:endParaRPr lang="en-US" sz="1600" b="1" dirty="0">
              <a:latin typeface="Arial" pitchFamily="34" charset="0"/>
              <a:cs typeface="Arial" pitchFamily="34" charset="0"/>
            </a:endParaRPr>
          </a:p>
          <a:p>
            <a:pPr marL="347663" indent="-347663" algn="ctr">
              <a:tabLst>
                <a:tab pos="347663" algn="l"/>
              </a:tabLst>
            </a:pPr>
            <a:r>
              <a:rPr lang="en-US" sz="1600" b="1" dirty="0" smtClean="0">
                <a:latin typeface="Arial" pitchFamily="34" charset="0"/>
                <a:cs typeface="Arial" pitchFamily="34" charset="0"/>
              </a:rPr>
              <a:t>PASAL </a:t>
            </a:r>
            <a:r>
              <a:rPr lang="en-US" sz="1600" b="1" dirty="0">
                <a:latin typeface="Arial" pitchFamily="34" charset="0"/>
                <a:cs typeface="Arial" pitchFamily="34" charset="0"/>
              </a:rPr>
              <a:t>7 </a:t>
            </a:r>
          </a:p>
          <a:p>
            <a:pPr marL="347663" indent="-347663" algn="ctr">
              <a:tabLst>
                <a:tab pos="347663" algn="l"/>
              </a:tabLst>
            </a:pPr>
            <a:r>
              <a:rPr lang="en-US" sz="1600" b="1" dirty="0" smtClean="0">
                <a:latin typeface="Arial" pitchFamily="34" charset="0"/>
                <a:cs typeface="Arial" pitchFamily="34" charset="0"/>
              </a:rPr>
              <a:t>PERATURAN PRESIDEN INI </a:t>
            </a:r>
            <a:r>
              <a:rPr lang="en-US" sz="1600" b="1" dirty="0">
                <a:latin typeface="Arial" pitchFamily="34" charset="0"/>
                <a:cs typeface="Arial" pitchFamily="34" charset="0"/>
              </a:rPr>
              <a:t>MULAI BERLAKU </a:t>
            </a:r>
            <a:r>
              <a:rPr lang="en-US" sz="1600" b="1" dirty="0" smtClean="0">
                <a:latin typeface="Arial" pitchFamily="34" charset="0"/>
                <a:cs typeface="Arial" pitchFamily="34" charset="0"/>
              </a:rPr>
              <a:t>SEJAK  </a:t>
            </a:r>
            <a:r>
              <a:rPr lang="en-US" sz="1600" b="1" dirty="0">
                <a:latin typeface="Arial" pitchFamily="34" charset="0"/>
                <a:cs typeface="Arial" pitchFamily="34" charset="0"/>
              </a:rPr>
              <a:t>TANGGAL </a:t>
            </a:r>
            <a:r>
              <a:rPr lang="en-US" sz="1600" b="1" dirty="0" smtClean="0">
                <a:latin typeface="Arial" pitchFamily="34" charset="0"/>
                <a:cs typeface="Arial" pitchFamily="34" charset="0"/>
              </a:rPr>
              <a:t>DIUNDANGKAN. </a:t>
            </a:r>
            <a:endParaRPr lang="fi-FI" sz="1600" b="1" dirty="0">
              <a:latin typeface="Arial" pitchFamily="34" charset="0"/>
              <a:cs typeface="Arial" pitchFamily="34" charset="0"/>
            </a:endParaRPr>
          </a:p>
          <a:p>
            <a:pPr marL="0" indent="0" algn="just">
              <a:tabLst>
                <a:tab pos="0" algn="l"/>
              </a:tabLst>
            </a:pPr>
            <a:endParaRPr lang="en-US" sz="1600" b="1" dirty="0">
              <a:latin typeface="Arial" pitchFamily="34" charset="0"/>
              <a:cs typeface="Arial" pitchFamily="34" charset="0"/>
            </a:endParaRPr>
          </a:p>
        </p:txBody>
      </p:sp>
      <p:sp>
        <p:nvSpPr>
          <p:cNvPr id="8" name="Rectangle 7"/>
          <p:cNvSpPr/>
          <p:nvPr/>
        </p:nvSpPr>
        <p:spPr bwMode="auto">
          <a:xfrm>
            <a:off x="9264352" y="116632"/>
            <a:ext cx="2688299" cy="400110"/>
          </a:xfrm>
          <a:prstGeom prst="rect">
            <a:avLst/>
          </a:prstGeom>
          <a:solidFill>
            <a:srgbClr val="00B0F0"/>
          </a:solidFill>
          <a:ln>
            <a:solidFill>
              <a:schemeClr val="tx1"/>
            </a:solidFill>
          </a:ln>
        </p:spPr>
        <p:txBody>
          <a:bodyPr wrap="square">
            <a:spAutoFit/>
          </a:bodyPr>
          <a:lstStyle/>
          <a:p>
            <a:pPr algn="ctr" fontAlgn="base">
              <a:spcBef>
                <a:spcPct val="0"/>
              </a:spcBef>
              <a:spcAft>
                <a:spcPct val="0"/>
              </a:spcAft>
              <a:defRPr/>
            </a:pPr>
            <a:r>
              <a:rPr lang="en-US" sz="20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LANJUTAN…</a:t>
            </a:r>
            <a:endParaRPr lang="en-US" sz="20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11527937" y="6553200"/>
            <a:ext cx="664065"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16</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993816"/>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44274779"/>
              </p:ext>
            </p:extLst>
          </p:nvPr>
        </p:nvGraphicFramePr>
        <p:xfrm>
          <a:off x="800744" y="980729"/>
          <a:ext cx="10767865" cy="3017517"/>
        </p:xfrm>
        <a:graphic>
          <a:graphicData uri="http://schemas.openxmlformats.org/drawingml/2006/table">
            <a:tbl>
              <a:tblPr firstRow="1" bandRow="1">
                <a:tableStyleId>{5C22544A-7EE6-4342-B048-85BDC9FD1C3A}</a:tableStyleId>
              </a:tblPr>
              <a:tblGrid>
                <a:gridCol w="864463"/>
                <a:gridCol w="2263219"/>
                <a:gridCol w="1983251"/>
                <a:gridCol w="2256216"/>
                <a:gridCol w="3400716"/>
              </a:tblGrid>
              <a:tr h="547477">
                <a:tc>
                  <a:txBody>
                    <a:bodyPr/>
                    <a:lstStyle/>
                    <a:p>
                      <a:pPr algn="ctr"/>
                      <a:r>
                        <a:rPr lang="en-US" sz="1400" b="1" dirty="0" smtClean="0">
                          <a:solidFill>
                            <a:schemeClr val="tx1"/>
                          </a:solidFill>
                          <a:latin typeface="Arial" pitchFamily="34" charset="0"/>
                          <a:cs typeface="Arial" pitchFamily="34" charset="0"/>
                        </a:rPr>
                        <a:t>NO</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JENJANG JABFUNG</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ESELON</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TUNJAB </a:t>
                      </a:r>
                    </a:p>
                    <a:p>
                      <a:pPr algn="ctr"/>
                      <a:r>
                        <a:rPr lang="en-US" sz="1400" b="1" dirty="0" smtClean="0">
                          <a:solidFill>
                            <a:schemeClr val="tx1"/>
                          </a:solidFill>
                          <a:latin typeface="Arial" pitchFamily="34" charset="0"/>
                          <a:cs typeface="Arial" pitchFamily="34" charset="0"/>
                        </a:rPr>
                        <a:t>(</a:t>
                      </a:r>
                      <a:r>
                        <a:rPr lang="en-US" sz="1400" b="1" dirty="0" err="1" smtClean="0">
                          <a:solidFill>
                            <a:schemeClr val="tx1"/>
                          </a:solidFill>
                          <a:latin typeface="Arial" pitchFamily="34" charset="0"/>
                          <a:cs typeface="Arial" pitchFamily="34" charset="0"/>
                        </a:rPr>
                        <a:t>Rp</a:t>
                      </a:r>
                      <a:r>
                        <a:rPr lang="en-US" sz="1400" b="1" dirty="0" smtClean="0">
                          <a:solidFill>
                            <a:schemeClr val="tx1"/>
                          </a:solidFill>
                          <a:latin typeface="Arial" pitchFamily="34" charset="0"/>
                          <a:cs typeface="Arial" pitchFamily="34" charset="0"/>
                        </a:rPr>
                        <a:t>)</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KETERANGAN</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1400" b="1" dirty="0" smtClean="0">
                          <a:solidFill>
                            <a:schemeClr val="tx1"/>
                          </a:solidFill>
                          <a:latin typeface="Arial" pitchFamily="34" charset="0"/>
                          <a:cs typeface="Arial" pitchFamily="34" charset="0"/>
                        </a:rPr>
                        <a:t>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KEAHLIAN</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1</a:t>
                      </a:r>
                      <a:endParaRPr lang="en-US" sz="1400" b="1" dirty="0">
                        <a:solidFill>
                          <a:schemeClr val="tx1"/>
                        </a:solidFill>
                        <a:latin typeface="Arial" pitchFamily="34" charset="0"/>
                        <a:cs typeface="Arial" pitchFamily="34" charset="0"/>
                      </a:endParaRPr>
                    </a:p>
                    <a:p>
                      <a:pPr algn="ct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UTAMA</a:t>
                      </a:r>
                      <a:endParaRPr lang="en-US" sz="1400" b="1" dirty="0">
                        <a:solidFill>
                          <a:schemeClr val="tx1"/>
                        </a:solidFill>
                        <a:latin typeface="Arial" pitchFamily="34" charset="0"/>
                        <a:cs typeface="Arial" pitchFamily="34" charset="0"/>
                      </a:endParaRPr>
                    </a:p>
                    <a:p>
                      <a:pPr algn="l"/>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4.275.000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IRJEN POL</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3.150.000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BRIGJEN</a:t>
                      </a:r>
                      <a:r>
                        <a:rPr lang="en-US" sz="1400" b="1" baseline="0" dirty="0" smtClean="0">
                          <a:solidFill>
                            <a:schemeClr val="tx1"/>
                          </a:solidFill>
                          <a:latin typeface="Arial" pitchFamily="34" charset="0"/>
                          <a:cs typeface="Arial" pitchFamily="34" charset="0"/>
                        </a:rPr>
                        <a:t> POL</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1400" b="1" dirty="0" smtClean="0">
                          <a:solidFill>
                            <a:schemeClr val="tx1"/>
                          </a:solidFill>
                          <a:latin typeface="Arial" pitchFamily="34" charset="0"/>
                          <a:cs typeface="Arial" pitchFamily="34" charset="0"/>
                        </a:rPr>
                        <a:t>2</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AHLI MADYA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1.925.000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KOMBES</a:t>
                      </a:r>
                      <a:r>
                        <a:rPr lang="en-US" sz="1400" b="1" baseline="0" dirty="0" smtClean="0">
                          <a:solidFill>
                            <a:schemeClr val="tx1"/>
                          </a:solidFill>
                          <a:latin typeface="Arial" pitchFamily="34" charset="0"/>
                          <a:cs typeface="Arial" pitchFamily="34" charset="0"/>
                        </a:rPr>
                        <a:t> POL</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3</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MUDA</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III-A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1.160.000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AKBP</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III-B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880.000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KOMPOL</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1400" b="1" dirty="0" smtClean="0">
                          <a:solidFill>
                            <a:schemeClr val="tx1"/>
                          </a:solidFill>
                          <a:latin typeface="Arial" pitchFamily="34" charset="0"/>
                          <a:cs typeface="Arial" pitchFamily="34" charset="0"/>
                        </a:rPr>
                        <a:t>4</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AHLI PERTAMA</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440.000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AKP</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390.000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IPDA-IPTU </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2514600" y="44625"/>
            <a:ext cx="7202354" cy="830997"/>
          </a:xfrm>
          <a:prstGeom prst="rect">
            <a:avLst/>
          </a:prstGeom>
          <a:solidFill>
            <a:srgbClr val="00B0F0"/>
          </a:solidFill>
          <a:ln>
            <a:solidFill>
              <a:schemeClr val="tx1"/>
            </a:solidFill>
          </a:ln>
        </p:spPr>
        <p:txBody>
          <a:bodyPr wrap="square">
            <a:spAutoFit/>
          </a:bodyPr>
          <a:lstStyle/>
          <a:p>
            <a:pPr algn="ctr">
              <a:defRPr/>
            </a:pP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USULAN BESARAN </a:t>
            </a: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TUNJAB </a:t>
            </a: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FUNGSIONAL </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a:p>
            <a:pPr algn="ctr">
              <a:defRPr/>
            </a:pP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DI LINGK </a:t>
            </a: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POLRI</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Oval 6"/>
          <p:cNvSpPr/>
          <p:nvPr/>
        </p:nvSpPr>
        <p:spPr>
          <a:xfrm>
            <a:off x="11527937" y="6553200"/>
            <a:ext cx="664065"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17</a:t>
            </a:r>
            <a:endParaRPr lang="en-US" sz="1100" b="1" dirty="0">
              <a:solidFill>
                <a:schemeClr val="tx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09667482"/>
              </p:ext>
            </p:extLst>
          </p:nvPr>
        </p:nvGraphicFramePr>
        <p:xfrm>
          <a:off x="800746" y="4005064"/>
          <a:ext cx="10767860" cy="2669734"/>
        </p:xfrm>
        <a:graphic>
          <a:graphicData uri="http://schemas.openxmlformats.org/drawingml/2006/table">
            <a:tbl>
              <a:tblPr firstRow="1" bandRow="1">
                <a:tableStyleId>{5C22544A-7EE6-4342-B048-85BDC9FD1C3A}</a:tableStyleId>
              </a:tblPr>
              <a:tblGrid>
                <a:gridCol w="854595"/>
                <a:gridCol w="2273085"/>
                <a:gridCol w="1996484"/>
                <a:gridCol w="2235999"/>
                <a:gridCol w="3407697"/>
              </a:tblGrid>
              <a:tr h="615850">
                <a:tc>
                  <a:txBody>
                    <a:bodyPr/>
                    <a:lstStyle/>
                    <a:p>
                      <a:pPr algn="ctr"/>
                      <a:r>
                        <a:rPr lang="en-US" sz="1400" b="1" dirty="0" smtClean="0">
                          <a:solidFill>
                            <a:schemeClr val="tx1"/>
                          </a:solidFill>
                          <a:latin typeface="Arial" pitchFamily="34" charset="0"/>
                          <a:cs typeface="Arial" pitchFamily="34" charset="0"/>
                        </a:rPr>
                        <a:t>NO</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JENJANG JABFUNG</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ESELON</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TUNJAB </a:t>
                      </a:r>
                    </a:p>
                    <a:p>
                      <a:pPr algn="ctr"/>
                      <a:r>
                        <a:rPr lang="en-US" sz="1400" b="1" dirty="0" smtClean="0">
                          <a:solidFill>
                            <a:schemeClr val="tx1"/>
                          </a:solidFill>
                          <a:latin typeface="Arial" pitchFamily="34" charset="0"/>
                          <a:cs typeface="Arial" pitchFamily="34" charset="0"/>
                        </a:rPr>
                        <a:t>(</a:t>
                      </a:r>
                      <a:r>
                        <a:rPr lang="en-US" sz="1400" b="1" dirty="0" err="1" smtClean="0">
                          <a:solidFill>
                            <a:schemeClr val="tx1"/>
                          </a:solidFill>
                          <a:latin typeface="Arial" pitchFamily="34" charset="0"/>
                          <a:cs typeface="Arial" pitchFamily="34" charset="0"/>
                        </a:rPr>
                        <a:t>Rp</a:t>
                      </a:r>
                      <a:r>
                        <a:rPr lang="en-US" sz="1400" b="1" dirty="0" smtClean="0">
                          <a:solidFill>
                            <a:schemeClr val="tx1"/>
                          </a:solidFill>
                          <a:latin typeface="Arial" pitchFamily="34" charset="0"/>
                          <a:cs typeface="Arial" pitchFamily="34" charset="0"/>
                        </a:rPr>
                        <a:t>)</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KETERANGAN</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KETERAMPILAN</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2">
                  <a:txBody>
                    <a:bodyPr/>
                    <a:lstStyle/>
                    <a:p>
                      <a:pPr algn="ctr"/>
                      <a:r>
                        <a:rPr lang="en-US" sz="1400" b="1" dirty="0" smtClean="0">
                          <a:solidFill>
                            <a:schemeClr val="tx1"/>
                          </a:solidFill>
                          <a:latin typeface="Arial" pitchFamily="34" charset="0"/>
                          <a:cs typeface="Arial" pitchFamily="34" charset="0"/>
                        </a:rPr>
                        <a:t>1</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US" sz="1400" b="1" dirty="0" smtClean="0">
                          <a:solidFill>
                            <a:schemeClr val="tx1"/>
                          </a:solidFill>
                          <a:latin typeface="Arial" pitchFamily="34" charset="0"/>
                          <a:cs typeface="Arial" pitchFamily="34" charset="0"/>
                        </a:rPr>
                        <a:t>PENYELIA</a:t>
                      </a:r>
                      <a:endParaRPr lang="en-US" sz="14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440.000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AKP</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smtClean="0">
                          <a:solidFill>
                            <a:schemeClr val="tx1"/>
                          </a:solidFill>
                          <a:latin typeface="Arial" pitchFamily="34" charset="0"/>
                          <a:cs typeface="Arial" pitchFamily="34" charset="0"/>
                        </a:rPr>
                        <a:t>IV-B</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390.000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IPDA-IPTU</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2</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MAHIR</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340.000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BRIPKA-AIPTU</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3</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TERAMPIL</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290.000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BRIPDA-BRIGADIR</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400" b="1" dirty="0" smtClean="0">
                          <a:solidFill>
                            <a:schemeClr val="tx1"/>
                          </a:solidFill>
                          <a:latin typeface="Arial" pitchFamily="34" charset="0"/>
                          <a:cs typeface="Arial" pitchFamily="34" charset="0"/>
                        </a:rPr>
                        <a:t>4</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400" b="1" dirty="0" smtClean="0">
                          <a:solidFill>
                            <a:schemeClr val="tx1"/>
                          </a:solidFill>
                          <a:latin typeface="Arial" pitchFamily="34" charset="0"/>
                          <a:cs typeface="Arial" pitchFamily="34" charset="0"/>
                        </a:rPr>
                        <a:t>PEMULA</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1" dirty="0" smtClean="0">
                          <a:solidFill>
                            <a:schemeClr val="tx1"/>
                          </a:solidFill>
                          <a:latin typeface="Arial" pitchFamily="34" charset="0"/>
                          <a:cs typeface="Arial" pitchFamily="34" charset="0"/>
                        </a:rPr>
                        <a:t>240.000</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400" b="1" dirty="0" smtClean="0">
                          <a:solidFill>
                            <a:schemeClr val="tx1"/>
                          </a:solidFill>
                          <a:latin typeface="Arial" pitchFamily="34" charset="0"/>
                          <a:cs typeface="Arial" pitchFamily="34" charset="0"/>
                        </a:rPr>
                        <a:t> BHARADA-ABRIP</a:t>
                      </a:r>
                      <a:endParaRPr lang="en-US" sz="14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66046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348638" y="1052736"/>
            <a:ext cx="11765083" cy="4739759"/>
          </a:xfrm>
          <a:prstGeom prst="rect">
            <a:avLst/>
          </a:prstGeom>
          <a:no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a:spcAft>
                <a:spcPts val="600"/>
              </a:spcAft>
              <a:defRPr/>
            </a:pPr>
            <a:r>
              <a:rPr lang="en-US" sz="1600" b="1" dirty="0" smtClean="0">
                <a:latin typeface="Arial" pitchFamily="34" charset="0"/>
                <a:cs typeface="Arial" pitchFamily="34" charset="0"/>
              </a:rPr>
              <a:t>BAHWA </a:t>
            </a:r>
            <a:r>
              <a:rPr lang="en-US" sz="1600" b="1" dirty="0">
                <a:latin typeface="Arial" pitchFamily="34" charset="0"/>
                <a:cs typeface="Arial" pitchFamily="34" charset="0"/>
              </a:rPr>
              <a:t>SESUAI </a:t>
            </a:r>
            <a:r>
              <a:rPr lang="en-US" sz="1600" b="1" dirty="0" smtClean="0">
                <a:latin typeface="Arial" pitchFamily="34" charset="0"/>
                <a:cs typeface="Arial" pitchFamily="34" charset="0"/>
              </a:rPr>
              <a:t>SURAT </a:t>
            </a:r>
            <a:r>
              <a:rPr lang="en-US" sz="1600" b="1" dirty="0">
                <a:latin typeface="Arial" pitchFamily="34" charset="0"/>
                <a:cs typeface="Arial" pitchFamily="34" charset="0"/>
              </a:rPr>
              <a:t>KAPOLRI NO. B/582/I/HUB.3.2./2020 TGL 28 JANUARI 2020 PERIHAL PERMOHONAN </a:t>
            </a:r>
            <a:r>
              <a:rPr lang="en-US" sz="1600" b="1" dirty="0" smtClean="0">
                <a:latin typeface="Arial" pitchFamily="34" charset="0"/>
                <a:cs typeface="Arial" pitchFamily="34" charset="0"/>
              </a:rPr>
              <a:t>SUN  </a:t>
            </a:r>
            <a:r>
              <a:rPr lang="en-US" sz="1600" b="1" dirty="0">
                <a:latin typeface="Arial" pitchFamily="34" charset="0"/>
                <a:cs typeface="Arial" pitchFamily="34" charset="0"/>
              </a:rPr>
              <a:t>RANCANGAN </a:t>
            </a:r>
            <a:r>
              <a:rPr lang="en-US" sz="1600" b="1" dirty="0" smtClean="0">
                <a:latin typeface="Arial" pitchFamily="34" charset="0"/>
                <a:cs typeface="Arial" pitchFamily="34" charset="0"/>
              </a:rPr>
              <a:t>PERPRES </a:t>
            </a:r>
            <a:r>
              <a:rPr lang="en-US" sz="1600" b="1" dirty="0">
                <a:latin typeface="Arial" pitchFamily="34" charset="0"/>
                <a:cs typeface="Arial" pitchFamily="34" charset="0"/>
              </a:rPr>
              <a:t>TTG </a:t>
            </a:r>
            <a:r>
              <a:rPr lang="en-US" sz="1600" b="1" dirty="0" smtClean="0">
                <a:latin typeface="Arial" pitchFamily="34" charset="0"/>
                <a:cs typeface="Arial" pitchFamily="34" charset="0"/>
              </a:rPr>
              <a:t>TUNJAB </a:t>
            </a:r>
            <a:r>
              <a:rPr lang="en-US" sz="1600" b="1" dirty="0">
                <a:latin typeface="Arial" pitchFamily="34" charset="0"/>
                <a:cs typeface="Arial" pitchFamily="34" charset="0"/>
              </a:rPr>
              <a:t>FUNGSIONAL </a:t>
            </a:r>
            <a:r>
              <a:rPr lang="en-US" sz="1600" b="1" dirty="0" smtClean="0">
                <a:latin typeface="Arial" pitchFamily="34" charset="0"/>
                <a:cs typeface="Arial" pitchFamily="34" charset="0"/>
              </a:rPr>
              <a:t>ANGGOTA POLRI SBB:</a:t>
            </a:r>
          </a:p>
          <a:p>
            <a:pPr marL="230188" indent="-230188" algn="just">
              <a:spcAft>
                <a:spcPts val="600"/>
              </a:spcAft>
              <a:buFont typeface="+mj-lt"/>
              <a:buAutoNum type="arabicPeriod"/>
              <a:tabLst>
                <a:tab pos="230188" algn="l"/>
              </a:tabLst>
              <a:defRPr/>
            </a:pPr>
            <a:r>
              <a:rPr lang="en-US" sz="1600" b="1" dirty="0" smtClean="0">
                <a:latin typeface="Arial" pitchFamily="34" charset="0"/>
                <a:cs typeface="Arial" pitchFamily="34" charset="0"/>
              </a:rPr>
              <a:t>KAPOLRI TELAH MENGAJUKAN USULAN PEMBERIAN TUNJAB FUNGSIONAL ANGGOTA POLRI YG DIATUR DLM PERPRES.</a:t>
            </a:r>
          </a:p>
          <a:p>
            <a:pPr marL="230188" indent="-230188" algn="just">
              <a:spcAft>
                <a:spcPts val="600"/>
              </a:spcAft>
              <a:buFont typeface="+mj-lt"/>
              <a:buAutoNum type="arabicPeriod"/>
              <a:tabLst>
                <a:tab pos="230188" algn="l"/>
              </a:tabLst>
              <a:defRPr/>
            </a:pPr>
            <a:r>
              <a:rPr lang="en-US" sz="1600" b="1" dirty="0" smtClean="0">
                <a:latin typeface="Arial" pitchFamily="34" charset="0"/>
                <a:cs typeface="Arial" pitchFamily="34" charset="0"/>
              </a:rPr>
              <a:t>PEMBERIAN TUNJAB FUNGSIONAL ANGGOTA POLRI TSB, SBG TINJUT DARI PASAL 22 PERPRES NO. 42 THN 2017 YG MENYATAKAN BAHWA PEJABAT FUNGSIONAL POLRI DIBERIKAN TUNJAB FUNGSIONAL SESUAI DGN JENJANG KEAHLIAN DAN KETERAMPILAN YG DIATUR DLM PEPRES TERSENDIRI.</a:t>
            </a:r>
          </a:p>
          <a:p>
            <a:pPr marL="230188" indent="-230188" algn="just">
              <a:spcAft>
                <a:spcPts val="600"/>
              </a:spcAft>
              <a:buFont typeface="+mj-lt"/>
              <a:buAutoNum type="arabicPeriod"/>
              <a:tabLst>
                <a:tab pos="230188" algn="l"/>
              </a:tabLst>
              <a:defRPr/>
            </a:pPr>
            <a:r>
              <a:rPr lang="en-US" sz="1600" b="1" dirty="0" smtClean="0">
                <a:latin typeface="Arial" pitchFamily="34" charset="0"/>
                <a:cs typeface="Arial" pitchFamily="34" charset="0"/>
              </a:rPr>
              <a:t>JABATAN FUNGSIONAL ANGGOTA POLRI DAN FORMASI PEGAWAINYA TELAH MENDAPAT PERSETUJUAN TERTULIS DARI MENPAN RB DAN MENKEU.</a:t>
            </a:r>
          </a:p>
          <a:p>
            <a:pPr marL="230188" indent="-230188" algn="just">
              <a:spcAft>
                <a:spcPts val="600"/>
              </a:spcAft>
              <a:buFont typeface="+mj-lt"/>
              <a:buAutoNum type="arabicPeriod"/>
              <a:tabLst>
                <a:tab pos="230188" algn="l"/>
              </a:tabLst>
              <a:defRPr/>
            </a:pPr>
            <a:r>
              <a:rPr lang="en-US" sz="1600" b="1" dirty="0" smtClean="0">
                <a:latin typeface="Arial" pitchFamily="34" charset="0"/>
                <a:cs typeface="Arial" pitchFamily="34" charset="0"/>
              </a:rPr>
              <a:t>PEMBERIAN TUNJAB FUNGSIONAL ANGGOTA POLRI DIMAKSUD, DGN MEMPERHATIKAN PERTIMBANGAN SBB :</a:t>
            </a:r>
          </a:p>
          <a:p>
            <a:pPr marL="514350" indent="-284163" algn="just">
              <a:buFont typeface="+mj-lt"/>
              <a:buAutoNum type="alphaLcPeriod"/>
              <a:tabLst>
                <a:tab pos="230188" algn="l"/>
              </a:tabLst>
              <a:defRPr/>
            </a:pPr>
            <a:r>
              <a:rPr lang="en-US" sz="1600" b="1" dirty="0" smtClean="0">
                <a:latin typeface="Arial" pitchFamily="34" charset="0"/>
                <a:cs typeface="Arial" pitchFamily="34" charset="0"/>
              </a:rPr>
              <a:t>TUNJAB FUNGSIONAL ANGGOTA POLRI DIBERIKAN BERDASARKAN PANGKAT TANPA MEMBEDAKAN JENIS JABATAN FUNGSIONAL, HAL INI UNTUK MENJAGA RASA KEADILAN DIANTARA ANGGOTA POLRI BAIK JABATAN STRUKTURAL DAN JABATAN FUNGSIONAL;</a:t>
            </a:r>
          </a:p>
          <a:p>
            <a:pPr marL="514350" indent="-284163" algn="just">
              <a:spcAft>
                <a:spcPts val="600"/>
              </a:spcAft>
              <a:buFont typeface="+mj-lt"/>
              <a:buAutoNum type="alphaLcPeriod"/>
              <a:tabLst>
                <a:tab pos="230188" algn="l"/>
              </a:tabLst>
              <a:defRPr/>
            </a:pPr>
            <a:r>
              <a:rPr lang="en-US" sz="1600" b="1" dirty="0" smtClean="0">
                <a:latin typeface="Arial" pitchFamily="34" charset="0"/>
                <a:cs typeface="Arial" pitchFamily="34" charset="0"/>
              </a:rPr>
              <a:t>PENENTUAN KELAS JABATAN UNTUK PEMBERIAN TUNJANGAN KINERJA DI LINGKUNGAN POLRI JUGA BERDASARKAN PANGKAT POLRI.</a:t>
            </a:r>
            <a:endParaRPr lang="en-US" sz="1600" b="1" dirty="0">
              <a:latin typeface="Arial" pitchFamily="34" charset="0"/>
              <a:cs typeface="Arial" pitchFamily="34" charset="0"/>
            </a:endParaRPr>
          </a:p>
          <a:p>
            <a:pPr marL="230188" indent="-230188" algn="just">
              <a:spcAft>
                <a:spcPts val="600"/>
              </a:spcAft>
              <a:tabLst>
                <a:tab pos="230188" algn="l"/>
              </a:tabLst>
              <a:defRPr/>
            </a:pPr>
            <a:r>
              <a:rPr lang="en-US" sz="1600" b="1" dirty="0" smtClean="0">
                <a:latin typeface="Arial" pitchFamily="34" charset="0"/>
                <a:cs typeface="Arial" pitchFamily="34" charset="0"/>
              </a:rPr>
              <a:t>5. BERKENAAN DGN HAL TSB DI ATAS, BERSAMA INI DISAMPAIKAN USULAN BESARAN DAN KEBUTUHAN ANGGARAN UNTUK PEMBERIAN TUNJAB FUNGSIONAL ANGGOTA POLRI SEBAGAIMANA TERLAMPIR.</a:t>
            </a:r>
          </a:p>
        </p:txBody>
      </p:sp>
      <p:sp>
        <p:nvSpPr>
          <p:cNvPr id="8" name="Rectangle 7"/>
          <p:cNvSpPr/>
          <p:nvPr/>
        </p:nvSpPr>
        <p:spPr bwMode="auto">
          <a:xfrm>
            <a:off x="2159565" y="140324"/>
            <a:ext cx="8965636" cy="830997"/>
          </a:xfrm>
          <a:prstGeom prst="rect">
            <a:avLst/>
          </a:prstGeom>
          <a:solidFill>
            <a:srgbClr val="00B0F0"/>
          </a:solidFill>
          <a:ln>
            <a:solidFill>
              <a:schemeClr val="tx1"/>
            </a:solidFill>
          </a:ln>
        </p:spPr>
        <p:txBody>
          <a:bodyPr wrap="square">
            <a:spAutoFit/>
          </a:bodyPr>
          <a:lstStyle/>
          <a:p>
            <a:pPr algn="ctr" fontAlgn="base">
              <a:spcBef>
                <a:spcPct val="0"/>
              </a:spcBef>
              <a:spcAft>
                <a:spcPct val="0"/>
              </a:spcAft>
              <a:defRPr/>
            </a:pPr>
            <a:r>
              <a:rPr lang="en-US" sz="2400" b="1" dirty="0" smtClean="0">
                <a:ln>
                  <a:solidFill>
                    <a:srgbClr val="FFFF00"/>
                  </a:solidFill>
                </a:ln>
                <a:solidFill>
                  <a:srgbClr val="FFFF00"/>
                </a:solidFill>
                <a:effectLst>
                  <a:glow rad="101600">
                    <a:prstClr val="black">
                      <a:alpha val="60000"/>
                    </a:prstClr>
                  </a:glow>
                </a:effectLst>
                <a:latin typeface="Arial" pitchFamily="34" charset="0"/>
                <a:cs typeface="Arial" pitchFamily="34" charset="0"/>
              </a:rPr>
              <a:t>PERSETUJUAN USULAN BESARAN TUNJAB FUNGSIONAL ANGGOTA POLRI</a:t>
            </a:r>
            <a:endParaRPr lang="en-US" sz="2400" b="1" dirty="0">
              <a:ln>
                <a:solidFill>
                  <a:srgbClr val="FFFF00"/>
                </a:solidFill>
              </a:ln>
              <a:solidFill>
                <a:srgbClr val="FFFF00"/>
              </a:solidFill>
              <a:effectLst>
                <a:glow rad="101600">
                  <a:prstClr val="black">
                    <a:alpha val="60000"/>
                  </a:prstClr>
                </a:glow>
              </a:effectLst>
              <a:latin typeface="Arial" pitchFamily="34" charset="0"/>
              <a:cs typeface="Arial" pitchFamily="34" charset="0"/>
            </a:endParaRPr>
          </a:p>
        </p:txBody>
      </p:sp>
      <p:sp>
        <p:nvSpPr>
          <p:cNvPr id="5" name="Oval 4"/>
          <p:cNvSpPr/>
          <p:nvPr/>
        </p:nvSpPr>
        <p:spPr>
          <a:xfrm>
            <a:off x="11280577" y="6568580"/>
            <a:ext cx="877868" cy="28942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18</a:t>
            </a:r>
            <a:endParaRPr lang="en-US" sz="1100" b="1" dirty="0">
              <a:solidFill>
                <a:schemeClr val="tx1"/>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6672064" y="6406532"/>
            <a:ext cx="4704523" cy="246221"/>
          </a:xfrm>
          <a:prstGeom prst="rect">
            <a:avLst/>
          </a:prstGeom>
          <a:noFill/>
          <a:ln w="9525">
            <a:noFill/>
            <a:miter lim="800000"/>
            <a:headEnd/>
            <a:tailEnd/>
          </a:ln>
        </p:spPr>
        <p:txBody>
          <a:bodyPr wrap="square">
            <a:spAutoFit/>
          </a:bodyPr>
          <a:lstStyle/>
          <a:p>
            <a:pPr algn="just"/>
            <a:r>
              <a:rPr lang="en-US" sz="1000" b="1" dirty="0" smtClean="0">
                <a:latin typeface="Arial" panose="020B0604020202020204" pitchFamily="34" charset="0"/>
                <a:cs typeface="Arial" panose="020B0604020202020204" pitchFamily="34" charset="0"/>
              </a:rPr>
              <a:t>SURAT MENPAN RB NO. R/356/M.SM.04.00/2020</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109688"/>
      </p:ext>
    </p:extLst>
  </p:cSld>
  <p:clrMapOvr>
    <a:masterClrMapping/>
  </p:clrMapOvr>
  <mc:AlternateContent xmlns:mc="http://schemas.openxmlformats.org/markup-compatibility/2006" xmlns:p14="http://schemas.microsoft.com/office/powerpoint/2010/main">
    <mc:Choice Requires="p14">
      <p:transition p14:dur="250">
        <p:cover/>
      </p:transition>
    </mc:Choice>
    <mc:Fallback xmlns="">
      <p:transition>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04100032"/>
              </p:ext>
            </p:extLst>
          </p:nvPr>
        </p:nvGraphicFramePr>
        <p:xfrm>
          <a:off x="1199456" y="1024227"/>
          <a:ext cx="10177132" cy="5127517"/>
        </p:xfrm>
        <a:graphic>
          <a:graphicData uri="http://schemas.openxmlformats.org/drawingml/2006/table">
            <a:tbl>
              <a:tblPr firstRow="1" bandRow="1">
                <a:tableStyleId>{5C22544A-7EE6-4342-B048-85BDC9FD1C3A}</a:tableStyleId>
              </a:tblPr>
              <a:tblGrid>
                <a:gridCol w="608620"/>
                <a:gridCol w="1593407"/>
                <a:gridCol w="1734411"/>
                <a:gridCol w="1452403"/>
                <a:gridCol w="1907971"/>
                <a:gridCol w="2880320"/>
              </a:tblGrid>
              <a:tr h="547477">
                <a:tc>
                  <a:txBody>
                    <a:bodyPr/>
                    <a:lstStyle/>
                    <a:p>
                      <a:pPr algn="ctr"/>
                      <a:r>
                        <a:rPr lang="en-US" sz="900" b="1" dirty="0" smtClean="0">
                          <a:solidFill>
                            <a:schemeClr val="tx1"/>
                          </a:solidFill>
                          <a:latin typeface="Arial" pitchFamily="34" charset="0"/>
                          <a:cs typeface="Arial" pitchFamily="34" charset="0"/>
                        </a:rPr>
                        <a:t>NO</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JENJANG JABFUNG</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PANGKAT</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JUMLAH PEMANGKU (FORMASI)</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USULAN KISARAN BESARAN (</a:t>
                      </a:r>
                      <a:r>
                        <a:rPr lang="en-US" sz="900" b="1" dirty="0" err="1" smtClean="0">
                          <a:solidFill>
                            <a:schemeClr val="tx1"/>
                          </a:solidFill>
                          <a:latin typeface="Arial" pitchFamily="34" charset="0"/>
                          <a:cs typeface="Arial" pitchFamily="34" charset="0"/>
                        </a:rPr>
                        <a:t>Rp</a:t>
                      </a:r>
                      <a:r>
                        <a:rPr lang="en-US" sz="900" b="1" dirty="0" smtClean="0">
                          <a:solidFill>
                            <a:schemeClr val="tx1"/>
                          </a:solidFill>
                          <a:latin typeface="Arial" pitchFamily="34" charset="0"/>
                          <a:cs typeface="Arial" pitchFamily="34" charset="0"/>
                        </a:rPr>
                        <a:t>)</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USULAN KISARAN BESARAN</a:t>
                      </a:r>
                      <a:r>
                        <a:rPr lang="en-US" sz="900" b="1" baseline="0" dirty="0" smtClean="0">
                          <a:solidFill>
                            <a:schemeClr val="tx1"/>
                          </a:solidFill>
                          <a:latin typeface="Arial" pitchFamily="34" charset="0"/>
                          <a:cs typeface="Arial" pitchFamily="34" charset="0"/>
                        </a:rPr>
                        <a:t> KEBUTUHAN ANGGARAN  14 BULAN (</a:t>
                      </a:r>
                      <a:r>
                        <a:rPr lang="en-US" sz="900" b="1" baseline="0" dirty="0" err="1" smtClean="0">
                          <a:solidFill>
                            <a:schemeClr val="tx1"/>
                          </a:solidFill>
                          <a:latin typeface="Arial" pitchFamily="34" charset="0"/>
                          <a:cs typeface="Arial" pitchFamily="34" charset="0"/>
                        </a:rPr>
                        <a:t>Rp</a:t>
                      </a:r>
                      <a:r>
                        <a:rPr lang="en-US" sz="900" b="1" baseline="0" dirty="0" smtClean="0">
                          <a:solidFill>
                            <a:schemeClr val="tx1"/>
                          </a:solidFill>
                          <a:latin typeface="Arial" pitchFamily="34" charset="0"/>
                          <a:cs typeface="Arial" pitchFamily="34" charset="0"/>
                        </a:rPr>
                        <a:t>)</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rgbClr val="FF0000"/>
                          </a:solidFill>
                          <a:latin typeface="Arial" pitchFamily="34" charset="0"/>
                          <a:cs typeface="Arial" pitchFamily="34" charset="0"/>
                        </a:rPr>
                        <a:t>A</a:t>
                      </a:r>
                      <a:endParaRPr lang="en-US" sz="900" b="1" dirty="0">
                        <a:solidFill>
                          <a:srgbClr val="FF0000"/>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rgbClr val="FF0000"/>
                          </a:solidFill>
                          <a:latin typeface="Arial" pitchFamily="34" charset="0"/>
                          <a:cs typeface="Arial" pitchFamily="34" charset="0"/>
                        </a:rPr>
                        <a:t>KEAHLIAN</a:t>
                      </a:r>
                      <a:endParaRPr lang="en-US" sz="900" b="1" dirty="0">
                        <a:solidFill>
                          <a:srgbClr val="FF0000"/>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 </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1</a:t>
                      </a:r>
                      <a:endParaRPr lang="en-US" sz="900" b="1" dirty="0">
                        <a:solidFill>
                          <a:schemeClr val="tx1"/>
                        </a:solidFill>
                        <a:latin typeface="Arial" pitchFamily="34" charset="0"/>
                        <a:cs typeface="Arial" pitchFamily="34" charset="0"/>
                      </a:endParaRPr>
                    </a:p>
                    <a:p>
                      <a:pPr algn="ct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 UTAMA</a:t>
                      </a:r>
                      <a:endParaRPr lang="en-US" sz="900" b="1" dirty="0">
                        <a:solidFill>
                          <a:schemeClr val="tx1"/>
                        </a:solidFill>
                        <a:latin typeface="Arial" pitchFamily="34" charset="0"/>
                        <a:cs typeface="Arial" pitchFamily="34" charset="0"/>
                      </a:endParaRPr>
                    </a:p>
                    <a:p>
                      <a:pPr algn="ct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IRJEN POL</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3.062.500 – 4.156.250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BRIGJENPOL</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2.275.000</a:t>
                      </a:r>
                      <a:r>
                        <a:rPr lang="en-US" sz="900" b="1" baseline="0" dirty="0" smtClean="0">
                          <a:solidFill>
                            <a:schemeClr val="tx1"/>
                          </a:solidFill>
                          <a:latin typeface="Arial" pitchFamily="34" charset="0"/>
                          <a:cs typeface="Arial" pitchFamily="34" charset="0"/>
                        </a:rPr>
                        <a:t> – 3.087.500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254.800.000 – 345.800.00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chemeClr val="tx1"/>
                          </a:solidFill>
                          <a:latin typeface="Arial" pitchFamily="34" charset="0"/>
                          <a:cs typeface="Arial" pitchFamily="34" charset="0"/>
                        </a:rPr>
                        <a:t>2</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AHLI MADYA</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KOMBES</a:t>
                      </a:r>
                      <a:r>
                        <a:rPr lang="en-US" sz="900" b="1" baseline="0" dirty="0" smtClean="0">
                          <a:solidFill>
                            <a:schemeClr val="tx1"/>
                          </a:solidFill>
                          <a:latin typeface="Arial" pitchFamily="34" charset="0"/>
                          <a:cs typeface="Arial" pitchFamily="34" charset="0"/>
                        </a:rPr>
                        <a:t> POL</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132</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1.417.500 – 1923.750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2.619.540.000 – 3.555.090.000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3</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 MUDA</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AKBP</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520</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882.000 – 1.197.000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6.420.960.000 – 8.714.160.000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KOMPOL</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815</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686.000</a:t>
                      </a:r>
                      <a:r>
                        <a:rPr lang="en-US" sz="900" b="1" baseline="0" dirty="0" smtClean="0">
                          <a:solidFill>
                            <a:schemeClr val="tx1"/>
                          </a:solidFill>
                          <a:latin typeface="Arial" pitchFamily="34" charset="0"/>
                          <a:cs typeface="Arial" pitchFamily="34" charset="0"/>
                        </a:rPr>
                        <a:t> – 931.000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7.827.260.000 – 10.622.710.000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4</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AHLI</a:t>
                      </a:r>
                      <a:r>
                        <a:rPr lang="en-US" sz="900" b="1" baseline="0" dirty="0" smtClean="0">
                          <a:solidFill>
                            <a:schemeClr val="tx1"/>
                          </a:solidFill>
                          <a:latin typeface="Arial" pitchFamily="34" charset="0"/>
                          <a:cs typeface="Arial" pitchFamily="34" charset="0"/>
                        </a:rPr>
                        <a:t> PERTAMA</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AKP</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529</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378.000 – 513.000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2.799.468.000 – 3.799.278.000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900" b="1"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IPDA-IPTU</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902</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343.000 – 465.500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4.331.404.000</a:t>
                      </a:r>
                      <a:r>
                        <a:rPr lang="en-US" sz="900" b="1" baseline="0" dirty="0" smtClean="0">
                          <a:solidFill>
                            <a:schemeClr val="tx1"/>
                          </a:solidFill>
                          <a:latin typeface="Arial" pitchFamily="34" charset="0"/>
                          <a:cs typeface="Arial" pitchFamily="34" charset="0"/>
                        </a:rPr>
                        <a:t> – 5.878.334.000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rgbClr val="FF0000"/>
                          </a:solidFill>
                          <a:latin typeface="Arial" pitchFamily="34" charset="0"/>
                          <a:cs typeface="Arial" pitchFamily="34" charset="0"/>
                        </a:rPr>
                        <a:t>B </a:t>
                      </a:r>
                      <a:endParaRPr lang="en-US" sz="900" b="1" dirty="0">
                        <a:solidFill>
                          <a:srgbClr val="FF0000"/>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rgbClr val="FF0000"/>
                          </a:solidFill>
                          <a:latin typeface="Arial" pitchFamily="34" charset="0"/>
                          <a:cs typeface="Arial" pitchFamily="34" charset="0"/>
                        </a:rPr>
                        <a:t>KETERAMPILAN</a:t>
                      </a:r>
                      <a:endParaRPr lang="en-US" sz="900" b="1" dirty="0">
                        <a:solidFill>
                          <a:srgbClr val="FF0000"/>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rowSpan="2">
                  <a:txBody>
                    <a:bodyPr/>
                    <a:lstStyle/>
                    <a:p>
                      <a:pPr algn="ctr"/>
                      <a:r>
                        <a:rPr lang="en-US" sz="900" b="1" dirty="0" smtClean="0">
                          <a:solidFill>
                            <a:schemeClr val="tx1"/>
                          </a:solidFill>
                          <a:latin typeface="Arial" pitchFamily="34" charset="0"/>
                          <a:cs typeface="Arial" pitchFamily="34" charset="0"/>
                        </a:rPr>
                        <a:t>1</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900" b="1" dirty="0" smtClean="0">
                          <a:solidFill>
                            <a:schemeClr val="tx1"/>
                          </a:solidFill>
                          <a:latin typeface="Arial" pitchFamily="34" charset="0"/>
                          <a:cs typeface="Arial" pitchFamily="34" charset="0"/>
                        </a:rPr>
                        <a:t>PENYELIA</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AKP</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1.852</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378.000 – 513.000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9.800.784.000 – 13.301.064.000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b="1" dirty="0">
                        <a:solidFill>
                          <a:schemeClr val="tx1"/>
                        </a:solidFill>
                        <a:latin typeface="Arial" pitchFamily="34" charset="0"/>
                        <a:cs typeface="Arial" pitchFamily="34" charset="0"/>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IPDA-IPTU</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3.935</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Arial" pitchFamily="34" charset="0"/>
                          <a:cs typeface="Arial" pitchFamily="34" charset="0"/>
                        </a:rPr>
                        <a:t>343.000 – 465.500</a:t>
                      </a: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18.895.870.000 – 25.644.395.000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8755">
                <a:tc>
                  <a:txBody>
                    <a:bodyPr/>
                    <a:lstStyle/>
                    <a:p>
                      <a:pPr algn="ctr"/>
                      <a:r>
                        <a:rPr lang="en-US" sz="900" b="1" dirty="0" smtClean="0">
                          <a:solidFill>
                            <a:schemeClr val="tx1"/>
                          </a:solidFill>
                          <a:latin typeface="Arial" pitchFamily="34" charset="0"/>
                          <a:cs typeface="Arial" pitchFamily="34" charset="0"/>
                        </a:rPr>
                        <a:t>2</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MAHIR</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BRIPKA – AIPTU</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24.915</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238.000 – 323.000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83.016.780.000 – 25.644.395.000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8916">
                <a:tc>
                  <a:txBody>
                    <a:bodyPr/>
                    <a:lstStyle/>
                    <a:p>
                      <a:pPr algn="ctr"/>
                      <a:r>
                        <a:rPr lang="en-US" sz="900" b="1" dirty="0" smtClean="0">
                          <a:solidFill>
                            <a:schemeClr val="tx1"/>
                          </a:solidFill>
                          <a:latin typeface="Arial" pitchFamily="34" charset="0"/>
                          <a:cs typeface="Arial" pitchFamily="34" charset="0"/>
                        </a:rPr>
                        <a:t>3</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TERAMPIL</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BRIPDA - BRIGADIR</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38.799</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203.000 – 275.500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110.266.758.000 –</a:t>
                      </a:r>
                      <a:r>
                        <a:rPr lang="en-US" sz="900" b="1" baseline="0" dirty="0" smtClean="0">
                          <a:solidFill>
                            <a:schemeClr val="tx1"/>
                          </a:solidFill>
                          <a:latin typeface="Arial" pitchFamily="34" charset="0"/>
                          <a:cs typeface="Arial" pitchFamily="34" charset="0"/>
                        </a:rPr>
                        <a:t> 149.647.743.000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r>
                        <a:rPr lang="en-US" sz="900" b="1" dirty="0" smtClean="0">
                          <a:solidFill>
                            <a:schemeClr val="tx1"/>
                          </a:solidFill>
                          <a:latin typeface="Arial" pitchFamily="34" charset="0"/>
                          <a:cs typeface="Arial" pitchFamily="34" charset="0"/>
                        </a:rPr>
                        <a:t>4</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PEMULA</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BHARADA - ABRIP</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smtClean="0">
                          <a:solidFill>
                            <a:schemeClr val="tx1"/>
                          </a:solidFill>
                          <a:latin typeface="Arial" pitchFamily="34" charset="0"/>
                          <a:cs typeface="Arial" pitchFamily="34" charset="0"/>
                        </a:rPr>
                        <a:t>168.000 – 228.000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8032">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900" b="1" dirty="0" smtClean="0">
                          <a:solidFill>
                            <a:schemeClr val="tx1"/>
                          </a:solidFill>
                          <a:latin typeface="Arial" pitchFamily="34" charset="0"/>
                          <a:cs typeface="Arial" pitchFamily="34" charset="0"/>
                        </a:rPr>
                        <a:t>JUMLAH</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900" b="0" dirty="0">
                        <a:solidFill>
                          <a:schemeClr val="tx1"/>
                        </a:solidFill>
                        <a:latin typeface="Arial" pitchFamily="34" charset="0"/>
                        <a:cs typeface="Arial" pitchFamily="34"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72.407</a:t>
                      </a:r>
                      <a:endParaRPr lang="en-US" sz="9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smtClean="0">
                          <a:solidFill>
                            <a:schemeClr val="tx1"/>
                          </a:solidFill>
                          <a:latin typeface="Arial" pitchFamily="34" charset="0"/>
                          <a:cs typeface="Arial" pitchFamily="34" charset="0"/>
                        </a:rPr>
                        <a:t>246.233.624.000 – 334.174.204.000</a:t>
                      </a:r>
                      <a:endParaRPr lang="en-US" sz="9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5"/>
          <p:cNvSpPr/>
          <p:nvPr/>
        </p:nvSpPr>
        <p:spPr bwMode="auto">
          <a:xfrm>
            <a:off x="1487489" y="188640"/>
            <a:ext cx="8342312" cy="707886"/>
          </a:xfrm>
          <a:prstGeom prst="rect">
            <a:avLst/>
          </a:prstGeom>
          <a:solidFill>
            <a:srgbClr val="00B0F0"/>
          </a:solidFill>
          <a:ln>
            <a:solidFill>
              <a:schemeClr val="tx1"/>
            </a:solidFill>
          </a:ln>
        </p:spPr>
        <p:txBody>
          <a:bodyPr wrap="square">
            <a:spAutoFit/>
          </a:bodyPr>
          <a:lstStyle/>
          <a:p>
            <a:pPr algn="ctr">
              <a:defRPr/>
            </a:pPr>
            <a:r>
              <a:rPr lang="en-US" sz="20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USULAN KISARAN BESARAN DAN KISARAN KEB GAR TUNJAB FUNGSIONAL ANGGOTA POLRI</a:t>
            </a:r>
            <a:endParaRPr lang="en-US" sz="20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Oval 6"/>
          <p:cNvSpPr/>
          <p:nvPr/>
        </p:nvSpPr>
        <p:spPr>
          <a:xfrm>
            <a:off x="11631281" y="6508576"/>
            <a:ext cx="664065"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19</a:t>
            </a:r>
            <a:endParaRPr lang="en-US" sz="1100" b="1" dirty="0">
              <a:solidFill>
                <a:schemeClr val="tx1"/>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6672064" y="6406532"/>
            <a:ext cx="4704523" cy="246221"/>
          </a:xfrm>
          <a:prstGeom prst="rect">
            <a:avLst/>
          </a:prstGeom>
          <a:noFill/>
          <a:ln w="9525">
            <a:noFill/>
            <a:miter lim="800000"/>
            <a:headEnd/>
            <a:tailEnd/>
          </a:ln>
        </p:spPr>
        <p:txBody>
          <a:bodyPr wrap="square">
            <a:spAutoFit/>
          </a:bodyPr>
          <a:lstStyle/>
          <a:p>
            <a:pPr algn="just"/>
            <a:r>
              <a:rPr lang="en-US" sz="1000" b="1" dirty="0" smtClean="0">
                <a:latin typeface="Arial" panose="020B0604020202020204" pitchFamily="34" charset="0"/>
                <a:cs typeface="Arial" panose="020B0604020202020204" pitchFamily="34" charset="0"/>
              </a:rPr>
              <a:t>SURAT MENPAN RB NO. R/356/M.SM.04.00/2020</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406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52400" y="620688"/>
            <a:ext cx="11734801" cy="4918269"/>
          </a:xfrm>
          <a:prstGeom prst="rect">
            <a:avLst/>
          </a:prstGeom>
          <a:solidFill>
            <a:schemeClr val="bg1"/>
          </a:solidFill>
          <a:ln w="9525" cmpd="dbl">
            <a:solidFill>
              <a:schemeClr val="tx1"/>
            </a:solidFill>
            <a:miter lim="800000"/>
            <a:headEnd/>
            <a:tailEnd/>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buAutoNum type="arabicPeriod"/>
              <a:defRPr/>
            </a:pPr>
            <a:r>
              <a:rPr lang="en-US" sz="1600" b="1" dirty="0" smtClean="0"/>
              <a:t>UNDANG-UNDANG </a:t>
            </a:r>
            <a:r>
              <a:rPr lang="en-US" sz="1600" b="1" dirty="0"/>
              <a:t>NO. 2 THN 2002  TTG POLRI;</a:t>
            </a:r>
          </a:p>
          <a:p>
            <a:pPr algn="just" eaLnBrk="1" hangingPunct="1">
              <a:lnSpc>
                <a:spcPct val="80000"/>
              </a:lnSpc>
              <a:buAutoNum type="arabicPeriod"/>
              <a:defRPr/>
            </a:pPr>
            <a:r>
              <a:rPr lang="en-US" sz="1600" b="1" dirty="0"/>
              <a:t>UNDANG-UNDANG NO. 17 THN. 2003 TTG KEUANGAN NEGARA;</a:t>
            </a:r>
          </a:p>
          <a:p>
            <a:pPr algn="just" eaLnBrk="1" hangingPunct="1">
              <a:buFont typeface="+mj-lt"/>
              <a:buAutoNum type="arabicPeriod"/>
              <a:defRPr/>
            </a:pPr>
            <a:r>
              <a:rPr lang="en-US" sz="1600" b="1" dirty="0"/>
              <a:t>UNDANG-UNDANG NO. 1  THN.  2004 TTG PERBENDAHARAAN NEGARA;</a:t>
            </a:r>
          </a:p>
          <a:p>
            <a:pPr algn="just" eaLnBrk="1" hangingPunct="1">
              <a:buFont typeface="+mj-lt"/>
              <a:buAutoNum type="arabicPeriod"/>
              <a:defRPr/>
            </a:pPr>
            <a:r>
              <a:rPr lang="en-US" sz="1600" b="1" dirty="0"/>
              <a:t>PERATURAN PEMERINTAH NO. 45 THN. 2013 TTG TATA CARA PELAKS  APBN, DAN PERUBAHANNYA NO. 50 THN 2018;</a:t>
            </a:r>
          </a:p>
          <a:p>
            <a:pPr algn="just" eaLnBrk="1" hangingPunct="1">
              <a:buFont typeface="+mj-lt"/>
              <a:buAutoNum type="arabicPeriod"/>
              <a:defRPr/>
            </a:pPr>
            <a:r>
              <a:rPr lang="en-US" sz="1600" b="1" dirty="0"/>
              <a:t>PERATURAN PEMERINTAH NO. 29 THN 2001 TTG PERATURAN GAJI ANGGOTA POLRI, DAN  PERUBAHAN  TERAKHIR NO. 17 THN 2019;</a:t>
            </a:r>
          </a:p>
          <a:p>
            <a:pPr algn="just" eaLnBrk="1" hangingPunct="1">
              <a:buFont typeface="+mj-lt"/>
              <a:buAutoNum type="arabicPeriod"/>
              <a:defRPr/>
            </a:pPr>
            <a:r>
              <a:rPr lang="en-US" sz="1600" b="1" dirty="0"/>
              <a:t>PERATURAN PEMERINTAH NO. </a:t>
            </a:r>
            <a:r>
              <a:rPr lang="en-US" sz="1600" b="1" dirty="0" smtClean="0"/>
              <a:t>42 </a:t>
            </a:r>
            <a:r>
              <a:rPr lang="en-US" sz="1600" b="1" dirty="0"/>
              <a:t>THN </a:t>
            </a:r>
            <a:r>
              <a:rPr lang="en-US" sz="1600" b="1" dirty="0" smtClean="0"/>
              <a:t>2010 </a:t>
            </a:r>
            <a:r>
              <a:rPr lang="en-US" sz="1600" b="1" dirty="0"/>
              <a:t>TTG </a:t>
            </a:r>
            <a:r>
              <a:rPr lang="en-US" sz="1600" b="1" dirty="0" smtClean="0"/>
              <a:t>HAK-HAK ANGGOTA POLRI;</a:t>
            </a:r>
            <a:endParaRPr lang="en-US" sz="1600" b="1" dirty="0"/>
          </a:p>
          <a:p>
            <a:pPr algn="just" eaLnBrk="1" hangingPunct="1">
              <a:buFont typeface="+mj-lt"/>
              <a:buAutoNum type="arabicPeriod"/>
              <a:defRPr/>
            </a:pPr>
            <a:r>
              <a:rPr lang="en-US" sz="1600" b="1" dirty="0" smtClean="0"/>
              <a:t>PERATURAN </a:t>
            </a:r>
            <a:r>
              <a:rPr lang="en-US" sz="1600" b="1" dirty="0"/>
              <a:t>PRESIDEN NO. 87 THN 1999 TTG  RUMPUN JABATAN  FUNGSIONAL PNS;</a:t>
            </a:r>
          </a:p>
          <a:p>
            <a:pPr algn="just" eaLnBrk="1" hangingPunct="1">
              <a:buFont typeface="+mj-lt"/>
              <a:buAutoNum type="arabicPeriod"/>
              <a:defRPr/>
            </a:pPr>
            <a:r>
              <a:rPr lang="en-US" sz="1600" b="1" dirty="0" smtClean="0"/>
              <a:t>PERATURAN </a:t>
            </a:r>
            <a:r>
              <a:rPr lang="en-US" sz="1600" b="1" dirty="0"/>
              <a:t>PRESIDEN NO. 13 THN 2006 TTG TUNJ UMUM BAGI ANGGOTA  POLRI;</a:t>
            </a:r>
          </a:p>
          <a:p>
            <a:pPr algn="just" eaLnBrk="1" hangingPunct="1">
              <a:buFont typeface="+mj-lt"/>
              <a:buAutoNum type="arabicPeriod"/>
              <a:defRPr/>
            </a:pPr>
            <a:r>
              <a:rPr lang="en-US" sz="1600" b="1" dirty="0"/>
              <a:t>PERATURAN PRESIDEN  NO. 28 THN 2007 TTG TUNJAB  STRUKTURAL DILINGK  POLRI;</a:t>
            </a:r>
          </a:p>
          <a:p>
            <a:pPr algn="just" eaLnBrk="1" hangingPunct="1">
              <a:buFont typeface="+mj-lt"/>
              <a:buAutoNum type="arabicPeriod"/>
              <a:defRPr/>
            </a:pPr>
            <a:r>
              <a:rPr lang="en-US" sz="1600" b="1" dirty="0"/>
              <a:t>PERATURAN PRESIDEN NO. 42 THN 2017 TTG JABATAN  FUNGSIONAL  ANGGOTA POLRI;</a:t>
            </a:r>
          </a:p>
          <a:p>
            <a:pPr algn="just">
              <a:buFont typeface="+mj-lt"/>
              <a:buAutoNum type="arabicPeriod"/>
              <a:defRPr/>
            </a:pPr>
            <a:r>
              <a:rPr lang="en-US" sz="1600" b="1" dirty="0"/>
              <a:t>PERATURAN MENKEU NO.  1</a:t>
            </a:r>
            <a:r>
              <a:rPr lang="id-ID" sz="1600" b="1" dirty="0"/>
              <a:t>90</a:t>
            </a:r>
            <a:r>
              <a:rPr lang="en-US" sz="1600" b="1" dirty="0"/>
              <a:t>/PMK.0</a:t>
            </a:r>
            <a:r>
              <a:rPr lang="id-ID" sz="1600" b="1" dirty="0"/>
              <a:t>5</a:t>
            </a:r>
            <a:r>
              <a:rPr lang="en-US" sz="1600" b="1" dirty="0"/>
              <a:t>/20</a:t>
            </a:r>
            <a:r>
              <a:rPr lang="id-ID" sz="1600" b="1" dirty="0"/>
              <a:t>12</a:t>
            </a:r>
            <a:r>
              <a:rPr lang="en-US" sz="1600" b="1" dirty="0"/>
              <a:t> TGL 2</a:t>
            </a:r>
            <a:r>
              <a:rPr lang="id-ID" sz="1600" b="1" dirty="0"/>
              <a:t>9</a:t>
            </a:r>
            <a:r>
              <a:rPr lang="en-US" sz="1600" b="1" dirty="0"/>
              <a:t> </a:t>
            </a:r>
            <a:r>
              <a:rPr lang="id-ID" sz="1600" b="1" dirty="0"/>
              <a:t>NOV</a:t>
            </a:r>
            <a:r>
              <a:rPr lang="en-US" sz="1600" b="1" dirty="0"/>
              <a:t> 20</a:t>
            </a:r>
            <a:r>
              <a:rPr lang="id-ID" sz="1600" b="1" dirty="0"/>
              <a:t>12</a:t>
            </a:r>
            <a:r>
              <a:rPr lang="en-US" sz="1600" b="1" dirty="0"/>
              <a:t> TTG </a:t>
            </a:r>
            <a:r>
              <a:rPr lang="id-ID" sz="1600" b="1" dirty="0"/>
              <a:t>TATA CARA </a:t>
            </a:r>
            <a:r>
              <a:rPr lang="en-US" sz="1600" b="1" dirty="0" smtClean="0"/>
              <a:t>PEMBAYARAN</a:t>
            </a:r>
            <a:r>
              <a:rPr lang="id-ID" sz="1600" b="1" dirty="0" smtClean="0"/>
              <a:t> </a:t>
            </a:r>
            <a:r>
              <a:rPr lang="id-ID" sz="1600" b="1" dirty="0"/>
              <a:t>DLM RANGKA PELAKS</a:t>
            </a:r>
            <a:r>
              <a:rPr lang="en-US" sz="1600" b="1" dirty="0"/>
              <a:t> </a:t>
            </a:r>
            <a:r>
              <a:rPr lang="id-ID" sz="1600" b="1" dirty="0"/>
              <a:t> APBN</a:t>
            </a:r>
            <a:r>
              <a:rPr lang="en-US" sz="1600" b="1" dirty="0"/>
              <a:t>, DAN PERUBAHANNYA NO 178/PMK.05/2018;</a:t>
            </a:r>
          </a:p>
          <a:p>
            <a:pPr algn="just">
              <a:buFont typeface="+mj-lt"/>
              <a:buAutoNum type="arabicPeriod"/>
              <a:defRPr/>
            </a:pPr>
            <a:r>
              <a:rPr lang="en-US" sz="1600" b="1" dirty="0">
                <a:latin typeface="Arial" pitchFamily="34" charset="0"/>
                <a:cs typeface="Arial" pitchFamily="34" charset="0"/>
              </a:rPr>
              <a:t>PERATURAN DIRJEN PBN NO. PER-43/PB/2013 TGL 22 NOV 2013 TTG TATACARA </a:t>
            </a:r>
            <a:r>
              <a:rPr lang="en-US" sz="1600" b="1" dirty="0" smtClean="0">
                <a:latin typeface="Arial" pitchFamily="34" charset="0"/>
                <a:cs typeface="Arial" pitchFamily="34" charset="0"/>
              </a:rPr>
              <a:t>PEMBAYARAN  </a:t>
            </a:r>
            <a:r>
              <a:rPr lang="en-US" sz="1600" b="1" dirty="0">
                <a:latin typeface="Arial" pitchFamily="34" charset="0"/>
                <a:cs typeface="Arial" pitchFamily="34" charset="0"/>
              </a:rPr>
              <a:t>BELANJA PEGAWAI PADA SATKER POLRI, DAN PERUBAHANNYA NO. 21/PB/2017;</a:t>
            </a:r>
          </a:p>
          <a:p>
            <a:pPr algn="just">
              <a:buFont typeface="+mj-lt"/>
              <a:buAutoNum type="arabicPeriod"/>
              <a:defRPr/>
            </a:pPr>
            <a:r>
              <a:rPr lang="id-ID" sz="1600" b="1" dirty="0">
                <a:latin typeface="Arial" pitchFamily="34" charset="0"/>
                <a:cs typeface="Arial" pitchFamily="34" charset="0"/>
              </a:rPr>
              <a:t>KEP DIRJEN PBN </a:t>
            </a:r>
            <a:r>
              <a:rPr lang="en-US" sz="1600" b="1" dirty="0">
                <a:latin typeface="Arial" pitchFamily="34" charset="0"/>
                <a:cs typeface="Arial" pitchFamily="34" charset="0"/>
              </a:rPr>
              <a:t>KEMENKEU </a:t>
            </a:r>
            <a:r>
              <a:rPr lang="id-ID" sz="1600" b="1" dirty="0">
                <a:latin typeface="Arial" pitchFamily="34" charset="0"/>
                <a:cs typeface="Arial" pitchFamily="34" charset="0"/>
              </a:rPr>
              <a:t>N</a:t>
            </a:r>
            <a:r>
              <a:rPr lang="en-US" sz="1600" b="1" dirty="0">
                <a:latin typeface="Arial" pitchFamily="34" charset="0"/>
                <a:cs typeface="Arial" pitchFamily="34" charset="0"/>
              </a:rPr>
              <a:t>O. </a:t>
            </a:r>
            <a:r>
              <a:rPr lang="id-ID" sz="1600" b="1" dirty="0">
                <a:latin typeface="Arial" pitchFamily="34" charset="0"/>
                <a:cs typeface="Arial" pitchFamily="34" charset="0"/>
              </a:rPr>
              <a:t> </a:t>
            </a:r>
            <a:r>
              <a:rPr lang="en-US" sz="1600" b="1" dirty="0">
                <a:latin typeface="Arial" pitchFamily="34" charset="0"/>
                <a:cs typeface="Arial" pitchFamily="34" charset="0"/>
              </a:rPr>
              <a:t>KEP/ </a:t>
            </a:r>
            <a:r>
              <a:rPr lang="id-ID" sz="1600" b="1" dirty="0">
                <a:latin typeface="Arial" pitchFamily="34" charset="0"/>
                <a:cs typeface="Arial" pitchFamily="34" charset="0"/>
              </a:rPr>
              <a:t>21</a:t>
            </a:r>
            <a:r>
              <a:rPr lang="en-US" sz="1600" b="1" dirty="0">
                <a:latin typeface="Arial" pitchFamily="34" charset="0"/>
                <a:cs typeface="Arial" pitchFamily="34" charset="0"/>
              </a:rPr>
              <a:t>1</a:t>
            </a:r>
            <a:r>
              <a:rPr lang="id-ID" sz="1600" b="1" dirty="0">
                <a:latin typeface="Arial" pitchFamily="34" charset="0"/>
                <a:cs typeface="Arial" pitchFamily="34" charset="0"/>
              </a:rPr>
              <a:t>/PB/2018 TGL 29 MARET 2018 TTG KODESIFIKASI SEGMEN AKUN PADA BAGAN AKUN STANDAR (BAS)</a:t>
            </a:r>
            <a:r>
              <a:rPr lang="en-US" sz="1600" b="1" dirty="0">
                <a:latin typeface="Arial" pitchFamily="34" charset="0"/>
                <a:cs typeface="Arial" pitchFamily="34" charset="0"/>
              </a:rPr>
              <a:t>, DAN </a:t>
            </a:r>
            <a:r>
              <a:rPr lang="en-US" sz="1600" b="1" dirty="0" smtClean="0">
                <a:latin typeface="Arial" pitchFamily="34" charset="0"/>
                <a:cs typeface="Arial" pitchFamily="34" charset="0"/>
              </a:rPr>
              <a:t>PERUBAHYANNYA </a:t>
            </a:r>
            <a:r>
              <a:rPr lang="en-US" sz="1600" b="1" dirty="0">
                <a:latin typeface="Arial" pitchFamily="34" charset="0"/>
                <a:cs typeface="Arial" pitchFamily="34" charset="0"/>
              </a:rPr>
              <a:t>NO. KEP/154/PB/2019;</a:t>
            </a:r>
          </a:p>
          <a:p>
            <a:pPr algn="just">
              <a:buFont typeface="+mj-lt"/>
              <a:buAutoNum type="arabicPeriod"/>
              <a:defRPr/>
            </a:pPr>
            <a:r>
              <a:rPr lang="en-US" sz="1600" b="1" dirty="0">
                <a:latin typeface="Arial" pitchFamily="34" charset="0"/>
                <a:cs typeface="Arial" pitchFamily="34" charset="0"/>
              </a:rPr>
              <a:t>SURAT MENPAN RB NO. R/356/M.SM.04.00/2020 TGL 26 MARET 2020 HAL PERSETUJUAN PERTIMBANGAN BESARAN ANGGARAN TUNJ JABATAN FUNGSIONAL ANGGOTA POLRI.</a:t>
            </a:r>
            <a:endParaRPr lang="en-US" sz="1600" b="1" dirty="0"/>
          </a:p>
        </p:txBody>
      </p:sp>
      <p:sp>
        <p:nvSpPr>
          <p:cNvPr id="4" name="Oval 3"/>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latin typeface="Arial" panose="020B0604020202020204" pitchFamily="34" charset="0"/>
                <a:cs typeface="Arial" panose="020B0604020202020204" pitchFamily="34" charset="0"/>
              </a:rPr>
              <a:t>2</a:t>
            </a:r>
          </a:p>
        </p:txBody>
      </p:sp>
      <p:sp>
        <p:nvSpPr>
          <p:cNvPr id="6" name="Rectangle 5"/>
          <p:cNvSpPr/>
          <p:nvPr/>
        </p:nvSpPr>
        <p:spPr bwMode="auto">
          <a:xfrm>
            <a:off x="5257800" y="86557"/>
            <a:ext cx="1676399" cy="433196"/>
          </a:xfrm>
          <a:prstGeom prst="rect">
            <a:avLst/>
          </a:prstGeom>
          <a:solidFill>
            <a:srgbClr val="00B0F0"/>
          </a:solidFill>
          <a:ln>
            <a:solidFill>
              <a:schemeClr val="tx1"/>
            </a:solidFill>
          </a:ln>
        </p:spPr>
        <p:txBody>
          <a:bodyPr wrap="square">
            <a:spAutoFit/>
          </a:bodyPr>
          <a:lstStyle/>
          <a:p>
            <a:pPr algn="ctr">
              <a:defRPr/>
            </a:pP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DASAR</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281420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53924651"/>
              </p:ext>
            </p:extLst>
          </p:nvPr>
        </p:nvGraphicFramePr>
        <p:xfrm>
          <a:off x="776817" y="1484786"/>
          <a:ext cx="10668000" cy="3611983"/>
        </p:xfrm>
        <a:graphic>
          <a:graphicData uri="http://schemas.openxmlformats.org/drawingml/2006/table">
            <a:tbl>
              <a:tblPr firstRow="1" bandRow="1">
                <a:tableStyleId>{5C22544A-7EE6-4342-B048-85BDC9FD1C3A}</a:tableStyleId>
              </a:tblPr>
              <a:tblGrid>
                <a:gridCol w="1066800"/>
                <a:gridCol w="2017595"/>
                <a:gridCol w="2336800"/>
                <a:gridCol w="5246805"/>
              </a:tblGrid>
              <a:tr h="864095">
                <a:tc>
                  <a:txBody>
                    <a:bodyPr/>
                    <a:lstStyle/>
                    <a:p>
                      <a:pPr algn="ctr"/>
                      <a:r>
                        <a:rPr lang="en-US" sz="1700" b="1" dirty="0" smtClean="0">
                          <a:solidFill>
                            <a:schemeClr val="tx1"/>
                          </a:solidFill>
                          <a:latin typeface="Arial" pitchFamily="34" charset="0"/>
                          <a:cs typeface="Arial" pitchFamily="34" charset="0"/>
                        </a:rPr>
                        <a:t>NO</a:t>
                      </a:r>
                      <a:endParaRPr lang="en-US" sz="17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ESELON</a:t>
                      </a:r>
                      <a:endParaRPr lang="en-US" sz="17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TUNJAB </a:t>
                      </a:r>
                    </a:p>
                    <a:p>
                      <a:pPr algn="ctr"/>
                      <a:r>
                        <a:rPr lang="en-US" sz="1700" b="1" dirty="0" smtClean="0">
                          <a:solidFill>
                            <a:schemeClr val="tx1"/>
                          </a:solidFill>
                          <a:latin typeface="Arial" pitchFamily="34" charset="0"/>
                          <a:cs typeface="Arial" pitchFamily="34" charset="0"/>
                        </a:rPr>
                        <a:t>(</a:t>
                      </a:r>
                      <a:r>
                        <a:rPr lang="en-US" sz="1700" b="1" dirty="0" err="1" smtClean="0">
                          <a:solidFill>
                            <a:schemeClr val="tx1"/>
                          </a:solidFill>
                          <a:latin typeface="Arial" pitchFamily="34" charset="0"/>
                          <a:cs typeface="Arial" pitchFamily="34" charset="0"/>
                        </a:rPr>
                        <a:t>Rp</a:t>
                      </a:r>
                      <a:r>
                        <a:rPr lang="en-US" sz="1700" b="1" dirty="0" smtClean="0">
                          <a:solidFill>
                            <a:schemeClr val="tx1"/>
                          </a:solidFill>
                          <a:latin typeface="Arial" pitchFamily="34" charset="0"/>
                          <a:cs typeface="Arial" pitchFamily="34" charset="0"/>
                        </a:rPr>
                        <a:t>)</a:t>
                      </a:r>
                      <a:endParaRPr lang="en-US" sz="17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KETERANGAN</a:t>
                      </a:r>
                      <a:endParaRPr lang="en-US" sz="1700" b="1" dirty="0">
                        <a:solidFill>
                          <a:schemeClr val="tx1"/>
                        </a:solidFill>
                        <a:latin typeface="Arial" pitchFamily="34" charset="0"/>
                        <a:cs typeface="Arial" pitchFamily="34" charset="0"/>
                      </a:endParaRPr>
                    </a:p>
                  </a:txBody>
                  <a:tcPr marL="121920" marR="12192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1</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I-A</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5.500.000,-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KOMJEN POL</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2</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4.375.000,-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IRJEN</a:t>
                      </a:r>
                      <a:r>
                        <a:rPr lang="en-US" sz="1700" b="1" baseline="0" dirty="0" smtClean="0">
                          <a:solidFill>
                            <a:schemeClr val="tx1"/>
                          </a:solidFill>
                          <a:latin typeface="Arial" pitchFamily="34" charset="0"/>
                          <a:cs typeface="Arial" pitchFamily="34" charset="0"/>
                        </a:rPr>
                        <a:t> POL/PNS IV-e</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3</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II-A</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3.250.000,-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BRIGJEN</a:t>
                      </a:r>
                      <a:r>
                        <a:rPr lang="en-US" sz="1700" b="1" baseline="0" dirty="0" smtClean="0">
                          <a:solidFill>
                            <a:schemeClr val="tx1"/>
                          </a:solidFill>
                          <a:latin typeface="Arial" pitchFamily="34" charset="0"/>
                          <a:cs typeface="Arial" pitchFamily="34" charset="0"/>
                        </a:rPr>
                        <a:t> POL/PNS IV-d</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4</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2.025.000,-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KBP/PNS IV-c</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5</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III-A</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1.260.000,-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AKBP/PNS</a:t>
                      </a:r>
                      <a:r>
                        <a:rPr lang="en-US" sz="1700" b="1" baseline="0" dirty="0" smtClean="0">
                          <a:solidFill>
                            <a:schemeClr val="tx1"/>
                          </a:solidFill>
                          <a:latin typeface="Arial" pitchFamily="34" charset="0"/>
                          <a:cs typeface="Arial" pitchFamily="34" charset="0"/>
                        </a:rPr>
                        <a:t> IV-b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6</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III-B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980.000,-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KP/PNS IV-a</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7</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IV-A</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540.000,-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AKP/PNS</a:t>
                      </a:r>
                      <a:r>
                        <a:rPr lang="en-US" sz="1700" b="1" baseline="0" dirty="0" smtClean="0">
                          <a:solidFill>
                            <a:schemeClr val="tx1"/>
                          </a:solidFill>
                          <a:latin typeface="Arial" pitchFamily="34" charset="0"/>
                          <a:cs typeface="Arial" pitchFamily="34" charset="0"/>
                        </a:rPr>
                        <a:t> III-</a:t>
                      </a:r>
                      <a:r>
                        <a:rPr lang="en-US" sz="1700" b="1" baseline="0" dirty="0" err="1" smtClean="0">
                          <a:solidFill>
                            <a:schemeClr val="tx1"/>
                          </a:solidFill>
                          <a:latin typeface="Arial" pitchFamily="34" charset="0"/>
                          <a:cs typeface="Arial" pitchFamily="34" charset="0"/>
                        </a:rPr>
                        <a:t>c,d</a:t>
                      </a:r>
                      <a:r>
                        <a:rPr lang="en-US" sz="1700" b="1" dirty="0" smtClean="0">
                          <a:solidFill>
                            <a:schemeClr val="tx1"/>
                          </a:solidFill>
                          <a:latin typeface="Arial" pitchFamily="34" charset="0"/>
                          <a:cs typeface="Arial" pitchFamily="34" charset="0"/>
                        </a:rPr>
                        <a:t> </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r>
                        <a:rPr lang="en-US" sz="1700" b="1" dirty="0" smtClean="0">
                          <a:solidFill>
                            <a:schemeClr val="tx1"/>
                          </a:solidFill>
                          <a:latin typeface="Arial" pitchFamily="34" charset="0"/>
                          <a:cs typeface="Arial" pitchFamily="34" charset="0"/>
                        </a:rPr>
                        <a:t>8</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b="1" dirty="0" smtClean="0">
                          <a:solidFill>
                            <a:schemeClr val="tx1"/>
                          </a:solidFill>
                          <a:latin typeface="Arial" pitchFamily="34" charset="0"/>
                          <a:cs typeface="Arial" pitchFamily="34" charset="0"/>
                        </a:rPr>
                        <a:t>IV-B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700" b="1" dirty="0" smtClean="0">
                          <a:solidFill>
                            <a:schemeClr val="tx1"/>
                          </a:solidFill>
                          <a:latin typeface="Arial" pitchFamily="34" charset="0"/>
                          <a:cs typeface="Arial" pitchFamily="34" charset="0"/>
                        </a:rPr>
                        <a:t>490.000,-</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1700" b="1" dirty="0" smtClean="0">
                          <a:solidFill>
                            <a:schemeClr val="tx1"/>
                          </a:solidFill>
                          <a:latin typeface="Arial" pitchFamily="34" charset="0"/>
                          <a:cs typeface="Arial" pitchFamily="34" charset="0"/>
                        </a:rPr>
                        <a:t>JABT IP/PNS III-</a:t>
                      </a:r>
                      <a:r>
                        <a:rPr lang="en-US" sz="1700" b="1" dirty="0" err="1" smtClean="0">
                          <a:solidFill>
                            <a:schemeClr val="tx1"/>
                          </a:solidFill>
                          <a:latin typeface="Arial" pitchFamily="34" charset="0"/>
                          <a:cs typeface="Arial" pitchFamily="34" charset="0"/>
                        </a:rPr>
                        <a:t>a,b</a:t>
                      </a:r>
                      <a:endParaRPr lang="en-US" sz="1700" b="1" dirty="0">
                        <a:solidFill>
                          <a:schemeClr val="tx1"/>
                        </a:solidFill>
                        <a:latin typeface="Arial" pitchFamily="34" charset="0"/>
                        <a:cs typeface="Arial" pitchFamily="34" charset="0"/>
                      </a:endParaRPr>
                    </a:p>
                  </a:txBody>
                  <a:tcPr marL="121920" marR="121920"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Snip Diagonal Corner Rectangle 10"/>
          <p:cNvSpPr/>
          <p:nvPr/>
        </p:nvSpPr>
        <p:spPr>
          <a:xfrm>
            <a:off x="7920203" y="6342186"/>
            <a:ext cx="2907324" cy="211015"/>
          </a:xfrm>
          <a:prstGeom prst="snip2DiagRect">
            <a:avLst/>
          </a:prstGeom>
          <a:solidFill>
            <a:schemeClr val="bg1"/>
          </a:solidFill>
          <a:ln>
            <a:solidFill>
              <a:schemeClr val="tx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108" b="1" dirty="0" err="1" smtClean="0">
                <a:solidFill>
                  <a:schemeClr val="tx1"/>
                </a:solidFill>
                <a:latin typeface="Arial" pitchFamily="34" charset="0"/>
                <a:cs typeface="Arial" pitchFamily="34" charset="0"/>
              </a:rPr>
              <a:t>Perpres</a:t>
            </a:r>
            <a:r>
              <a:rPr lang="en-US" sz="1108" b="1" dirty="0" smtClean="0">
                <a:solidFill>
                  <a:schemeClr val="tx1"/>
                </a:solidFill>
                <a:latin typeface="Arial" pitchFamily="34" charset="0"/>
                <a:cs typeface="Arial" pitchFamily="34" charset="0"/>
              </a:rPr>
              <a:t>  </a:t>
            </a:r>
            <a:r>
              <a:rPr lang="en-US" sz="1108" b="1" dirty="0">
                <a:solidFill>
                  <a:schemeClr val="tx1"/>
                </a:solidFill>
                <a:latin typeface="Arial" pitchFamily="34" charset="0"/>
                <a:cs typeface="Arial" pitchFamily="34" charset="0"/>
              </a:rPr>
              <a:t>No. 28 T</a:t>
            </a:r>
            <a:r>
              <a:rPr lang="id-ID" sz="1108" b="1" dirty="0">
                <a:solidFill>
                  <a:schemeClr val="tx1"/>
                </a:solidFill>
                <a:latin typeface="Arial" pitchFamily="34" charset="0"/>
                <a:cs typeface="Arial" pitchFamily="34" charset="0"/>
              </a:rPr>
              <a:t>h</a:t>
            </a:r>
            <a:r>
              <a:rPr lang="en-US" sz="1108" b="1" dirty="0">
                <a:solidFill>
                  <a:schemeClr val="tx1"/>
                </a:solidFill>
                <a:latin typeface="Arial" pitchFamily="34" charset="0"/>
                <a:cs typeface="Arial" pitchFamily="34" charset="0"/>
              </a:rPr>
              <a:t>. 2007</a:t>
            </a:r>
          </a:p>
        </p:txBody>
      </p:sp>
      <p:sp>
        <p:nvSpPr>
          <p:cNvPr id="6" name="Rectangle 5"/>
          <p:cNvSpPr/>
          <p:nvPr/>
        </p:nvSpPr>
        <p:spPr bwMode="auto">
          <a:xfrm>
            <a:off x="1676400" y="138450"/>
            <a:ext cx="8124395" cy="688971"/>
          </a:xfrm>
          <a:prstGeom prst="rect">
            <a:avLst/>
          </a:prstGeom>
          <a:solidFill>
            <a:srgbClr val="00B0F0"/>
          </a:solidFill>
          <a:ln>
            <a:solidFill>
              <a:schemeClr val="tx1"/>
            </a:solidFill>
          </a:ln>
        </p:spPr>
        <p:txBody>
          <a:bodyPr wrap="square">
            <a:spAutoFit/>
          </a:bodyPr>
          <a:lstStyle/>
          <a:p>
            <a:pPr algn="ctr">
              <a:defRPr/>
            </a:pP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BESARAN TUNJAB STRUKTURAL </a:t>
            </a: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DI </a:t>
            </a:r>
            <a:r>
              <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LINGK POLRI</a:t>
            </a:r>
          </a:p>
          <a:p>
            <a:pPr algn="ctr">
              <a:defRPr/>
            </a:pPr>
            <a:r>
              <a:rPr lang="en-US" sz="1477"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TMT 1-1-2007</a:t>
            </a:r>
          </a:p>
        </p:txBody>
      </p:sp>
      <p:sp>
        <p:nvSpPr>
          <p:cNvPr id="7" name="Oval 6"/>
          <p:cNvSpPr/>
          <p:nvPr/>
        </p:nvSpPr>
        <p:spPr>
          <a:xfrm>
            <a:off x="11527937" y="6553200"/>
            <a:ext cx="664065"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20</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488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Text Box 5"/>
          <p:cNvSpPr txBox="1">
            <a:spLocks noChangeArrowheads="1"/>
          </p:cNvSpPr>
          <p:nvPr/>
        </p:nvSpPr>
        <p:spPr bwMode="auto">
          <a:xfrm>
            <a:off x="187571" y="1740880"/>
            <a:ext cx="6096000" cy="2933560"/>
          </a:xfrm>
          <a:prstGeom prst="rect">
            <a:avLst/>
          </a:prstGeom>
          <a:solidFill>
            <a:schemeClr val="bg1"/>
          </a:solidFill>
          <a:ln w="9525" algn="ctr">
            <a:solidFill>
              <a:schemeClr val="tx1"/>
            </a:solidFill>
            <a:miter lim="800000"/>
            <a:headEnd/>
            <a:tailEnd/>
          </a:ln>
          <a:effectLst>
            <a:outerShdw dist="35921" dir="2700000" algn="ctr" rotWithShape="0">
              <a:schemeClr val="bg2">
                <a:alpha val="79999"/>
              </a:schemeClr>
            </a:outerShdw>
          </a:effectLst>
        </p:spPr>
        <p:txBody>
          <a:bodyPr wrap="square">
            <a:spAutoFit/>
          </a:bodyPr>
          <a:lstStyle/>
          <a:p>
            <a:pPr>
              <a:defRPr/>
            </a:pPr>
            <a:r>
              <a:rPr lang="en-US" sz="2215" b="1" dirty="0">
                <a:latin typeface="Arial" panose="020B0604020202020204" pitchFamily="34" charset="0"/>
                <a:cs typeface="Arial" panose="020B0604020202020204" pitchFamily="34" charset="0"/>
              </a:rPr>
              <a:t>1. TATA CARA YAR TUNJAB</a:t>
            </a:r>
          </a:p>
          <a:p>
            <a:pPr>
              <a:defRPr/>
            </a:pP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a. DIBERIKAN SETIAP BULAN KPD ANGGOTA </a:t>
            </a:r>
          </a:p>
          <a:p>
            <a:pPr>
              <a:defRPr/>
            </a:pPr>
            <a:r>
              <a:rPr lang="en-US" sz="1477" b="1" dirty="0">
                <a:latin typeface="Arial" panose="020B0604020202020204" pitchFamily="34" charset="0"/>
                <a:cs typeface="Arial" panose="020B0604020202020204" pitchFamily="34" charset="0"/>
              </a:rPr>
              <a:t>    POLRI/PNS YG DUDUK JAB </a:t>
            </a:r>
            <a:r>
              <a:rPr lang="en-US" sz="1477" b="1" dirty="0" smtClean="0">
                <a:latin typeface="Arial" panose="020B0604020202020204" pitchFamily="34" charset="0"/>
                <a:cs typeface="Arial" panose="020B0604020202020204" pitchFamily="34" charset="0"/>
              </a:rPr>
              <a:t>FUNGSIONAL </a:t>
            </a: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    DGN KEPUTUSAN DAN SPRINLAK;  </a:t>
            </a:r>
          </a:p>
          <a:p>
            <a:pPr>
              <a:defRPr/>
            </a:pPr>
            <a:r>
              <a:rPr lang="en-US" sz="1477" b="1" dirty="0">
                <a:latin typeface="Arial" panose="020B0604020202020204" pitchFamily="34" charset="0"/>
                <a:cs typeface="Arial" panose="020B0604020202020204" pitchFamily="34" charset="0"/>
              </a:rPr>
              <a:t>b. DLM KEP HARUS TERCANTUM ESELON, </a:t>
            </a:r>
          </a:p>
          <a:p>
            <a:pPr>
              <a:defRPr/>
            </a:pPr>
            <a:r>
              <a:rPr lang="en-US" sz="1477" b="1" dirty="0">
                <a:latin typeface="Arial" panose="020B0604020202020204" pitchFamily="34" charset="0"/>
                <a:cs typeface="Arial" panose="020B0604020202020204" pitchFamily="34" charset="0"/>
              </a:rPr>
              <a:t>    NAMA JAB DAN BESAR TUNJAB YBS;</a:t>
            </a:r>
          </a:p>
          <a:p>
            <a:pPr>
              <a:defRPr/>
            </a:pPr>
            <a:r>
              <a:rPr lang="en-US" sz="1477" b="1" dirty="0">
                <a:latin typeface="Arial" panose="020B0604020202020204" pitchFamily="34" charset="0"/>
                <a:cs typeface="Arial" panose="020B0604020202020204" pitchFamily="34" charset="0"/>
              </a:rPr>
              <a:t>c. DIBERIKAN TMT 1 BULAN BERIKUTNYA  </a:t>
            </a:r>
          </a:p>
          <a:p>
            <a:pPr>
              <a:defRPr/>
            </a:pPr>
            <a:r>
              <a:rPr lang="en-US" sz="1477" b="1" dirty="0">
                <a:latin typeface="Arial" panose="020B0604020202020204" pitchFamily="34" charset="0"/>
                <a:cs typeface="Arial" panose="020B0604020202020204" pitchFamily="34" charset="0"/>
              </a:rPr>
              <a:t>    SETELAH  TGL SPRINLAK; </a:t>
            </a:r>
          </a:p>
          <a:p>
            <a:pPr marL="208090" indent="-208090">
              <a:defRPr/>
            </a:pPr>
            <a:r>
              <a:rPr lang="en-US" sz="1477" b="1" dirty="0">
                <a:latin typeface="Arial" panose="020B0604020202020204" pitchFamily="34" charset="0"/>
                <a:cs typeface="Arial" panose="020B0604020202020204" pitchFamily="34" charset="0"/>
              </a:rPr>
              <a:t>d. PPABP MENGAJUKAN PERMINTAAN TUNJAB  </a:t>
            </a:r>
            <a:r>
              <a:rPr lang="en-US" sz="1477" b="1" dirty="0" smtClean="0">
                <a:latin typeface="Arial" panose="020B0604020202020204" pitchFamily="34" charset="0"/>
                <a:cs typeface="Arial" panose="020B0604020202020204" pitchFamily="34" charset="0"/>
              </a:rPr>
              <a:t>FUNGSIONAL  BERSAMA-SAMA </a:t>
            </a:r>
            <a:r>
              <a:rPr lang="en-US" sz="1477" b="1" dirty="0">
                <a:latin typeface="Arial" panose="020B0604020202020204" pitchFamily="34" charset="0"/>
                <a:cs typeface="Arial" panose="020B0604020202020204" pitchFamily="34" charset="0"/>
              </a:rPr>
              <a:t>DGN GAJI.</a:t>
            </a:r>
          </a:p>
          <a:p>
            <a:pPr>
              <a:defRPr/>
            </a:pPr>
            <a:endParaRPr lang="en-US" sz="1477" b="1" dirty="0">
              <a:latin typeface="Arial" panose="020B0604020202020204" pitchFamily="34" charset="0"/>
              <a:cs typeface="Arial" panose="020B0604020202020204" pitchFamily="34" charset="0"/>
            </a:endParaRPr>
          </a:p>
        </p:txBody>
      </p:sp>
      <p:sp>
        <p:nvSpPr>
          <p:cNvPr id="84996" name="TextBox 9"/>
          <p:cNvSpPr txBox="1">
            <a:spLocks noChangeArrowheads="1"/>
          </p:cNvSpPr>
          <p:nvPr/>
        </p:nvSpPr>
        <p:spPr bwMode="auto">
          <a:xfrm>
            <a:off x="6768075" y="6523893"/>
            <a:ext cx="3563816" cy="262829"/>
          </a:xfrm>
          <a:prstGeom prst="rect">
            <a:avLst/>
          </a:prstGeom>
          <a:noFill/>
          <a:ln w="9525">
            <a:noFill/>
            <a:miter lim="800000"/>
            <a:headEnd/>
            <a:tailEnd/>
          </a:ln>
        </p:spPr>
        <p:txBody>
          <a:bodyPr wrap="square">
            <a:spAutoFit/>
          </a:bodyPr>
          <a:lstStyle/>
          <a:p>
            <a:pPr algn="r"/>
            <a:r>
              <a:rPr lang="id-ID" sz="1108" b="1" dirty="0">
                <a:latin typeface="Arial" panose="020B0604020202020204" pitchFamily="34" charset="0"/>
                <a:cs typeface="Arial" panose="020B0604020202020204" pitchFamily="34" charset="0"/>
              </a:rPr>
              <a:t>Psl 24 Per DJPBN No. 43 Th. 2013</a:t>
            </a:r>
            <a:endParaRPr lang="en-US" sz="1108" b="1" dirty="0">
              <a:latin typeface="Arial" panose="020B0604020202020204" pitchFamily="34" charset="0"/>
              <a:cs typeface="Arial" panose="020B0604020202020204" pitchFamily="34" charset="0"/>
            </a:endParaRPr>
          </a:p>
        </p:txBody>
      </p:sp>
      <p:sp>
        <p:nvSpPr>
          <p:cNvPr id="8" name="Rectangle 7"/>
          <p:cNvSpPr/>
          <p:nvPr/>
        </p:nvSpPr>
        <p:spPr bwMode="auto">
          <a:xfrm>
            <a:off x="2895600" y="551784"/>
            <a:ext cx="5832239" cy="774058"/>
          </a:xfrm>
          <a:prstGeom prst="rect">
            <a:avLst/>
          </a:prstGeom>
          <a:solidFill>
            <a:srgbClr val="00B0F0"/>
          </a:solidFill>
          <a:ln>
            <a:solidFill>
              <a:schemeClr val="tx1"/>
            </a:solidFill>
          </a:ln>
        </p:spPr>
        <p:txBody>
          <a:bodyPr wrap="square">
            <a:spAutoFit/>
          </a:bodyPr>
          <a:lstStyle/>
          <a:p>
            <a:pPr algn="ctr">
              <a:defRPr/>
            </a:pPr>
            <a:r>
              <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PERMINTAAN, PEMBAYARAN DAN</a:t>
            </a:r>
          </a:p>
          <a:p>
            <a:pPr algn="ctr">
              <a:defRPr/>
            </a:pPr>
            <a:r>
              <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rPr>
              <a:t>PENGHENTIAN TUNJAB </a:t>
            </a: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FUNGSIONAL </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
        <p:nvSpPr>
          <p:cNvPr id="7" name="Text Box 7"/>
          <p:cNvSpPr txBox="1">
            <a:spLocks noChangeArrowheads="1"/>
          </p:cNvSpPr>
          <p:nvPr/>
        </p:nvSpPr>
        <p:spPr bwMode="auto">
          <a:xfrm>
            <a:off x="6377354" y="1747088"/>
            <a:ext cx="5627077" cy="3501728"/>
          </a:xfrm>
          <a:prstGeom prst="rect">
            <a:avLst/>
          </a:prstGeom>
          <a:solidFill>
            <a:schemeClr val="bg1"/>
          </a:solidFill>
          <a:ln w="9525" algn="ctr">
            <a:solidFill>
              <a:schemeClr val="tx1"/>
            </a:solidFill>
            <a:miter lim="800000"/>
            <a:headEnd/>
            <a:tailEnd/>
          </a:ln>
          <a:effectLst>
            <a:outerShdw dist="35921" dir="2700000" algn="ctr" rotWithShape="0">
              <a:schemeClr val="bg2">
                <a:alpha val="79999"/>
              </a:schemeClr>
            </a:outerShdw>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215" b="1" dirty="0">
                <a:latin typeface="Arial" panose="020B0604020202020204" pitchFamily="34" charset="0"/>
                <a:cs typeface="Arial" panose="020B0604020202020204" pitchFamily="34" charset="0"/>
              </a:rPr>
              <a:t>2. PENGHENTIAN TUNJAB</a:t>
            </a:r>
          </a:p>
          <a:p>
            <a:pPr>
              <a:defRPr/>
            </a:pPr>
            <a:endParaRPr lang="en-US" sz="1477" b="1" dirty="0">
              <a:latin typeface="Arial" panose="020B0604020202020204" pitchFamily="34" charset="0"/>
              <a:cs typeface="Arial" panose="020B0604020202020204" pitchFamily="34" charset="0"/>
            </a:endParaRPr>
          </a:p>
          <a:p>
            <a:pPr>
              <a:defRPr/>
            </a:pPr>
            <a:r>
              <a:rPr lang="en-US" sz="1477" b="1" dirty="0">
                <a:latin typeface="Arial" panose="020B0604020202020204" pitchFamily="34" charset="0"/>
                <a:cs typeface="Arial" panose="020B0604020202020204" pitchFamily="34" charset="0"/>
              </a:rPr>
              <a:t>DIHENTIKAN TMT  MULAI BULAN BERIKUTNYA APABILA :</a:t>
            </a:r>
          </a:p>
          <a:p>
            <a:pPr>
              <a:defRPr/>
            </a:pPr>
            <a:endParaRPr lang="en-US" sz="738" b="1" dirty="0">
              <a:latin typeface="Arial" panose="020B0604020202020204" pitchFamily="34" charset="0"/>
              <a:cs typeface="Arial" panose="020B0604020202020204" pitchFamily="34" charset="0"/>
            </a:endParaRPr>
          </a:p>
          <a:p>
            <a:pPr algn="just">
              <a:defRPr/>
            </a:pPr>
            <a:r>
              <a:rPr lang="en-US" sz="1477" b="1" dirty="0">
                <a:latin typeface="Arial" panose="020B0604020202020204" pitchFamily="34" charset="0"/>
                <a:cs typeface="Arial" panose="020B0604020202020204" pitchFamily="34" charset="0"/>
              </a:rPr>
              <a:t>a.  DIBERHENTIKAN DARI </a:t>
            </a:r>
            <a:r>
              <a:rPr lang="en-US" sz="1477" b="1" dirty="0" smtClean="0">
                <a:latin typeface="Arial" panose="020B0604020202020204" pitchFamily="34" charset="0"/>
                <a:cs typeface="Arial" panose="020B0604020202020204" pitchFamily="34" charset="0"/>
              </a:rPr>
              <a:t>JAB   FUNGSIONAL</a:t>
            </a:r>
            <a:r>
              <a:rPr lang="en-US" sz="1477" b="1" dirty="0">
                <a:latin typeface="Arial" panose="020B0604020202020204" pitchFamily="34" charset="0"/>
                <a:cs typeface="Arial" panose="020B0604020202020204" pitchFamily="34" charset="0"/>
              </a:rPr>
              <a:t>;</a:t>
            </a:r>
          </a:p>
          <a:p>
            <a:pPr algn="just">
              <a:buAutoNum type="alphaLcPeriod" startAt="2"/>
              <a:defRPr/>
            </a:pPr>
            <a:r>
              <a:rPr lang="en-US" sz="1477" b="1" dirty="0">
                <a:latin typeface="Arial" panose="020B0604020202020204" pitchFamily="34" charset="0"/>
                <a:cs typeface="Arial" panose="020B0604020202020204" pitchFamily="34" charset="0"/>
              </a:rPr>
              <a:t>  MENINGGAL DUNIA;</a:t>
            </a:r>
          </a:p>
          <a:p>
            <a:pPr algn="just">
              <a:buAutoNum type="alphaLcPeriod" startAt="2"/>
              <a:defRPr/>
            </a:pPr>
            <a:r>
              <a:rPr lang="en-US" sz="1477" b="1" dirty="0">
                <a:latin typeface="Arial" panose="020B0604020202020204" pitchFamily="34" charset="0"/>
                <a:cs typeface="Arial" panose="020B0604020202020204" pitchFamily="34" charset="0"/>
              </a:rPr>
              <a:t>  DIBERHENTIKAN SBG ANGGOTA POLRI;</a:t>
            </a:r>
          </a:p>
          <a:p>
            <a:pPr algn="just">
              <a:buAutoNum type="alphaLcPeriod" startAt="2"/>
              <a:defRPr/>
            </a:pPr>
            <a:r>
              <a:rPr lang="en-US" sz="1477" b="1" dirty="0">
                <a:latin typeface="Arial" panose="020B0604020202020204" pitchFamily="34" charset="0"/>
                <a:cs typeface="Arial" panose="020B0604020202020204" pitchFamily="34" charset="0"/>
              </a:rPr>
              <a:t>  DIBERHENTIKAN SEMENTARA;</a:t>
            </a:r>
          </a:p>
          <a:p>
            <a:pPr algn="just">
              <a:defRPr/>
            </a:pPr>
            <a:r>
              <a:rPr lang="en-US" sz="1477" b="1" dirty="0">
                <a:latin typeface="Arial" panose="020B0604020202020204" pitchFamily="34" charset="0"/>
                <a:cs typeface="Arial" panose="020B0604020202020204" pitchFamily="34" charset="0"/>
              </a:rPr>
              <a:t>e.  CUTI DI LUAR TANGGUNGAN NEGARA;</a:t>
            </a:r>
          </a:p>
          <a:p>
            <a:pPr marL="284163" indent="-284163" algn="just">
              <a:defRPr/>
            </a:pPr>
            <a:r>
              <a:rPr lang="en-US" sz="1477" b="1" dirty="0" smtClean="0">
                <a:latin typeface="Arial" panose="020B0604020202020204" pitchFamily="34" charset="0"/>
                <a:cs typeface="Arial" panose="020B0604020202020204" pitchFamily="34" charset="0"/>
              </a:rPr>
              <a:t>f. DIJATUHI </a:t>
            </a:r>
            <a:r>
              <a:rPr lang="en-US" sz="1477" b="1" dirty="0">
                <a:latin typeface="Arial" panose="020B0604020202020204" pitchFamily="34" charset="0"/>
                <a:cs typeface="Arial" panose="020B0604020202020204" pitchFamily="34" charset="0"/>
              </a:rPr>
              <a:t>HUKUMAN PENJARA </a:t>
            </a:r>
            <a:r>
              <a:rPr lang="en-US" sz="1477" b="1" dirty="0" smtClean="0">
                <a:latin typeface="Arial" panose="020B0604020202020204" pitchFamily="34" charset="0"/>
                <a:cs typeface="Arial" panose="020B0604020202020204" pitchFamily="34" charset="0"/>
              </a:rPr>
              <a:t>BERDASARKAN </a:t>
            </a:r>
            <a:r>
              <a:rPr lang="en-US" sz="1477" b="1" dirty="0">
                <a:latin typeface="Arial" panose="020B0604020202020204" pitchFamily="34" charset="0"/>
                <a:cs typeface="Arial" panose="020B0604020202020204" pitchFamily="34" charset="0"/>
              </a:rPr>
              <a:t>PUTUSAN </a:t>
            </a:r>
            <a:r>
              <a:rPr lang="en-US" sz="1477" b="1" dirty="0" smtClean="0">
                <a:latin typeface="Arial" panose="020B0604020202020204" pitchFamily="34" charset="0"/>
                <a:cs typeface="Arial" panose="020B0604020202020204" pitchFamily="34" charset="0"/>
              </a:rPr>
              <a:t>PENGADILAN </a:t>
            </a:r>
            <a:r>
              <a:rPr lang="en-US" sz="1477" b="1" dirty="0">
                <a:latin typeface="Arial" panose="020B0604020202020204" pitchFamily="34" charset="0"/>
                <a:cs typeface="Arial" panose="020B0604020202020204" pitchFamily="34" charset="0"/>
              </a:rPr>
              <a:t>DGN  KEKUATAN HUKUM TETAP;</a:t>
            </a:r>
          </a:p>
          <a:p>
            <a:pPr algn="just">
              <a:defRPr/>
            </a:pPr>
            <a:r>
              <a:rPr lang="en-US" sz="1477" b="1" dirty="0">
                <a:latin typeface="Arial" panose="020B0604020202020204" pitchFamily="34" charset="0"/>
                <a:cs typeface="Arial" panose="020B0604020202020204" pitchFamily="34" charset="0"/>
              </a:rPr>
              <a:t>g.  MENJALANI CUTI BESAR;</a:t>
            </a:r>
          </a:p>
          <a:p>
            <a:pPr marL="260845" indent="-260845" algn="just">
              <a:defRPr/>
            </a:pPr>
            <a:r>
              <a:rPr lang="en-US" sz="1477" b="1" dirty="0">
                <a:latin typeface="Arial" panose="020B0604020202020204" pitchFamily="34" charset="0"/>
                <a:cs typeface="Arial" panose="020B0604020202020204" pitchFamily="34" charset="0"/>
              </a:rPr>
              <a:t>h. TUGAS BELAJAR LEBIH DARI 6 BULAN YG DIBUKTIKAN DGN SPRIN. </a:t>
            </a:r>
          </a:p>
        </p:txBody>
      </p:sp>
      <p:sp>
        <p:nvSpPr>
          <p:cNvPr id="9" name="Oval 8"/>
          <p:cNvSpPr/>
          <p:nvPr/>
        </p:nvSpPr>
        <p:spPr>
          <a:xfrm>
            <a:off x="11527937" y="6553200"/>
            <a:ext cx="664065"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19</a:t>
            </a:r>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539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124200" y="3048000"/>
            <a:ext cx="5943600" cy="584775"/>
          </a:xfrm>
          <a:prstGeom prst="rect">
            <a:avLst/>
          </a:prstGeom>
          <a:solidFill>
            <a:srgbClr val="00B0F0"/>
          </a:solidFill>
          <a:ln>
            <a:solidFill>
              <a:schemeClr val="tx1"/>
            </a:solidFill>
          </a:ln>
        </p:spPr>
        <p:txBody>
          <a:bodyPr wrap="square">
            <a:spAutoFit/>
          </a:bodyPr>
          <a:lstStyle/>
          <a:p>
            <a:pPr algn="ctr">
              <a:defRPr/>
            </a:pPr>
            <a:r>
              <a:rPr lang="en-US" sz="32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SEKIAN DAN TERIMAKASIH </a:t>
            </a:r>
            <a:endParaRPr lang="en-US" sz="32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extLst>
      <p:ext uri="{BB962C8B-B14F-4D97-AF65-F5344CB8AC3E}">
        <p14:creationId xmlns:p14="http://schemas.microsoft.com/office/powerpoint/2010/main" val="44302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5"/>
          <p:cNvGraphicFramePr>
            <a:graphicFrameLocks noGrp="1"/>
          </p:cNvGraphicFramePr>
          <p:nvPr>
            <p:extLst>
              <p:ext uri="{D42A27DB-BD31-4B8C-83A1-F6EECF244321}">
                <p14:modId xmlns:p14="http://schemas.microsoft.com/office/powerpoint/2010/main" val="191510726"/>
              </p:ext>
            </p:extLst>
          </p:nvPr>
        </p:nvGraphicFramePr>
        <p:xfrm>
          <a:off x="1371600" y="986028"/>
          <a:ext cx="9243060" cy="5210556"/>
        </p:xfrm>
        <a:graphic>
          <a:graphicData uri="http://schemas.openxmlformats.org/drawingml/2006/table">
            <a:tbl>
              <a:tblPr firstRow="1" bandRow="1">
                <a:tableStyleId>{2D5ABB26-0587-4C30-8999-92F81FD0307C}</a:tableStyleId>
              </a:tblPr>
              <a:tblGrid>
                <a:gridCol w="426720"/>
                <a:gridCol w="8816340"/>
              </a:tblGrid>
              <a:tr h="1876044">
                <a:tc gridSpan="2">
                  <a:txBody>
                    <a:bodyPr/>
                    <a:lstStyle/>
                    <a:p>
                      <a:pPr marL="182880">
                        <a:lnSpc>
                          <a:spcPct val="100000"/>
                        </a:lnSpc>
                        <a:spcBef>
                          <a:spcPts val="280"/>
                        </a:spcBef>
                      </a:pPr>
                      <a:r>
                        <a:rPr sz="2000" b="1" spc="195" dirty="0" err="1" smtClean="0">
                          <a:solidFill>
                            <a:schemeClr val="tx2">
                              <a:lumMod val="60000"/>
                              <a:lumOff val="40000"/>
                            </a:schemeClr>
                          </a:solidFill>
                          <a:latin typeface="Arial" panose="020B0604020202020204" pitchFamily="34" charset="0"/>
                          <a:cs typeface="Arial" panose="020B0604020202020204" pitchFamily="34" charset="0"/>
                        </a:rPr>
                        <a:t>Per</a:t>
                      </a:r>
                      <a:r>
                        <a:rPr lang="en-US" sz="2000" b="1" spc="195" dirty="0" err="1" smtClean="0">
                          <a:solidFill>
                            <a:schemeClr val="tx2">
                              <a:lumMod val="60000"/>
                              <a:lumOff val="40000"/>
                            </a:schemeClr>
                          </a:solidFill>
                          <a:latin typeface="Arial" panose="020B0604020202020204" pitchFamily="34" charset="0"/>
                          <a:cs typeface="Arial" panose="020B0604020202020204" pitchFamily="34" charset="0"/>
                        </a:rPr>
                        <a:t>aturan</a:t>
                      </a:r>
                      <a:r>
                        <a:rPr lang="en-US" sz="2000" b="1" spc="195" baseline="0" dirty="0" smtClean="0">
                          <a:solidFill>
                            <a:schemeClr val="tx2">
                              <a:lumMod val="60000"/>
                              <a:lumOff val="40000"/>
                            </a:schemeClr>
                          </a:solidFill>
                          <a:latin typeface="Arial" panose="020B0604020202020204" pitchFamily="34" charset="0"/>
                          <a:cs typeface="Arial" panose="020B0604020202020204" pitchFamily="34" charset="0"/>
                        </a:rPr>
                        <a:t> </a:t>
                      </a:r>
                      <a:r>
                        <a:rPr lang="en-US" sz="2000" b="1" spc="195" baseline="0" dirty="0" err="1" smtClean="0">
                          <a:solidFill>
                            <a:schemeClr val="tx2">
                              <a:lumMod val="60000"/>
                              <a:lumOff val="40000"/>
                            </a:schemeClr>
                          </a:solidFill>
                          <a:latin typeface="Arial" panose="020B0604020202020204" pitchFamily="34" charset="0"/>
                          <a:cs typeface="Arial" panose="020B0604020202020204" pitchFamily="34" charset="0"/>
                        </a:rPr>
                        <a:t>Presiden</a:t>
                      </a:r>
                      <a:r>
                        <a:rPr sz="2000" b="1" spc="195" dirty="0" smtClean="0">
                          <a:solidFill>
                            <a:schemeClr val="tx2">
                              <a:lumMod val="60000"/>
                              <a:lumOff val="40000"/>
                            </a:schemeClr>
                          </a:solidFill>
                          <a:latin typeface="Arial" panose="020B0604020202020204" pitchFamily="34" charset="0"/>
                          <a:cs typeface="Arial" panose="020B0604020202020204" pitchFamily="34" charset="0"/>
                        </a:rPr>
                        <a:t> </a:t>
                      </a:r>
                      <a:r>
                        <a:rPr sz="2000" b="1" spc="210" dirty="0" err="1" smtClean="0">
                          <a:solidFill>
                            <a:schemeClr val="tx2">
                              <a:lumMod val="60000"/>
                              <a:lumOff val="40000"/>
                            </a:schemeClr>
                          </a:solidFill>
                          <a:latin typeface="Arial" panose="020B0604020202020204" pitchFamily="34" charset="0"/>
                          <a:cs typeface="Arial" panose="020B0604020202020204" pitchFamily="34" charset="0"/>
                        </a:rPr>
                        <a:t>N</a:t>
                      </a:r>
                      <a:r>
                        <a:rPr lang="en-US" sz="2000" b="1" spc="210" dirty="0" err="1" smtClean="0">
                          <a:solidFill>
                            <a:schemeClr val="tx2">
                              <a:lumMod val="60000"/>
                              <a:lumOff val="40000"/>
                            </a:schemeClr>
                          </a:solidFill>
                          <a:latin typeface="Arial" panose="020B0604020202020204" pitchFamily="34" charset="0"/>
                          <a:cs typeface="Arial" panose="020B0604020202020204" pitchFamily="34" charset="0"/>
                        </a:rPr>
                        <a:t>mor</a:t>
                      </a:r>
                      <a:r>
                        <a:rPr sz="2000" b="1" spc="210" dirty="0" smtClean="0">
                          <a:solidFill>
                            <a:schemeClr val="tx2">
                              <a:lumMod val="60000"/>
                              <a:lumOff val="40000"/>
                            </a:schemeClr>
                          </a:solidFill>
                          <a:latin typeface="Arial" panose="020B0604020202020204" pitchFamily="34" charset="0"/>
                          <a:cs typeface="Arial" panose="020B0604020202020204" pitchFamily="34" charset="0"/>
                        </a:rPr>
                        <a:t> </a:t>
                      </a:r>
                      <a:r>
                        <a:rPr sz="2000" b="1" spc="235" dirty="0">
                          <a:solidFill>
                            <a:schemeClr val="tx2">
                              <a:lumMod val="60000"/>
                              <a:lumOff val="40000"/>
                            </a:schemeClr>
                          </a:solidFill>
                          <a:latin typeface="Arial" panose="020B0604020202020204" pitchFamily="34" charset="0"/>
                          <a:cs typeface="Arial" panose="020B0604020202020204" pitchFamily="34" charset="0"/>
                        </a:rPr>
                        <a:t>42 </a:t>
                      </a:r>
                      <a:r>
                        <a:rPr sz="2000" b="1" spc="180" dirty="0">
                          <a:solidFill>
                            <a:schemeClr val="tx2">
                              <a:lumMod val="60000"/>
                              <a:lumOff val="40000"/>
                            </a:schemeClr>
                          </a:solidFill>
                          <a:latin typeface="Arial" panose="020B0604020202020204" pitchFamily="34" charset="0"/>
                          <a:cs typeface="Arial" panose="020B0604020202020204" pitchFamily="34" charset="0"/>
                        </a:rPr>
                        <a:t>Tahun</a:t>
                      </a:r>
                      <a:r>
                        <a:rPr sz="2000" b="1" spc="5" dirty="0">
                          <a:solidFill>
                            <a:schemeClr val="tx2">
                              <a:lumMod val="60000"/>
                              <a:lumOff val="40000"/>
                            </a:schemeClr>
                          </a:solidFill>
                          <a:latin typeface="Arial" panose="020B0604020202020204" pitchFamily="34" charset="0"/>
                          <a:cs typeface="Arial" panose="020B0604020202020204" pitchFamily="34" charset="0"/>
                        </a:rPr>
                        <a:t> </a:t>
                      </a:r>
                      <a:r>
                        <a:rPr sz="2000" b="1" spc="229" dirty="0">
                          <a:solidFill>
                            <a:schemeClr val="tx2">
                              <a:lumMod val="60000"/>
                              <a:lumOff val="40000"/>
                            </a:schemeClr>
                          </a:solidFill>
                          <a:latin typeface="Arial" panose="020B0604020202020204" pitchFamily="34" charset="0"/>
                          <a:cs typeface="Arial" panose="020B0604020202020204" pitchFamily="34" charset="0"/>
                        </a:rPr>
                        <a:t>2017</a:t>
                      </a:r>
                      <a:endParaRPr sz="2000" dirty="0">
                        <a:solidFill>
                          <a:schemeClr val="tx2">
                            <a:lumMod val="60000"/>
                            <a:lumOff val="40000"/>
                          </a:schemeClr>
                        </a:solidFill>
                        <a:latin typeface="Arial" panose="020B0604020202020204" pitchFamily="34" charset="0"/>
                        <a:cs typeface="Arial" panose="020B0604020202020204" pitchFamily="34" charset="0"/>
                      </a:endParaRPr>
                    </a:p>
                    <a:p>
                      <a:pPr marL="182880">
                        <a:lnSpc>
                          <a:spcPct val="100000"/>
                        </a:lnSpc>
                        <a:spcBef>
                          <a:spcPts val="20"/>
                        </a:spcBef>
                      </a:pPr>
                      <a:r>
                        <a:rPr sz="1600" spc="-60" dirty="0">
                          <a:latin typeface="Arial" panose="020B0604020202020204" pitchFamily="34" charset="0"/>
                          <a:cs typeface="Arial" panose="020B0604020202020204" pitchFamily="34" charset="0"/>
                        </a:rPr>
                        <a:t>tentang </a:t>
                      </a:r>
                      <a:r>
                        <a:rPr sz="1600" dirty="0">
                          <a:latin typeface="Arial" panose="020B0604020202020204" pitchFamily="34" charset="0"/>
                          <a:cs typeface="Arial" panose="020B0604020202020204" pitchFamily="34" charset="0"/>
                        </a:rPr>
                        <a:t>Jabatan </a:t>
                      </a:r>
                      <a:r>
                        <a:rPr sz="1600" spc="-55" dirty="0">
                          <a:latin typeface="Arial" panose="020B0604020202020204" pitchFamily="34" charset="0"/>
                          <a:cs typeface="Arial" panose="020B0604020202020204" pitchFamily="34" charset="0"/>
                        </a:rPr>
                        <a:t>Fungsional </a:t>
                      </a:r>
                      <a:r>
                        <a:rPr sz="1600" spc="-25" dirty="0">
                          <a:latin typeface="Arial" panose="020B0604020202020204" pitchFamily="34" charset="0"/>
                          <a:cs typeface="Arial" panose="020B0604020202020204" pitchFamily="34" charset="0"/>
                        </a:rPr>
                        <a:t>Bagi </a:t>
                      </a:r>
                      <a:r>
                        <a:rPr sz="1600" spc="-60" dirty="0">
                          <a:latin typeface="Arial" panose="020B0604020202020204" pitchFamily="34" charset="0"/>
                          <a:cs typeface="Arial" panose="020B0604020202020204" pitchFamily="34" charset="0"/>
                        </a:rPr>
                        <a:t>Anggota </a:t>
                      </a:r>
                      <a:r>
                        <a:rPr sz="1600" spc="-55" dirty="0">
                          <a:latin typeface="Arial" panose="020B0604020202020204" pitchFamily="34" charset="0"/>
                          <a:cs typeface="Arial" panose="020B0604020202020204" pitchFamily="34" charset="0"/>
                        </a:rPr>
                        <a:t>Polri,</a:t>
                      </a:r>
                      <a:r>
                        <a:rPr sz="1600" spc="300"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berisikan:</a:t>
                      </a:r>
                      <a:endParaRPr sz="1600" dirty="0">
                        <a:latin typeface="Arial" panose="020B0604020202020204" pitchFamily="34" charset="0"/>
                        <a:cs typeface="Arial" panose="020B0604020202020204" pitchFamily="34" charset="0"/>
                      </a:endParaRPr>
                    </a:p>
                    <a:p>
                      <a:pPr marL="525780" indent="-343535">
                        <a:lnSpc>
                          <a:spcPct val="100000"/>
                        </a:lnSpc>
                        <a:buAutoNum type="alphaLcPeriod"/>
                        <a:tabLst>
                          <a:tab pos="525780" algn="l"/>
                          <a:tab pos="526415" algn="l"/>
                        </a:tabLst>
                      </a:pPr>
                      <a:r>
                        <a:rPr sz="1600" spc="-45" dirty="0">
                          <a:latin typeface="Arial" panose="020B0604020202020204" pitchFamily="34" charset="0"/>
                          <a:cs typeface="Arial" panose="020B0604020202020204" pitchFamily="34" charset="0"/>
                        </a:rPr>
                        <a:t>Pengangkatan, pemindahan </a:t>
                      </a:r>
                      <a:r>
                        <a:rPr sz="1600" spc="-35" dirty="0">
                          <a:latin typeface="Arial" panose="020B0604020202020204" pitchFamily="34" charset="0"/>
                          <a:cs typeface="Arial" panose="020B0604020202020204" pitchFamily="34" charset="0"/>
                        </a:rPr>
                        <a:t>dan </a:t>
                      </a:r>
                      <a:r>
                        <a:rPr sz="1600" spc="-55" dirty="0">
                          <a:latin typeface="Arial" panose="020B0604020202020204" pitchFamily="34" charset="0"/>
                          <a:cs typeface="Arial" panose="020B0604020202020204" pitchFamily="34" charset="0"/>
                        </a:rPr>
                        <a:t>pemberhentian </a:t>
                      </a:r>
                      <a:r>
                        <a:rPr sz="1600" spc="-30" dirty="0">
                          <a:latin typeface="Arial" panose="020B0604020202020204" pitchFamily="34" charset="0"/>
                          <a:cs typeface="Arial" panose="020B0604020202020204" pitchFamily="34" charset="0"/>
                        </a:rPr>
                        <a:t>dalam </a:t>
                      </a:r>
                      <a:r>
                        <a:rPr sz="1600" spc="-35" dirty="0">
                          <a:latin typeface="Arial" panose="020B0604020202020204" pitchFamily="34" charset="0"/>
                          <a:cs typeface="Arial" panose="020B0604020202020204" pitchFamily="34" charset="0"/>
                        </a:rPr>
                        <a:t>dan </a:t>
                      </a:r>
                      <a:r>
                        <a:rPr sz="1600" spc="-40" dirty="0">
                          <a:latin typeface="Arial" panose="020B0604020202020204" pitchFamily="34" charset="0"/>
                          <a:cs typeface="Arial" panose="020B0604020202020204" pitchFamily="34" charset="0"/>
                        </a:rPr>
                        <a:t>dari </a:t>
                      </a:r>
                      <a:r>
                        <a:rPr sz="1600" spc="-30" dirty="0">
                          <a:latin typeface="Arial" panose="020B0604020202020204" pitchFamily="34" charset="0"/>
                          <a:cs typeface="Arial" panose="020B0604020202020204" pitchFamily="34" charset="0"/>
                        </a:rPr>
                        <a:t>Jabfung </a:t>
                      </a:r>
                      <a:r>
                        <a:rPr sz="1600" spc="-60" dirty="0">
                          <a:latin typeface="Arial" panose="020B0604020202020204" pitchFamily="34" charset="0"/>
                          <a:cs typeface="Arial" panose="020B0604020202020204" pitchFamily="34" charset="0"/>
                        </a:rPr>
                        <a:t>Anggota</a:t>
                      </a:r>
                      <a:r>
                        <a:rPr sz="1600" spc="95"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a:p>
                      <a:pPr marL="525780" marR="772160" indent="-342900">
                        <a:lnSpc>
                          <a:spcPct val="100000"/>
                        </a:lnSpc>
                        <a:buAutoNum type="alphaLcPeriod"/>
                        <a:tabLst>
                          <a:tab pos="525780" algn="l"/>
                          <a:tab pos="526415" algn="l"/>
                        </a:tabLst>
                      </a:pPr>
                      <a:r>
                        <a:rPr sz="1600" spc="-65" dirty="0">
                          <a:latin typeface="Arial" panose="020B0604020202020204" pitchFamily="34" charset="0"/>
                          <a:cs typeface="Arial" panose="020B0604020202020204" pitchFamily="34" charset="0"/>
                        </a:rPr>
                        <a:t>Sistem </a:t>
                      </a:r>
                      <a:r>
                        <a:rPr sz="1600" spc="-25" dirty="0">
                          <a:latin typeface="Arial" panose="020B0604020202020204" pitchFamily="34" charset="0"/>
                          <a:cs typeface="Arial" panose="020B0604020202020204" pitchFamily="34" charset="0"/>
                        </a:rPr>
                        <a:t>Manajemen </a:t>
                      </a:r>
                      <a:r>
                        <a:rPr sz="1600" spc="-40" dirty="0">
                          <a:latin typeface="Arial" panose="020B0604020202020204" pitchFamily="34" charset="0"/>
                          <a:cs typeface="Arial" panose="020B0604020202020204" pitchFamily="34" charset="0"/>
                        </a:rPr>
                        <a:t>Kinerja </a:t>
                      </a:r>
                      <a:r>
                        <a:rPr sz="1600" spc="-45" dirty="0">
                          <a:latin typeface="Arial" panose="020B0604020202020204" pitchFamily="34" charset="0"/>
                          <a:cs typeface="Arial" panose="020B0604020202020204" pitchFamily="34" charset="0"/>
                        </a:rPr>
                        <a:t>pejabat </a:t>
                      </a:r>
                      <a:r>
                        <a:rPr sz="1600" spc="-60" dirty="0">
                          <a:latin typeface="Arial" panose="020B0604020202020204" pitchFamily="34" charset="0"/>
                          <a:cs typeface="Arial" panose="020B0604020202020204" pitchFamily="34" charset="0"/>
                        </a:rPr>
                        <a:t>fungsional </a:t>
                      </a:r>
                      <a:r>
                        <a:rPr sz="1600" spc="-55" dirty="0">
                          <a:latin typeface="Arial" panose="020B0604020202020204" pitchFamily="34" charset="0"/>
                          <a:cs typeface="Arial" panose="020B0604020202020204" pitchFamily="34" charset="0"/>
                        </a:rPr>
                        <a:t>Polri, Ketentuan </a:t>
                      </a:r>
                      <a:r>
                        <a:rPr sz="1600" spc="-40" dirty="0">
                          <a:latin typeface="Arial" panose="020B0604020202020204" pitchFamily="34" charset="0"/>
                          <a:cs typeface="Arial" panose="020B0604020202020204" pitchFamily="34" charset="0"/>
                        </a:rPr>
                        <a:t>mengenai pembinaan  </a:t>
                      </a:r>
                      <a:r>
                        <a:rPr sz="1600" spc="-55" dirty="0" err="1">
                          <a:latin typeface="Arial" panose="020B0604020202020204" pitchFamily="34" charset="0"/>
                          <a:cs typeface="Arial" panose="020B0604020202020204" pitchFamily="34" charset="0"/>
                        </a:rPr>
                        <a:t>karir</a:t>
                      </a:r>
                      <a:r>
                        <a:rPr sz="1600" spc="-55" dirty="0">
                          <a:latin typeface="Arial" panose="020B0604020202020204" pitchFamily="34" charset="0"/>
                          <a:cs typeface="Arial" panose="020B0604020202020204" pitchFamily="34" charset="0"/>
                        </a:rPr>
                        <a:t> </a:t>
                      </a:r>
                      <a:r>
                        <a:rPr lang="en-US" sz="1600" spc="-55" dirty="0" err="1" smtClean="0">
                          <a:latin typeface="Arial" panose="020B0604020202020204" pitchFamily="34" charset="0"/>
                          <a:cs typeface="Arial" panose="020B0604020202020204" pitchFamily="34" charset="0"/>
                        </a:rPr>
                        <a:t>P</a:t>
                      </a:r>
                      <a:r>
                        <a:rPr sz="1600" spc="-45" dirty="0" err="1" smtClean="0">
                          <a:latin typeface="Arial" panose="020B0604020202020204" pitchFamily="34" charset="0"/>
                          <a:cs typeface="Arial" panose="020B0604020202020204" pitchFamily="34" charset="0"/>
                        </a:rPr>
                        <a:t>ejabat</a:t>
                      </a:r>
                      <a:r>
                        <a:rPr sz="1600" spc="-45" dirty="0" smtClean="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Fungsional, </a:t>
                      </a:r>
                      <a:r>
                        <a:rPr sz="1600" spc="-55" dirty="0">
                          <a:latin typeface="Arial" panose="020B0604020202020204" pitchFamily="34" charset="0"/>
                          <a:cs typeface="Arial" panose="020B0604020202020204" pitchFamily="34" charset="0"/>
                        </a:rPr>
                        <a:t>Ketentuan </a:t>
                      </a:r>
                      <a:r>
                        <a:rPr sz="1600" spc="-40" dirty="0">
                          <a:latin typeface="Arial" panose="020B0604020202020204" pitchFamily="34" charset="0"/>
                          <a:cs typeface="Arial" panose="020B0604020202020204" pitchFamily="34" charset="0"/>
                        </a:rPr>
                        <a:t>mengenai </a:t>
                      </a:r>
                      <a:r>
                        <a:rPr sz="1600" spc="-60" dirty="0">
                          <a:latin typeface="Arial" panose="020B0604020202020204" pitchFamily="34" charset="0"/>
                          <a:cs typeface="Arial" panose="020B0604020202020204" pitchFamily="34" charset="0"/>
                        </a:rPr>
                        <a:t>pendidikan </a:t>
                      </a:r>
                      <a:r>
                        <a:rPr sz="1600" spc="-35" dirty="0">
                          <a:latin typeface="Arial" panose="020B0604020202020204" pitchFamily="34" charset="0"/>
                          <a:cs typeface="Arial" panose="020B0604020202020204" pitchFamily="34" charset="0"/>
                        </a:rPr>
                        <a:t>dan</a:t>
                      </a:r>
                      <a:r>
                        <a:rPr sz="1600" spc="425"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pelatihan,</a:t>
                      </a:r>
                      <a:endParaRPr sz="1600" dirty="0">
                        <a:latin typeface="Arial" panose="020B0604020202020204" pitchFamily="34" charset="0"/>
                        <a:cs typeface="Arial" panose="020B0604020202020204" pitchFamily="34" charset="0"/>
                      </a:endParaRPr>
                    </a:p>
                    <a:p>
                      <a:pPr marL="525780" indent="-343535">
                        <a:lnSpc>
                          <a:spcPct val="100000"/>
                        </a:lnSpc>
                        <a:buAutoNum type="alphaLcPeriod"/>
                        <a:tabLst>
                          <a:tab pos="525780" algn="l"/>
                          <a:tab pos="526415" algn="l"/>
                        </a:tabLst>
                      </a:pPr>
                      <a:r>
                        <a:rPr sz="1600" spc="-55" dirty="0">
                          <a:latin typeface="Arial" panose="020B0604020202020204" pitchFamily="34" charset="0"/>
                          <a:cs typeface="Arial" panose="020B0604020202020204" pitchFamily="34" charset="0"/>
                        </a:rPr>
                        <a:t>Ketentuan </a:t>
                      </a:r>
                      <a:r>
                        <a:rPr sz="1600" spc="-50" dirty="0">
                          <a:latin typeface="Arial" panose="020B0604020202020204" pitchFamily="34" charset="0"/>
                          <a:cs typeface="Arial" panose="020B0604020202020204" pitchFamily="34" charset="0"/>
                        </a:rPr>
                        <a:t>lebih </a:t>
                      </a:r>
                      <a:r>
                        <a:rPr sz="1600" spc="-55" dirty="0">
                          <a:latin typeface="Arial" panose="020B0604020202020204" pitchFamily="34" charset="0"/>
                          <a:cs typeface="Arial" panose="020B0604020202020204" pitchFamily="34" charset="0"/>
                        </a:rPr>
                        <a:t>lanjut </a:t>
                      </a:r>
                      <a:r>
                        <a:rPr sz="1600" spc="-45" dirty="0">
                          <a:latin typeface="Arial" panose="020B0604020202020204" pitchFamily="34" charset="0"/>
                          <a:cs typeface="Arial" panose="020B0604020202020204" pitchFamily="34" charset="0"/>
                        </a:rPr>
                        <a:t>mengenai </a:t>
                      </a:r>
                      <a:r>
                        <a:rPr sz="1600" spc="-70" dirty="0">
                          <a:latin typeface="Arial" panose="020B0604020202020204" pitchFamily="34" charset="0"/>
                          <a:cs typeface="Arial" panose="020B0604020202020204" pitchFamily="34" charset="0"/>
                        </a:rPr>
                        <a:t>sertifikasi </a:t>
                      </a:r>
                      <a:r>
                        <a:rPr sz="1600" spc="-35" dirty="0">
                          <a:latin typeface="Arial" panose="020B0604020202020204" pitchFamily="34" charset="0"/>
                          <a:cs typeface="Arial" panose="020B0604020202020204" pitchFamily="34" charset="0"/>
                        </a:rPr>
                        <a:t>keahlian dan </a:t>
                      </a:r>
                      <a:r>
                        <a:rPr sz="1600" spc="-50" dirty="0" err="1">
                          <a:latin typeface="Arial" panose="020B0604020202020204" pitchFamily="34" charset="0"/>
                          <a:cs typeface="Arial" panose="020B0604020202020204" pitchFamily="34" charset="0"/>
                        </a:rPr>
                        <a:t>keterampi</a:t>
                      </a:r>
                      <a:r>
                        <a:rPr sz="1600" spc="-50" dirty="0" err="1">
                          <a:latin typeface="Lucida Sans"/>
                          <a:cs typeface="Lucida Sans"/>
                        </a:rPr>
                        <a:t>lan</a:t>
                      </a:r>
                      <a:r>
                        <a:rPr sz="1600" spc="-15" dirty="0">
                          <a:latin typeface="Lucida Sans"/>
                          <a:cs typeface="Lucida Sans"/>
                        </a:rPr>
                        <a:t> </a:t>
                      </a:r>
                      <a:r>
                        <a:rPr sz="1600" spc="-5" dirty="0" err="1" smtClean="0">
                          <a:latin typeface="Lucida Sans"/>
                          <a:cs typeface="Lucida Sans"/>
                        </a:rPr>
                        <a:t>Jabatan</a:t>
                      </a:r>
                      <a:r>
                        <a:rPr lang="en-US" sz="1600" spc="-5" dirty="0" smtClean="0">
                          <a:latin typeface="Lucida Sans"/>
                          <a:cs typeface="Lucida Sans"/>
                        </a:rPr>
                        <a:t> </a:t>
                      </a:r>
                      <a:r>
                        <a:rPr sz="1600" spc="-55" dirty="0" err="1" smtClean="0">
                          <a:latin typeface="Lucida Sans"/>
                          <a:cs typeface="Lucida Sans"/>
                        </a:rPr>
                        <a:t>Fungsional</a:t>
                      </a:r>
                      <a:r>
                        <a:rPr sz="1600" spc="-55" dirty="0" smtClean="0">
                          <a:latin typeface="Lucida Sans"/>
                          <a:cs typeface="Lucida Sans"/>
                        </a:rPr>
                        <a:t> </a:t>
                      </a:r>
                      <a:r>
                        <a:rPr sz="1600" spc="-60" dirty="0">
                          <a:latin typeface="Lucida Sans"/>
                          <a:cs typeface="Lucida Sans"/>
                        </a:rPr>
                        <a:t>Anggota Polri </a:t>
                      </a:r>
                      <a:r>
                        <a:rPr sz="1600" spc="-35" dirty="0">
                          <a:latin typeface="Lucida Sans"/>
                          <a:cs typeface="Lucida Sans"/>
                        </a:rPr>
                        <a:t>dan </a:t>
                      </a:r>
                      <a:r>
                        <a:rPr sz="1600" spc="-30" dirty="0">
                          <a:latin typeface="Lucida Sans"/>
                          <a:cs typeface="Lucida Sans"/>
                        </a:rPr>
                        <a:t>Besaran </a:t>
                      </a:r>
                      <a:r>
                        <a:rPr sz="1600" spc="-50" dirty="0">
                          <a:latin typeface="Lucida Sans"/>
                          <a:cs typeface="Lucida Sans"/>
                        </a:rPr>
                        <a:t>tunjangan </a:t>
                      </a:r>
                      <a:r>
                        <a:rPr sz="1600" spc="-30" dirty="0">
                          <a:latin typeface="Lucida Sans"/>
                          <a:cs typeface="Lucida Sans"/>
                        </a:rPr>
                        <a:t>jabatan</a:t>
                      </a:r>
                      <a:r>
                        <a:rPr sz="1600" spc="-5" dirty="0">
                          <a:latin typeface="Lucida Sans"/>
                          <a:cs typeface="Lucida Sans"/>
                        </a:rPr>
                        <a:t> </a:t>
                      </a:r>
                      <a:r>
                        <a:rPr sz="1600" spc="-60" dirty="0">
                          <a:latin typeface="Lucida Sans"/>
                          <a:cs typeface="Lucida Sans"/>
                        </a:rPr>
                        <a:t>fungsional.</a:t>
                      </a:r>
                      <a:endParaRPr sz="1600" dirty="0">
                        <a:latin typeface="Lucida Sans"/>
                        <a:cs typeface="Lucida Sans"/>
                      </a:endParaRPr>
                    </a:p>
                  </a:txBody>
                  <a:tcPr marL="0" marR="0" marT="35560" marB="0">
                    <a:lnL w="38100">
                      <a:solidFill>
                        <a:srgbClr val="FFC000"/>
                      </a:solidFill>
                      <a:prstDash val="solid"/>
                    </a:lnL>
                    <a:lnR w="38100">
                      <a:solidFill>
                        <a:srgbClr val="FFC000"/>
                      </a:solidFill>
                      <a:prstDash val="solid"/>
                    </a:lnR>
                    <a:lnT w="38100">
                      <a:solidFill>
                        <a:srgbClr val="FFC000"/>
                      </a:solidFill>
                      <a:prstDash val="solid"/>
                    </a:lnT>
                    <a:lnB w="38100">
                      <a:solidFill>
                        <a:srgbClr val="FFC000"/>
                      </a:solidFill>
                      <a:prstDash val="solid"/>
                    </a:lnB>
                  </a:tcPr>
                </a:tc>
                <a:tc hMerge="1">
                  <a:txBody>
                    <a:bodyPr/>
                    <a:lstStyle/>
                    <a:p>
                      <a:endParaRPr/>
                    </a:p>
                  </a:txBody>
                  <a:tcPr marL="0" marR="0" marT="0" marB="0"/>
                </a:tc>
              </a:tr>
              <a:tr h="1456944">
                <a:tc>
                  <a:txBody>
                    <a:bodyPr/>
                    <a:lstStyle/>
                    <a:p>
                      <a:pPr>
                        <a:lnSpc>
                          <a:spcPct val="100000"/>
                        </a:lnSpc>
                      </a:pPr>
                      <a:endParaRPr sz="1600">
                        <a:latin typeface="Times New Roman"/>
                        <a:cs typeface="Times New Roman"/>
                      </a:endParaRPr>
                    </a:p>
                  </a:txBody>
                  <a:tcPr marL="0" marR="0" marT="0" marB="0">
                    <a:lnR w="38100">
                      <a:solidFill>
                        <a:srgbClr val="FFC000"/>
                      </a:solidFill>
                      <a:prstDash val="solid"/>
                    </a:lnR>
                    <a:lnT w="38100">
                      <a:solidFill>
                        <a:srgbClr val="FFC000"/>
                      </a:solidFill>
                      <a:prstDash val="solid"/>
                    </a:lnT>
                    <a:lnB w="38100">
                      <a:solidFill>
                        <a:srgbClr val="FFC000"/>
                      </a:solidFill>
                      <a:prstDash val="solid"/>
                    </a:lnB>
                  </a:tcPr>
                </a:tc>
                <a:tc>
                  <a:txBody>
                    <a:bodyPr/>
                    <a:lstStyle/>
                    <a:p>
                      <a:pPr marL="172720" marR="450850" algn="just">
                        <a:lnSpc>
                          <a:spcPct val="100000"/>
                        </a:lnSpc>
                        <a:spcBef>
                          <a:spcPts val="1305"/>
                        </a:spcBef>
                      </a:pPr>
                      <a:r>
                        <a:rPr sz="2000" b="1" spc="180" dirty="0">
                          <a:solidFill>
                            <a:schemeClr val="tx2">
                              <a:lumMod val="60000"/>
                              <a:lumOff val="40000"/>
                            </a:schemeClr>
                          </a:solidFill>
                          <a:latin typeface="Arial" panose="020B0604020202020204" pitchFamily="34" charset="0"/>
                          <a:cs typeface="Arial" panose="020B0604020202020204" pitchFamily="34" charset="0"/>
                        </a:rPr>
                        <a:t>Surat </a:t>
                      </a:r>
                      <a:r>
                        <a:rPr sz="2000" b="1" spc="215" dirty="0" err="1">
                          <a:solidFill>
                            <a:schemeClr val="tx2">
                              <a:lumMod val="60000"/>
                              <a:lumOff val="40000"/>
                            </a:schemeClr>
                          </a:solidFill>
                          <a:latin typeface="Arial" panose="020B0604020202020204" pitchFamily="34" charset="0"/>
                          <a:cs typeface="Arial" panose="020B0604020202020204" pitchFamily="34" charset="0"/>
                        </a:rPr>
                        <a:t>Kapolri</a:t>
                      </a:r>
                      <a:r>
                        <a:rPr sz="2000" b="1" spc="215" dirty="0">
                          <a:solidFill>
                            <a:schemeClr val="tx2">
                              <a:lumMod val="60000"/>
                              <a:lumOff val="40000"/>
                            </a:schemeClr>
                          </a:solidFill>
                          <a:latin typeface="Arial" panose="020B0604020202020204" pitchFamily="34" charset="0"/>
                          <a:cs typeface="Arial" panose="020B0604020202020204" pitchFamily="34" charset="0"/>
                        </a:rPr>
                        <a:t> </a:t>
                      </a:r>
                      <a:r>
                        <a:rPr lang="en-US" sz="2000" b="1" spc="215" dirty="0" err="1" smtClean="0">
                          <a:solidFill>
                            <a:schemeClr val="tx2">
                              <a:lumMod val="60000"/>
                              <a:lumOff val="40000"/>
                            </a:schemeClr>
                          </a:solidFill>
                          <a:latin typeface="Arial" panose="020B0604020202020204" pitchFamily="34" charset="0"/>
                          <a:cs typeface="Arial" panose="020B0604020202020204" pitchFamily="34" charset="0"/>
                        </a:rPr>
                        <a:t>k</a:t>
                      </a:r>
                      <a:r>
                        <a:rPr lang="en-US" sz="2000" b="1" spc="270" dirty="0" err="1" smtClean="0">
                          <a:solidFill>
                            <a:schemeClr val="tx2">
                              <a:lumMod val="60000"/>
                              <a:lumOff val="40000"/>
                            </a:schemeClr>
                          </a:solidFill>
                          <a:latin typeface="Arial" panose="020B0604020202020204" pitchFamily="34" charset="0"/>
                          <a:cs typeface="Arial" panose="020B0604020202020204" pitchFamily="34" charset="0"/>
                        </a:rPr>
                        <a:t>epada</a:t>
                      </a:r>
                      <a:r>
                        <a:rPr sz="2000" b="1" spc="270" dirty="0" smtClean="0">
                          <a:solidFill>
                            <a:schemeClr val="tx2">
                              <a:lumMod val="60000"/>
                              <a:lumOff val="40000"/>
                            </a:schemeClr>
                          </a:solidFill>
                          <a:latin typeface="Arial" panose="020B0604020202020204" pitchFamily="34" charset="0"/>
                          <a:cs typeface="Arial" panose="020B0604020202020204" pitchFamily="34" charset="0"/>
                        </a:rPr>
                        <a:t> </a:t>
                      </a:r>
                      <a:r>
                        <a:rPr sz="2000" b="1" spc="155" dirty="0" err="1" smtClean="0">
                          <a:solidFill>
                            <a:schemeClr val="tx2">
                              <a:lumMod val="60000"/>
                              <a:lumOff val="40000"/>
                            </a:schemeClr>
                          </a:solidFill>
                          <a:latin typeface="Arial" panose="020B0604020202020204" pitchFamily="34" charset="0"/>
                          <a:cs typeface="Arial" panose="020B0604020202020204" pitchFamily="34" charset="0"/>
                        </a:rPr>
                        <a:t>Men</a:t>
                      </a:r>
                      <a:r>
                        <a:rPr lang="en-US" sz="2000" b="1" spc="155" dirty="0" err="1" smtClean="0">
                          <a:solidFill>
                            <a:schemeClr val="tx2">
                              <a:lumMod val="60000"/>
                              <a:lumOff val="40000"/>
                            </a:schemeClr>
                          </a:solidFill>
                          <a:latin typeface="Arial" panose="020B0604020202020204" pitchFamily="34" charset="0"/>
                          <a:cs typeface="Arial" panose="020B0604020202020204" pitchFamily="34" charset="0"/>
                        </a:rPr>
                        <a:t>pan</a:t>
                      </a:r>
                      <a:r>
                        <a:rPr lang="en-US" sz="2000" b="1" spc="155" dirty="0" smtClean="0">
                          <a:solidFill>
                            <a:schemeClr val="tx2">
                              <a:lumMod val="60000"/>
                              <a:lumOff val="40000"/>
                            </a:schemeClr>
                          </a:solidFill>
                          <a:latin typeface="Arial" panose="020B0604020202020204" pitchFamily="34" charset="0"/>
                          <a:cs typeface="Arial" panose="020B0604020202020204" pitchFamily="34" charset="0"/>
                        </a:rPr>
                        <a:t> </a:t>
                      </a:r>
                      <a:r>
                        <a:rPr lang="en-US" sz="2000" b="1" spc="155" dirty="0" err="1" smtClean="0">
                          <a:solidFill>
                            <a:schemeClr val="tx2">
                              <a:lumMod val="60000"/>
                              <a:lumOff val="40000"/>
                            </a:schemeClr>
                          </a:solidFill>
                          <a:latin typeface="Arial" panose="020B0604020202020204" pitchFamily="34" charset="0"/>
                          <a:cs typeface="Arial" panose="020B0604020202020204" pitchFamily="34" charset="0"/>
                        </a:rPr>
                        <a:t>dan</a:t>
                      </a:r>
                      <a:r>
                        <a:rPr lang="en-US" sz="2000" b="1" spc="155" dirty="0" smtClean="0">
                          <a:solidFill>
                            <a:schemeClr val="tx2">
                              <a:lumMod val="60000"/>
                              <a:lumOff val="40000"/>
                            </a:schemeClr>
                          </a:solidFill>
                          <a:latin typeface="Arial" panose="020B0604020202020204" pitchFamily="34" charset="0"/>
                          <a:cs typeface="Arial" panose="020B0604020202020204" pitchFamily="34" charset="0"/>
                        </a:rPr>
                        <a:t> </a:t>
                      </a:r>
                      <a:r>
                        <a:rPr sz="2000" b="1" spc="220" dirty="0" smtClean="0">
                          <a:solidFill>
                            <a:schemeClr val="tx2">
                              <a:lumMod val="60000"/>
                              <a:lumOff val="40000"/>
                            </a:schemeClr>
                          </a:solidFill>
                          <a:latin typeface="Arial" panose="020B0604020202020204" pitchFamily="34" charset="0"/>
                          <a:cs typeface="Arial" panose="020B0604020202020204" pitchFamily="34" charset="0"/>
                        </a:rPr>
                        <a:t>RB </a:t>
                      </a:r>
                      <a:r>
                        <a:rPr sz="2000" b="1" spc="215" dirty="0" err="1" smtClean="0">
                          <a:solidFill>
                            <a:schemeClr val="tx2">
                              <a:lumMod val="60000"/>
                              <a:lumOff val="40000"/>
                            </a:schemeClr>
                          </a:solidFill>
                          <a:latin typeface="Arial" panose="020B0604020202020204" pitchFamily="34" charset="0"/>
                          <a:cs typeface="Arial" panose="020B0604020202020204" pitchFamily="34" charset="0"/>
                        </a:rPr>
                        <a:t>No</a:t>
                      </a:r>
                      <a:r>
                        <a:rPr lang="en-US" sz="2000" b="1" spc="215" dirty="0" err="1" smtClean="0">
                          <a:solidFill>
                            <a:schemeClr val="tx2">
                              <a:lumMod val="60000"/>
                              <a:lumOff val="40000"/>
                            </a:schemeClr>
                          </a:solidFill>
                          <a:latin typeface="Arial" panose="020B0604020202020204" pitchFamily="34" charset="0"/>
                          <a:cs typeface="Arial" panose="020B0604020202020204" pitchFamily="34" charset="0"/>
                        </a:rPr>
                        <a:t>mor</a:t>
                      </a:r>
                      <a:r>
                        <a:rPr sz="2000" b="1" spc="215" dirty="0" smtClean="0">
                          <a:solidFill>
                            <a:schemeClr val="tx2">
                              <a:lumMod val="60000"/>
                              <a:lumOff val="40000"/>
                            </a:schemeClr>
                          </a:solidFill>
                          <a:latin typeface="Arial" panose="020B0604020202020204" pitchFamily="34" charset="0"/>
                          <a:cs typeface="Arial" panose="020B0604020202020204" pitchFamily="34" charset="0"/>
                        </a:rPr>
                        <a:t>:</a:t>
                      </a:r>
                      <a:r>
                        <a:rPr sz="2000" b="1" spc="-20" dirty="0" smtClean="0">
                          <a:solidFill>
                            <a:schemeClr val="tx2">
                              <a:lumMod val="60000"/>
                              <a:lumOff val="40000"/>
                            </a:schemeClr>
                          </a:solidFill>
                          <a:latin typeface="Arial" panose="020B0604020202020204" pitchFamily="34" charset="0"/>
                          <a:cs typeface="Arial" panose="020B0604020202020204" pitchFamily="34" charset="0"/>
                        </a:rPr>
                        <a:t> </a:t>
                      </a:r>
                      <a:r>
                        <a:rPr sz="2000" b="1" spc="190" dirty="0">
                          <a:solidFill>
                            <a:schemeClr val="tx2">
                              <a:lumMod val="60000"/>
                              <a:lumOff val="40000"/>
                            </a:schemeClr>
                          </a:solidFill>
                          <a:latin typeface="Arial" panose="020B0604020202020204" pitchFamily="34" charset="0"/>
                          <a:cs typeface="Arial" panose="020B0604020202020204" pitchFamily="34" charset="0"/>
                        </a:rPr>
                        <a:t>B/4203/VIII/2017  </a:t>
                      </a:r>
                      <a:r>
                        <a:rPr sz="2000" b="1" spc="250" dirty="0">
                          <a:solidFill>
                            <a:schemeClr val="tx2">
                              <a:lumMod val="60000"/>
                              <a:lumOff val="40000"/>
                            </a:schemeClr>
                          </a:solidFill>
                          <a:latin typeface="Arial" panose="020B0604020202020204" pitchFamily="34" charset="0"/>
                          <a:cs typeface="Arial" panose="020B0604020202020204" pitchFamily="34" charset="0"/>
                        </a:rPr>
                        <a:t>tanggal </a:t>
                      </a:r>
                      <a:r>
                        <a:rPr sz="2000" b="1" spc="235" dirty="0">
                          <a:solidFill>
                            <a:schemeClr val="tx2">
                              <a:lumMod val="60000"/>
                              <a:lumOff val="40000"/>
                            </a:schemeClr>
                          </a:solidFill>
                          <a:latin typeface="Arial" panose="020B0604020202020204" pitchFamily="34" charset="0"/>
                          <a:cs typeface="Arial" panose="020B0604020202020204" pitchFamily="34" charset="0"/>
                        </a:rPr>
                        <a:t>28 </a:t>
                      </a:r>
                      <a:r>
                        <a:rPr sz="2000" b="1" spc="185" dirty="0" err="1">
                          <a:solidFill>
                            <a:schemeClr val="tx2">
                              <a:lumMod val="60000"/>
                              <a:lumOff val="40000"/>
                            </a:schemeClr>
                          </a:solidFill>
                          <a:latin typeface="Arial" panose="020B0604020202020204" pitchFamily="34" charset="0"/>
                          <a:cs typeface="Arial" panose="020B0604020202020204" pitchFamily="34" charset="0"/>
                        </a:rPr>
                        <a:t>Agustus</a:t>
                      </a:r>
                      <a:r>
                        <a:rPr sz="2000" b="1" dirty="0">
                          <a:solidFill>
                            <a:schemeClr val="tx2">
                              <a:lumMod val="60000"/>
                              <a:lumOff val="40000"/>
                            </a:schemeClr>
                          </a:solidFill>
                          <a:latin typeface="Arial" panose="020B0604020202020204" pitchFamily="34" charset="0"/>
                          <a:cs typeface="Arial" panose="020B0604020202020204" pitchFamily="34" charset="0"/>
                        </a:rPr>
                        <a:t> </a:t>
                      </a:r>
                      <a:r>
                        <a:rPr sz="2000" b="1" spc="229" dirty="0" smtClean="0">
                          <a:solidFill>
                            <a:schemeClr val="tx2">
                              <a:lumMod val="60000"/>
                              <a:lumOff val="40000"/>
                            </a:schemeClr>
                          </a:solidFill>
                          <a:latin typeface="Arial" panose="020B0604020202020204" pitchFamily="34" charset="0"/>
                          <a:cs typeface="Arial" panose="020B0604020202020204" pitchFamily="34" charset="0"/>
                        </a:rPr>
                        <a:t>2017</a:t>
                      </a:r>
                      <a:r>
                        <a:rPr sz="1600" spc="-40" dirty="0" smtClean="0">
                          <a:latin typeface="Arial" panose="020B0604020202020204" pitchFamily="34" charset="0"/>
                          <a:cs typeface="Arial" panose="020B0604020202020204" pitchFamily="34" charset="0"/>
                        </a:rPr>
                        <a:t>perihal </a:t>
                      </a:r>
                      <a:r>
                        <a:rPr sz="1600" spc="-60" dirty="0">
                          <a:latin typeface="Arial" panose="020B0604020202020204" pitchFamily="34" charset="0"/>
                          <a:cs typeface="Arial" panose="020B0604020202020204" pitchFamily="34" charset="0"/>
                        </a:rPr>
                        <a:t>Polri </a:t>
                      </a:r>
                      <a:r>
                        <a:rPr sz="1600" spc="-50" dirty="0">
                          <a:latin typeface="Arial" panose="020B0604020202020204" pitchFamily="34" charset="0"/>
                          <a:cs typeface="Arial" panose="020B0604020202020204" pitchFamily="34" charset="0"/>
                        </a:rPr>
                        <a:t>mengajukan </a:t>
                      </a:r>
                      <a:r>
                        <a:rPr sz="1600" spc="-55" dirty="0">
                          <a:latin typeface="Arial" panose="020B0604020202020204" pitchFamily="34" charset="0"/>
                          <a:cs typeface="Arial" panose="020B0604020202020204" pitchFamily="34" charset="0"/>
                        </a:rPr>
                        <a:t>107 </a:t>
                      </a:r>
                      <a:r>
                        <a:rPr sz="1600" spc="-20" dirty="0">
                          <a:latin typeface="Arial" panose="020B0604020202020204" pitchFamily="34" charset="0"/>
                          <a:cs typeface="Arial" panose="020B0604020202020204" pitchFamily="34" charset="0"/>
                        </a:rPr>
                        <a:t>nama </a:t>
                      </a:r>
                      <a:r>
                        <a:rPr sz="1600" spc="-30" dirty="0">
                          <a:latin typeface="Arial" panose="020B0604020202020204" pitchFamily="34" charset="0"/>
                          <a:cs typeface="Arial" panose="020B0604020202020204" pitchFamily="34" charset="0"/>
                        </a:rPr>
                        <a:t>jabatan </a:t>
                      </a:r>
                      <a:r>
                        <a:rPr sz="1600" spc="-60" dirty="0">
                          <a:latin typeface="Arial" panose="020B0604020202020204" pitchFamily="34" charset="0"/>
                          <a:cs typeface="Arial" panose="020B0604020202020204" pitchFamily="34" charset="0"/>
                        </a:rPr>
                        <a:t>fungsional </a:t>
                      </a:r>
                      <a:r>
                        <a:rPr sz="1600" spc="-45" dirty="0">
                          <a:latin typeface="Arial" panose="020B0604020202020204" pitchFamily="34" charset="0"/>
                          <a:cs typeface="Arial" panose="020B0604020202020204" pitchFamily="34" charset="0"/>
                        </a:rPr>
                        <a:t>(2 </a:t>
                      </a:r>
                      <a:r>
                        <a:rPr sz="1600" spc="-85" dirty="0">
                          <a:latin typeface="Arial" panose="020B0604020202020204" pitchFamily="34" charset="0"/>
                          <a:cs typeface="Arial" panose="020B0604020202020204" pitchFamily="34" charset="0"/>
                        </a:rPr>
                        <a:t>Rumpun </a:t>
                      </a:r>
                      <a:r>
                        <a:rPr sz="1600" spc="-35" dirty="0">
                          <a:latin typeface="Arial" panose="020B0604020202020204" pitchFamily="34" charset="0"/>
                          <a:cs typeface="Arial" panose="020B0604020202020204" pitchFamily="34" charset="0"/>
                        </a:rPr>
                        <a:t>dan </a:t>
                      </a:r>
                      <a:r>
                        <a:rPr sz="1600" spc="-50" dirty="0">
                          <a:latin typeface="Arial" panose="020B0604020202020204" pitchFamily="34" charset="0"/>
                          <a:cs typeface="Arial" panose="020B0604020202020204" pitchFamily="34" charset="0"/>
                        </a:rPr>
                        <a:t>20 </a:t>
                      </a:r>
                      <a:r>
                        <a:rPr sz="1600" spc="-30" dirty="0">
                          <a:latin typeface="Arial" panose="020B0604020202020204" pitchFamily="34" charset="0"/>
                          <a:cs typeface="Arial" panose="020B0604020202020204" pitchFamily="34" charset="0"/>
                        </a:rPr>
                        <a:t>Jenis </a:t>
                      </a:r>
                      <a:r>
                        <a:rPr sz="1600" spc="-10" dirty="0">
                          <a:latin typeface="Arial" panose="020B0604020202020204" pitchFamily="34" charset="0"/>
                          <a:cs typeface="Arial" panose="020B0604020202020204" pitchFamily="34" charset="0"/>
                        </a:rPr>
                        <a:t>Jabatan),  </a:t>
                      </a:r>
                      <a:r>
                        <a:rPr sz="1600" spc="-45" dirty="0">
                          <a:latin typeface="Arial" panose="020B0604020202020204" pitchFamily="34" charset="0"/>
                          <a:cs typeface="Arial" panose="020B0604020202020204" pitchFamily="34" charset="0"/>
                        </a:rPr>
                        <a:t>mewakili </a:t>
                      </a:r>
                      <a:r>
                        <a:rPr sz="1600" spc="-30" dirty="0">
                          <a:latin typeface="Arial" panose="020B0604020202020204" pitchFamily="34" charset="0"/>
                          <a:cs typeface="Arial" panose="020B0604020202020204" pitchFamily="34" charset="0"/>
                        </a:rPr>
                        <a:t>jabatan </a:t>
                      </a:r>
                      <a:r>
                        <a:rPr sz="1600" spc="-60" dirty="0">
                          <a:latin typeface="Arial" panose="020B0604020202020204" pitchFamily="34" charset="0"/>
                          <a:cs typeface="Arial" panose="020B0604020202020204" pitchFamily="34" charset="0"/>
                        </a:rPr>
                        <a:t>fungsional seluruh </a:t>
                      </a:r>
                      <a:r>
                        <a:rPr sz="1600" spc="-45" dirty="0">
                          <a:latin typeface="Arial" panose="020B0604020202020204" pitchFamily="34" charset="0"/>
                          <a:cs typeface="Arial" panose="020B0604020202020204" pitchFamily="34" charset="0"/>
                        </a:rPr>
                        <a:t>Satker </a:t>
                      </a:r>
                      <a:r>
                        <a:rPr sz="1600" spc="-40" dirty="0">
                          <a:latin typeface="Arial" panose="020B0604020202020204" pitchFamily="34" charset="0"/>
                          <a:cs typeface="Arial" panose="020B0604020202020204" pitchFamily="34" charset="0"/>
                        </a:rPr>
                        <a:t>Mabes</a:t>
                      </a:r>
                      <a:r>
                        <a:rPr sz="1600" spc="285"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Po</a:t>
                      </a:r>
                      <a:r>
                        <a:rPr sz="1600" spc="-55" dirty="0">
                          <a:latin typeface="Lucida Sans"/>
                          <a:cs typeface="Lucida Sans"/>
                        </a:rPr>
                        <a:t>lri.</a:t>
                      </a:r>
                      <a:endParaRPr sz="1600" dirty="0">
                        <a:latin typeface="Lucida Sans"/>
                        <a:cs typeface="Lucida Sans"/>
                      </a:endParaRPr>
                    </a:p>
                  </a:txBody>
                  <a:tcPr marL="0" marR="0" marT="165735" marB="0">
                    <a:lnL w="38100">
                      <a:solidFill>
                        <a:srgbClr val="FFC000"/>
                      </a:solidFill>
                      <a:prstDash val="solid"/>
                    </a:lnL>
                    <a:lnR w="38100">
                      <a:solidFill>
                        <a:srgbClr val="FFC000"/>
                      </a:solidFill>
                      <a:prstDash val="solid"/>
                    </a:lnR>
                    <a:lnT w="38100">
                      <a:solidFill>
                        <a:srgbClr val="FFC000"/>
                      </a:solidFill>
                      <a:prstDash val="solid"/>
                    </a:lnT>
                    <a:lnB w="38100">
                      <a:solidFill>
                        <a:srgbClr val="FFC000"/>
                      </a:solidFill>
                      <a:prstDash val="solid"/>
                    </a:lnB>
                  </a:tcPr>
                </a:tc>
              </a:tr>
              <a:tr h="1877568">
                <a:tc gridSpan="2">
                  <a:txBody>
                    <a:bodyPr/>
                    <a:lstStyle/>
                    <a:p>
                      <a:pPr marL="182880" algn="just">
                        <a:lnSpc>
                          <a:spcPct val="100000"/>
                        </a:lnSpc>
                        <a:spcBef>
                          <a:spcPts val="620"/>
                        </a:spcBef>
                      </a:pPr>
                      <a:r>
                        <a:rPr sz="2000" b="1" spc="180" dirty="0" err="1">
                          <a:solidFill>
                            <a:schemeClr val="tx2">
                              <a:lumMod val="60000"/>
                              <a:lumOff val="40000"/>
                            </a:schemeClr>
                          </a:solidFill>
                          <a:latin typeface="Arial" panose="020B0604020202020204" pitchFamily="34" charset="0"/>
                          <a:cs typeface="Arial" panose="020B0604020202020204" pitchFamily="34" charset="0"/>
                        </a:rPr>
                        <a:t>Surat</a:t>
                      </a:r>
                      <a:r>
                        <a:rPr sz="2000" b="1" spc="180" dirty="0">
                          <a:solidFill>
                            <a:schemeClr val="tx2">
                              <a:lumMod val="60000"/>
                              <a:lumOff val="40000"/>
                            </a:schemeClr>
                          </a:solidFill>
                          <a:latin typeface="Arial" panose="020B0604020202020204" pitchFamily="34" charset="0"/>
                          <a:cs typeface="Arial" panose="020B0604020202020204" pitchFamily="34" charset="0"/>
                        </a:rPr>
                        <a:t> </a:t>
                      </a:r>
                      <a:r>
                        <a:rPr sz="2000" b="1" spc="155" dirty="0" err="1" smtClean="0">
                          <a:solidFill>
                            <a:schemeClr val="tx2">
                              <a:lumMod val="60000"/>
                              <a:lumOff val="40000"/>
                            </a:schemeClr>
                          </a:solidFill>
                          <a:latin typeface="Arial" panose="020B0604020202020204" pitchFamily="34" charset="0"/>
                          <a:cs typeface="Arial" panose="020B0604020202020204" pitchFamily="34" charset="0"/>
                        </a:rPr>
                        <a:t>Men</a:t>
                      </a:r>
                      <a:r>
                        <a:rPr lang="en-US" sz="2000" b="1" spc="155" dirty="0" err="1" smtClean="0">
                          <a:solidFill>
                            <a:schemeClr val="tx2">
                              <a:lumMod val="60000"/>
                              <a:lumOff val="40000"/>
                            </a:schemeClr>
                          </a:solidFill>
                          <a:latin typeface="Arial" panose="020B0604020202020204" pitchFamily="34" charset="0"/>
                          <a:cs typeface="Arial" panose="020B0604020202020204" pitchFamily="34" charset="0"/>
                        </a:rPr>
                        <a:t>pan</a:t>
                      </a:r>
                      <a:r>
                        <a:rPr lang="en-US" sz="2000" b="1" spc="155" dirty="0" smtClean="0">
                          <a:solidFill>
                            <a:schemeClr val="tx2">
                              <a:lumMod val="60000"/>
                              <a:lumOff val="40000"/>
                            </a:schemeClr>
                          </a:solidFill>
                          <a:latin typeface="Arial" panose="020B0604020202020204" pitchFamily="34" charset="0"/>
                          <a:cs typeface="Arial" panose="020B0604020202020204" pitchFamily="34" charset="0"/>
                        </a:rPr>
                        <a:t> </a:t>
                      </a:r>
                      <a:r>
                        <a:rPr lang="en-US" sz="2000" b="1" spc="155" dirty="0" err="1" smtClean="0">
                          <a:solidFill>
                            <a:schemeClr val="tx2">
                              <a:lumMod val="60000"/>
                              <a:lumOff val="40000"/>
                            </a:schemeClr>
                          </a:solidFill>
                          <a:latin typeface="Arial" panose="020B0604020202020204" pitchFamily="34" charset="0"/>
                          <a:cs typeface="Arial" panose="020B0604020202020204" pitchFamily="34" charset="0"/>
                        </a:rPr>
                        <a:t>dan</a:t>
                      </a:r>
                      <a:r>
                        <a:rPr lang="en-US" sz="2000" b="1" spc="155" baseline="0" dirty="0" smtClean="0">
                          <a:solidFill>
                            <a:schemeClr val="tx2">
                              <a:lumMod val="60000"/>
                              <a:lumOff val="40000"/>
                            </a:schemeClr>
                          </a:solidFill>
                          <a:latin typeface="Arial" panose="020B0604020202020204" pitchFamily="34" charset="0"/>
                          <a:cs typeface="Arial" panose="020B0604020202020204" pitchFamily="34" charset="0"/>
                        </a:rPr>
                        <a:t> </a:t>
                      </a:r>
                      <a:r>
                        <a:rPr sz="2000" b="1" spc="195" dirty="0" smtClean="0">
                          <a:solidFill>
                            <a:schemeClr val="tx2">
                              <a:lumMod val="60000"/>
                              <a:lumOff val="40000"/>
                            </a:schemeClr>
                          </a:solidFill>
                          <a:latin typeface="Arial" panose="020B0604020202020204" pitchFamily="34" charset="0"/>
                          <a:cs typeface="Arial" panose="020B0604020202020204" pitchFamily="34" charset="0"/>
                        </a:rPr>
                        <a:t>RB </a:t>
                      </a:r>
                      <a:r>
                        <a:rPr sz="2000" b="1" spc="215" dirty="0" err="1" smtClean="0">
                          <a:solidFill>
                            <a:schemeClr val="tx2">
                              <a:lumMod val="60000"/>
                              <a:lumOff val="40000"/>
                            </a:schemeClr>
                          </a:solidFill>
                          <a:latin typeface="Arial" panose="020B0604020202020204" pitchFamily="34" charset="0"/>
                          <a:cs typeface="Arial" panose="020B0604020202020204" pitchFamily="34" charset="0"/>
                        </a:rPr>
                        <a:t>No</a:t>
                      </a:r>
                      <a:r>
                        <a:rPr lang="en-US" sz="2000" b="1" spc="215" dirty="0" err="1" smtClean="0">
                          <a:solidFill>
                            <a:schemeClr val="tx2">
                              <a:lumMod val="60000"/>
                              <a:lumOff val="40000"/>
                            </a:schemeClr>
                          </a:solidFill>
                          <a:latin typeface="Arial" panose="020B0604020202020204" pitchFamily="34" charset="0"/>
                          <a:cs typeface="Arial" panose="020B0604020202020204" pitchFamily="34" charset="0"/>
                        </a:rPr>
                        <a:t>mor</a:t>
                      </a:r>
                      <a:r>
                        <a:rPr sz="2000" b="1" spc="215" dirty="0" smtClean="0">
                          <a:solidFill>
                            <a:schemeClr val="tx2">
                              <a:lumMod val="60000"/>
                              <a:lumOff val="40000"/>
                            </a:schemeClr>
                          </a:solidFill>
                          <a:latin typeface="Arial" panose="020B0604020202020204" pitchFamily="34" charset="0"/>
                          <a:cs typeface="Arial" panose="020B0604020202020204" pitchFamily="34" charset="0"/>
                        </a:rPr>
                        <a:t>:</a:t>
                      </a:r>
                      <a:r>
                        <a:rPr sz="2000" b="1" spc="35" dirty="0" smtClean="0">
                          <a:solidFill>
                            <a:schemeClr val="tx2">
                              <a:lumMod val="60000"/>
                              <a:lumOff val="40000"/>
                            </a:schemeClr>
                          </a:solidFill>
                          <a:latin typeface="Arial" panose="020B0604020202020204" pitchFamily="34" charset="0"/>
                          <a:cs typeface="Arial" panose="020B0604020202020204" pitchFamily="34" charset="0"/>
                        </a:rPr>
                        <a:t> </a:t>
                      </a:r>
                      <a:r>
                        <a:rPr sz="2000" b="1" spc="170" dirty="0" smtClean="0">
                          <a:solidFill>
                            <a:schemeClr val="tx2">
                              <a:lumMod val="60000"/>
                              <a:lumOff val="40000"/>
                            </a:schemeClr>
                          </a:solidFill>
                          <a:latin typeface="Arial" panose="020B0604020202020204" pitchFamily="34" charset="0"/>
                          <a:cs typeface="Arial" panose="020B0604020202020204" pitchFamily="34" charset="0"/>
                        </a:rPr>
                        <a:t>B/158/M.SM.99/2017</a:t>
                      </a:r>
                      <a:r>
                        <a:rPr lang="en-US" sz="2000" b="1" spc="170" dirty="0" smtClean="0">
                          <a:solidFill>
                            <a:schemeClr val="tx2">
                              <a:lumMod val="60000"/>
                              <a:lumOff val="40000"/>
                            </a:schemeClr>
                          </a:solidFill>
                          <a:latin typeface="Arial" panose="020B0604020202020204" pitchFamily="34" charset="0"/>
                          <a:cs typeface="Arial" panose="020B0604020202020204" pitchFamily="34" charset="0"/>
                        </a:rPr>
                        <a:t> </a:t>
                      </a:r>
                      <a:r>
                        <a:rPr sz="2000" b="1" spc="250" dirty="0" err="1" smtClean="0">
                          <a:solidFill>
                            <a:schemeClr val="tx2">
                              <a:lumMod val="60000"/>
                              <a:lumOff val="40000"/>
                            </a:schemeClr>
                          </a:solidFill>
                          <a:latin typeface="Arial" panose="020B0604020202020204" pitchFamily="34" charset="0"/>
                          <a:cs typeface="Arial" panose="020B0604020202020204" pitchFamily="34" charset="0"/>
                        </a:rPr>
                        <a:t>tanggal</a:t>
                      </a:r>
                      <a:r>
                        <a:rPr sz="2000" b="1" spc="250" dirty="0" smtClean="0">
                          <a:solidFill>
                            <a:schemeClr val="tx2">
                              <a:lumMod val="60000"/>
                              <a:lumOff val="40000"/>
                            </a:schemeClr>
                          </a:solidFill>
                          <a:latin typeface="Arial" panose="020B0604020202020204" pitchFamily="34" charset="0"/>
                          <a:cs typeface="Arial" panose="020B0604020202020204" pitchFamily="34" charset="0"/>
                        </a:rPr>
                        <a:t> </a:t>
                      </a:r>
                      <a:r>
                        <a:rPr sz="2000" b="1" spc="235" dirty="0">
                          <a:solidFill>
                            <a:schemeClr val="tx2">
                              <a:lumMod val="60000"/>
                              <a:lumOff val="40000"/>
                            </a:schemeClr>
                          </a:solidFill>
                          <a:latin typeface="Arial" panose="020B0604020202020204" pitchFamily="34" charset="0"/>
                          <a:cs typeface="Arial" panose="020B0604020202020204" pitchFamily="34" charset="0"/>
                        </a:rPr>
                        <a:t>10 </a:t>
                      </a:r>
                      <a:r>
                        <a:rPr sz="2000" b="1" spc="215" dirty="0" err="1">
                          <a:solidFill>
                            <a:schemeClr val="tx2">
                              <a:lumMod val="60000"/>
                              <a:lumOff val="40000"/>
                            </a:schemeClr>
                          </a:solidFill>
                          <a:latin typeface="Arial" panose="020B0604020202020204" pitchFamily="34" charset="0"/>
                          <a:cs typeface="Arial" panose="020B0604020202020204" pitchFamily="34" charset="0"/>
                        </a:rPr>
                        <a:t>Oktober</a:t>
                      </a:r>
                      <a:r>
                        <a:rPr sz="2000" b="1" spc="10" dirty="0">
                          <a:solidFill>
                            <a:schemeClr val="tx2">
                              <a:lumMod val="60000"/>
                              <a:lumOff val="40000"/>
                            </a:schemeClr>
                          </a:solidFill>
                          <a:latin typeface="Arial" panose="020B0604020202020204" pitchFamily="34" charset="0"/>
                          <a:cs typeface="Arial" panose="020B0604020202020204" pitchFamily="34" charset="0"/>
                        </a:rPr>
                        <a:t> </a:t>
                      </a:r>
                      <a:r>
                        <a:rPr sz="2000" b="1" spc="229" dirty="0" smtClean="0">
                          <a:solidFill>
                            <a:schemeClr val="tx2">
                              <a:lumMod val="60000"/>
                              <a:lumOff val="40000"/>
                            </a:schemeClr>
                          </a:solidFill>
                          <a:latin typeface="Arial" panose="020B0604020202020204" pitchFamily="34" charset="0"/>
                          <a:cs typeface="Arial" panose="020B0604020202020204" pitchFamily="34" charset="0"/>
                        </a:rPr>
                        <a:t>2017</a:t>
                      </a:r>
                      <a:r>
                        <a:rPr lang="en-US" sz="2000" b="1" spc="229" dirty="0" smtClean="0">
                          <a:solidFill>
                            <a:schemeClr val="tx2">
                              <a:lumMod val="60000"/>
                              <a:lumOff val="40000"/>
                            </a:schemeClr>
                          </a:solidFill>
                          <a:latin typeface="Arial" panose="020B0604020202020204" pitchFamily="34" charset="0"/>
                          <a:cs typeface="Arial" panose="020B0604020202020204" pitchFamily="34" charset="0"/>
                        </a:rPr>
                        <a:t> </a:t>
                      </a:r>
                      <a:r>
                        <a:rPr sz="1600" spc="-40" dirty="0" err="1" smtClean="0">
                          <a:latin typeface="Arial" panose="020B0604020202020204" pitchFamily="34" charset="0"/>
                          <a:cs typeface="Arial" panose="020B0604020202020204" pitchFamily="34" charset="0"/>
                        </a:rPr>
                        <a:t>perihal</a:t>
                      </a:r>
                      <a:r>
                        <a:rPr sz="1600" spc="-40" dirty="0" smtClean="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Persetujuan </a:t>
                      </a:r>
                      <a:r>
                        <a:rPr sz="1600" spc="-40" dirty="0">
                          <a:latin typeface="Arial" panose="020B0604020202020204" pitchFamily="34" charset="0"/>
                          <a:cs typeface="Arial" panose="020B0604020202020204" pitchFamily="34" charset="0"/>
                        </a:rPr>
                        <a:t>Penetapan </a:t>
                      </a:r>
                      <a:r>
                        <a:rPr sz="1600" spc="-5" dirty="0">
                          <a:latin typeface="Arial" panose="020B0604020202020204" pitchFamily="34" charset="0"/>
                          <a:cs typeface="Arial" panose="020B0604020202020204" pitchFamily="34" charset="0"/>
                        </a:rPr>
                        <a:t>Jabatan </a:t>
                      </a:r>
                      <a:r>
                        <a:rPr sz="1600" spc="-55" dirty="0">
                          <a:latin typeface="Arial" panose="020B0604020202020204" pitchFamily="34" charset="0"/>
                          <a:cs typeface="Arial" panose="020B0604020202020204" pitchFamily="34" charset="0"/>
                        </a:rPr>
                        <a:t>Fungsional </a:t>
                      </a:r>
                      <a:r>
                        <a:rPr sz="1600" spc="-65" dirty="0">
                          <a:latin typeface="Arial" panose="020B0604020202020204" pitchFamily="34" charset="0"/>
                          <a:cs typeface="Arial" panose="020B0604020202020204" pitchFamily="34" charset="0"/>
                        </a:rPr>
                        <a:t>di </a:t>
                      </a:r>
                      <a:r>
                        <a:rPr sz="1600" spc="-60" dirty="0">
                          <a:latin typeface="Arial" panose="020B0604020202020204" pitchFamily="34" charset="0"/>
                          <a:cs typeface="Arial" panose="020B0604020202020204" pitchFamily="34" charset="0"/>
                        </a:rPr>
                        <a:t>lingkungan </a:t>
                      </a:r>
                      <a:r>
                        <a:rPr sz="1600" spc="-55" dirty="0">
                          <a:latin typeface="Arial" panose="020B0604020202020204" pitchFamily="34" charset="0"/>
                          <a:cs typeface="Arial" panose="020B0604020202020204" pitchFamily="34" charset="0"/>
                        </a:rPr>
                        <a:t>Polri, </a:t>
                      </a:r>
                      <a:r>
                        <a:rPr sz="1600" spc="-45" dirty="0">
                          <a:latin typeface="Arial" panose="020B0604020202020204" pitchFamily="34" charset="0"/>
                          <a:cs typeface="Arial" panose="020B0604020202020204" pitchFamily="34" charset="0"/>
                        </a:rPr>
                        <a:t>dengan </a:t>
                      </a:r>
                      <a:r>
                        <a:rPr sz="1600" spc="-80" dirty="0">
                          <a:latin typeface="Arial" panose="020B0604020202020204" pitchFamily="34" charset="0"/>
                          <a:cs typeface="Arial" panose="020B0604020202020204" pitchFamily="34" charset="0"/>
                        </a:rPr>
                        <a:t>isi </a:t>
                      </a:r>
                      <a:r>
                        <a:rPr sz="1600" spc="15"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Pada  </a:t>
                      </a:r>
                      <a:r>
                        <a:rPr sz="1600" spc="-65" dirty="0">
                          <a:latin typeface="Arial" panose="020B0604020202020204" pitchFamily="34" charset="0"/>
                          <a:cs typeface="Arial" panose="020B0604020202020204" pitchFamily="34" charset="0"/>
                        </a:rPr>
                        <a:t>prinsipnya </a:t>
                      </a:r>
                      <a:r>
                        <a:rPr sz="1600" spc="-30" dirty="0">
                          <a:latin typeface="Arial" panose="020B0604020202020204" pitchFamily="34" charset="0"/>
                          <a:cs typeface="Arial" panose="020B0604020202020204" pitchFamily="34" charset="0"/>
                        </a:rPr>
                        <a:t>Menpan </a:t>
                      </a:r>
                      <a:r>
                        <a:rPr sz="1600" spc="-65" dirty="0">
                          <a:latin typeface="Arial" panose="020B0604020202020204" pitchFamily="34" charset="0"/>
                          <a:cs typeface="Arial" panose="020B0604020202020204" pitchFamily="34" charset="0"/>
                        </a:rPr>
                        <a:t>RB </a:t>
                      </a:r>
                      <a:r>
                        <a:rPr sz="1600" spc="-40" dirty="0">
                          <a:latin typeface="Arial" panose="020B0604020202020204" pitchFamily="34" charset="0"/>
                          <a:cs typeface="Arial" panose="020B0604020202020204" pitchFamily="34" charset="0"/>
                        </a:rPr>
                        <a:t>dapat </a:t>
                      </a:r>
                      <a:r>
                        <a:rPr sz="1600" spc="-60" dirty="0">
                          <a:latin typeface="Arial" panose="020B0604020202020204" pitchFamily="34" charset="0"/>
                          <a:cs typeface="Arial" panose="020B0604020202020204" pitchFamily="34" charset="0"/>
                        </a:rPr>
                        <a:t>mempertimbangkan </a:t>
                      </a:r>
                      <a:r>
                        <a:rPr sz="1600" spc="-35" dirty="0">
                          <a:latin typeface="Arial" panose="020B0604020202020204" pitchFamily="34" charset="0"/>
                          <a:cs typeface="Arial" panose="020B0604020202020204" pitchFamily="34" charset="0"/>
                        </a:rPr>
                        <a:t>dan </a:t>
                      </a:r>
                      <a:r>
                        <a:rPr sz="1600" spc="-65" dirty="0">
                          <a:latin typeface="Arial" panose="020B0604020202020204" pitchFamily="34" charset="0"/>
                          <a:cs typeface="Arial" panose="020B0604020202020204" pitchFamily="34" charset="0"/>
                        </a:rPr>
                        <a:t>menyetujui </a:t>
                      </a:r>
                      <a:r>
                        <a:rPr sz="1600" spc="-40" dirty="0">
                          <a:latin typeface="Arial" panose="020B0604020202020204" pitchFamily="34" charset="0"/>
                          <a:cs typeface="Arial" panose="020B0604020202020204" pitchFamily="34" charset="0"/>
                        </a:rPr>
                        <a:t>penetapan </a:t>
                      </a:r>
                      <a:r>
                        <a:rPr sz="1600" spc="-70" dirty="0">
                          <a:latin typeface="Arial" panose="020B0604020202020204" pitchFamily="34" charset="0"/>
                          <a:cs typeface="Arial" panose="020B0604020202020204" pitchFamily="34" charset="0"/>
                        </a:rPr>
                        <a:t>jenis </a:t>
                      </a:r>
                      <a:r>
                        <a:rPr sz="1600" spc="-30" dirty="0">
                          <a:latin typeface="Arial" panose="020B0604020202020204" pitchFamily="34" charset="0"/>
                          <a:cs typeface="Arial" panose="020B0604020202020204" pitchFamily="34" charset="0"/>
                        </a:rPr>
                        <a:t>jabatan  </a:t>
                      </a:r>
                      <a:r>
                        <a:rPr sz="1600" spc="-60" dirty="0">
                          <a:latin typeface="Arial" panose="020B0604020202020204" pitchFamily="34" charset="0"/>
                          <a:cs typeface="Arial" panose="020B0604020202020204" pitchFamily="34" charset="0"/>
                        </a:rPr>
                        <a:t>fungsional </a:t>
                      </a:r>
                      <a:r>
                        <a:rPr sz="1600" spc="-45" dirty="0">
                          <a:latin typeface="Arial" panose="020B0604020202020204" pitchFamily="34" charset="0"/>
                          <a:cs typeface="Arial" panose="020B0604020202020204" pitchFamily="34" charset="0"/>
                        </a:rPr>
                        <a:t>bagi anggota </a:t>
                      </a:r>
                      <a:r>
                        <a:rPr sz="1600" spc="-60" dirty="0">
                          <a:latin typeface="Arial" panose="020B0604020202020204" pitchFamily="34" charset="0"/>
                          <a:cs typeface="Arial" panose="020B0604020202020204" pitchFamily="34" charset="0"/>
                        </a:rPr>
                        <a:t>Polri </a:t>
                      </a:r>
                      <a:r>
                        <a:rPr sz="1600" spc="-35" dirty="0">
                          <a:latin typeface="Arial" panose="020B0604020202020204" pitchFamily="34" charset="0"/>
                          <a:cs typeface="Arial" panose="020B0604020202020204" pitchFamily="34" charset="0"/>
                        </a:rPr>
                        <a:t>dan </a:t>
                      </a:r>
                      <a:r>
                        <a:rPr sz="1600" spc="-25" dirty="0">
                          <a:latin typeface="Arial" panose="020B0604020202020204" pitchFamily="34" charset="0"/>
                          <a:cs typeface="Arial" panose="020B0604020202020204" pitchFamily="34" charset="0"/>
                        </a:rPr>
                        <a:t>akan </a:t>
                      </a:r>
                      <a:r>
                        <a:rPr sz="1600" spc="-80" dirty="0">
                          <a:latin typeface="Arial" panose="020B0604020202020204" pitchFamily="34" charset="0"/>
                          <a:cs typeface="Arial" panose="020B0604020202020204" pitchFamily="34" charset="0"/>
                        </a:rPr>
                        <a:t>diproses </a:t>
                      </a:r>
                      <a:r>
                        <a:rPr sz="1600" spc="-50" dirty="0">
                          <a:latin typeface="Arial" panose="020B0604020202020204" pitchFamily="34" charset="0"/>
                          <a:cs typeface="Arial" panose="020B0604020202020204" pitchFamily="34" charset="0"/>
                        </a:rPr>
                        <a:t>lebih </a:t>
                      </a:r>
                      <a:r>
                        <a:rPr sz="1600" spc="-55" dirty="0">
                          <a:latin typeface="Arial" panose="020B0604020202020204" pitchFamily="34" charset="0"/>
                          <a:cs typeface="Arial" panose="020B0604020202020204" pitchFamily="34" charset="0"/>
                        </a:rPr>
                        <a:t>lanjut </a:t>
                      </a:r>
                      <a:r>
                        <a:rPr sz="1600" spc="-60" dirty="0">
                          <a:latin typeface="Arial" panose="020B0604020202020204" pitchFamily="34" charset="0"/>
                          <a:cs typeface="Arial" panose="020B0604020202020204" pitchFamily="34" charset="0"/>
                        </a:rPr>
                        <a:t>sesuai </a:t>
                      </a:r>
                      <a:r>
                        <a:rPr sz="1600" spc="-45" dirty="0">
                          <a:latin typeface="Arial" panose="020B0604020202020204" pitchFamily="34" charset="0"/>
                          <a:cs typeface="Arial" panose="020B0604020202020204" pitchFamily="34" charset="0"/>
                        </a:rPr>
                        <a:t>dengan peraturan  </a:t>
                      </a:r>
                      <a:r>
                        <a:rPr sz="1600" spc="-40" dirty="0">
                          <a:latin typeface="Arial" panose="020B0604020202020204" pitchFamily="34" charset="0"/>
                          <a:cs typeface="Arial" panose="020B0604020202020204" pitchFamily="34" charset="0"/>
                        </a:rPr>
                        <a:t>perundang-undangan </a:t>
                      </a:r>
                      <a:r>
                        <a:rPr sz="1600" spc="-35" dirty="0">
                          <a:latin typeface="Arial" panose="020B0604020202020204" pitchFamily="34" charset="0"/>
                          <a:cs typeface="Arial" panose="020B0604020202020204" pitchFamily="34" charset="0"/>
                        </a:rPr>
                        <a:t>dan </a:t>
                      </a:r>
                      <a:r>
                        <a:rPr sz="1600" spc="-45" dirty="0">
                          <a:latin typeface="Arial" panose="020B0604020202020204" pitchFamily="34" charset="0"/>
                          <a:cs typeface="Arial" panose="020B0604020202020204" pitchFamily="34" charset="0"/>
                        </a:rPr>
                        <a:t>mendapatkan </a:t>
                      </a:r>
                      <a:r>
                        <a:rPr sz="1600" spc="-60" dirty="0">
                          <a:latin typeface="Arial" panose="020B0604020202020204" pitchFamily="34" charset="0"/>
                          <a:cs typeface="Arial" panose="020B0604020202020204" pitchFamily="34" charset="0"/>
                        </a:rPr>
                        <a:t>persetujuan </a:t>
                      </a:r>
                      <a:r>
                        <a:rPr sz="1600" spc="-80" dirty="0">
                          <a:latin typeface="Arial" panose="020B0604020202020204" pitchFamily="34" charset="0"/>
                          <a:cs typeface="Arial" panose="020B0604020202020204" pitchFamily="34" charset="0"/>
                        </a:rPr>
                        <a:t>tertulis </a:t>
                      </a:r>
                      <a:r>
                        <a:rPr sz="1600" spc="-40" dirty="0">
                          <a:latin typeface="Arial" panose="020B0604020202020204" pitchFamily="34" charset="0"/>
                          <a:cs typeface="Arial" panose="020B0604020202020204" pitchFamily="34" charset="0"/>
                        </a:rPr>
                        <a:t>dari </a:t>
                      </a:r>
                      <a:r>
                        <a:rPr sz="1600" spc="-45" dirty="0">
                          <a:latin typeface="Arial" panose="020B0604020202020204" pitchFamily="34" charset="0"/>
                          <a:cs typeface="Arial" panose="020B0604020202020204" pitchFamily="34" charset="0"/>
                        </a:rPr>
                        <a:t>Menteri</a:t>
                      </a:r>
                      <a:r>
                        <a:rPr sz="1600" spc="-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Keuang</a:t>
                      </a:r>
                      <a:r>
                        <a:rPr sz="1600" spc="-35" dirty="0">
                          <a:latin typeface="Lucida Sans"/>
                          <a:cs typeface="Lucida Sans"/>
                        </a:rPr>
                        <a:t>an.</a:t>
                      </a:r>
                      <a:endParaRPr sz="1600" dirty="0">
                        <a:latin typeface="Lucida Sans"/>
                        <a:cs typeface="Lucida Sans"/>
                      </a:endParaRPr>
                    </a:p>
                  </a:txBody>
                  <a:tcPr marL="0" marR="0" marT="78740" marB="0">
                    <a:lnL w="38100">
                      <a:solidFill>
                        <a:srgbClr val="FFC000"/>
                      </a:solidFill>
                      <a:prstDash val="solid"/>
                    </a:lnL>
                    <a:lnR w="38100">
                      <a:solidFill>
                        <a:srgbClr val="FFC000"/>
                      </a:solidFill>
                      <a:prstDash val="solid"/>
                    </a:lnR>
                    <a:lnT w="38100">
                      <a:solidFill>
                        <a:srgbClr val="FFC000"/>
                      </a:solidFill>
                      <a:prstDash val="solid"/>
                    </a:lnT>
                    <a:lnB w="38100">
                      <a:solidFill>
                        <a:srgbClr val="FFC000"/>
                      </a:solidFill>
                      <a:prstDash val="solid"/>
                    </a:lnB>
                  </a:tcPr>
                </a:tc>
                <a:tc hMerge="1">
                  <a:txBody>
                    <a:bodyPr/>
                    <a:lstStyle/>
                    <a:p>
                      <a:endParaRPr/>
                    </a:p>
                  </a:txBody>
                  <a:tcPr marL="0" marR="0" marT="0" marB="0"/>
                </a:tc>
              </a:tr>
            </a:tbl>
          </a:graphicData>
        </a:graphic>
      </p:graphicFrame>
      <p:sp>
        <p:nvSpPr>
          <p:cNvPr id="4" name="Oval 3"/>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3</a:t>
            </a:r>
            <a:endParaRPr lang="en-US" sz="11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bwMode="auto">
          <a:xfrm>
            <a:off x="2667000" y="228600"/>
            <a:ext cx="6619783" cy="433196"/>
          </a:xfrm>
          <a:prstGeom prst="rect">
            <a:avLst/>
          </a:prstGeom>
          <a:solidFill>
            <a:srgbClr val="00B0F0"/>
          </a:solidFill>
          <a:ln>
            <a:solidFill>
              <a:schemeClr val="tx1"/>
            </a:solidFill>
          </a:ln>
        </p:spPr>
        <p:txBody>
          <a:bodyPr wrap="square">
            <a:spAutoFit/>
          </a:bodyPr>
          <a:lstStyle/>
          <a:p>
            <a:pPr algn="ctr">
              <a:defRPr/>
            </a:pP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PERKEMBANGAN JABFUNG ANGGOTA POLRI</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xfrm>
            <a:off x="11929744" y="7243446"/>
            <a:ext cx="186054" cy="300354"/>
          </a:xfrm>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spc="65" dirty="0"/>
              <a:t>4</a:t>
            </a:fld>
            <a:endParaRPr spc="65" dirty="0"/>
          </a:p>
        </p:txBody>
      </p:sp>
      <p:sp>
        <p:nvSpPr>
          <p:cNvPr id="3" name="object 3"/>
          <p:cNvSpPr txBox="1"/>
          <p:nvPr/>
        </p:nvSpPr>
        <p:spPr>
          <a:xfrm>
            <a:off x="1053343" y="1222986"/>
            <a:ext cx="10768965" cy="837925"/>
          </a:xfrm>
          <a:prstGeom prst="rect">
            <a:avLst/>
          </a:prstGeom>
          <a:ln w="38100">
            <a:solidFill>
              <a:srgbClr val="FFC000"/>
            </a:solidFill>
          </a:ln>
        </p:spPr>
        <p:txBody>
          <a:bodyPr vert="horz" wrap="square" lIns="0" tIns="22860" rIns="0" bIns="0" rtlCol="0">
            <a:spAutoFit/>
          </a:bodyPr>
          <a:lstStyle/>
          <a:p>
            <a:pPr marL="90805" marR="85090" algn="just">
              <a:lnSpc>
                <a:spcPct val="100299"/>
              </a:lnSpc>
              <a:spcBef>
                <a:spcPts val="180"/>
              </a:spcBef>
            </a:pPr>
            <a:r>
              <a:rPr sz="1600" b="1" spc="175" dirty="0">
                <a:solidFill>
                  <a:srgbClr val="0070C0"/>
                </a:solidFill>
                <a:latin typeface="Arial" panose="020B0604020202020204" pitchFamily="34" charset="0"/>
                <a:cs typeface="Arial" panose="020B0604020202020204" pitchFamily="34" charset="0"/>
              </a:rPr>
              <a:t>Kapolri </a:t>
            </a:r>
            <a:r>
              <a:rPr sz="1600" b="1" spc="150" dirty="0">
                <a:solidFill>
                  <a:srgbClr val="0070C0"/>
                </a:solidFill>
                <a:latin typeface="Arial" panose="020B0604020202020204" pitchFamily="34" charset="0"/>
                <a:cs typeface="Arial" panose="020B0604020202020204" pitchFamily="34" charset="0"/>
              </a:rPr>
              <a:t>bersurat </a:t>
            </a:r>
            <a:r>
              <a:rPr sz="1600" b="1" spc="215" dirty="0">
                <a:solidFill>
                  <a:srgbClr val="0070C0"/>
                </a:solidFill>
                <a:latin typeface="Arial" panose="020B0604020202020204" pitchFamily="34" charset="0"/>
                <a:cs typeface="Arial" panose="020B0604020202020204" pitchFamily="34" charset="0"/>
              </a:rPr>
              <a:t>kepada </a:t>
            </a:r>
            <a:r>
              <a:rPr sz="1600" b="1" spc="155" dirty="0">
                <a:solidFill>
                  <a:srgbClr val="0070C0"/>
                </a:solidFill>
                <a:latin typeface="Arial" panose="020B0604020202020204" pitchFamily="34" charset="0"/>
                <a:cs typeface="Arial" panose="020B0604020202020204" pitchFamily="34" charset="0"/>
              </a:rPr>
              <a:t>Presiden </a:t>
            </a:r>
            <a:r>
              <a:rPr sz="1600" b="1" spc="215" dirty="0">
                <a:solidFill>
                  <a:srgbClr val="0070C0"/>
                </a:solidFill>
                <a:latin typeface="Arial" panose="020B0604020202020204" pitchFamily="34" charset="0"/>
                <a:cs typeface="Arial" panose="020B0604020202020204" pitchFamily="34" charset="0"/>
              </a:rPr>
              <a:t>dan </a:t>
            </a:r>
            <a:r>
              <a:rPr sz="1600" b="1" spc="120" dirty="0">
                <a:solidFill>
                  <a:srgbClr val="0070C0"/>
                </a:solidFill>
                <a:latin typeface="Arial" panose="020B0604020202020204" pitchFamily="34" charset="0"/>
                <a:cs typeface="Arial" panose="020B0604020202020204" pitchFamily="34" charset="0"/>
              </a:rPr>
              <a:t>Menteri </a:t>
            </a:r>
            <a:r>
              <a:rPr sz="1600" b="1" spc="225" dirty="0">
                <a:solidFill>
                  <a:srgbClr val="0070C0"/>
                </a:solidFill>
                <a:latin typeface="Arial" panose="020B0604020202020204" pitchFamily="34" charset="0"/>
                <a:cs typeface="Arial" panose="020B0604020202020204" pitchFamily="34" charset="0"/>
              </a:rPr>
              <a:t>Keuangan </a:t>
            </a:r>
            <a:r>
              <a:rPr sz="1600" spc="-40" dirty="0">
                <a:latin typeface="Arial" panose="020B0604020202020204" pitchFamily="34" charset="0"/>
                <a:cs typeface="Arial" panose="020B0604020202020204" pitchFamily="34" charset="0"/>
              </a:rPr>
              <a:t>dengan </a:t>
            </a:r>
            <a:r>
              <a:rPr sz="1600" spc="-25" dirty="0">
                <a:latin typeface="Arial" panose="020B0604020202020204" pitchFamily="34" charset="0"/>
                <a:cs typeface="Arial" panose="020B0604020202020204" pitchFamily="34" charset="0"/>
              </a:rPr>
              <a:t>Nomor: </a:t>
            </a:r>
            <a:r>
              <a:rPr sz="1600" spc="-45" dirty="0">
                <a:latin typeface="Arial" panose="020B0604020202020204" pitchFamily="34" charset="0"/>
                <a:cs typeface="Arial" panose="020B0604020202020204" pitchFamily="34" charset="0"/>
              </a:rPr>
              <a:t>B/1327/II/HUK.3.2./2018  </a:t>
            </a:r>
            <a:r>
              <a:rPr sz="1600" spc="-40" dirty="0">
                <a:latin typeface="Arial" panose="020B0604020202020204" pitchFamily="34" charset="0"/>
                <a:cs typeface="Arial" panose="020B0604020202020204" pitchFamily="34" charset="0"/>
              </a:rPr>
              <a:t>tanggal </a:t>
            </a:r>
            <a:r>
              <a:rPr sz="1600" spc="-50" dirty="0">
                <a:latin typeface="Arial" panose="020B0604020202020204" pitchFamily="34" charset="0"/>
                <a:cs typeface="Arial" panose="020B0604020202020204" pitchFamily="34" charset="0"/>
              </a:rPr>
              <a:t>28 </a:t>
            </a:r>
            <a:r>
              <a:rPr sz="1600" spc="-35" dirty="0">
                <a:latin typeface="Arial" panose="020B0604020202020204" pitchFamily="34" charset="0"/>
                <a:cs typeface="Arial" panose="020B0604020202020204" pitchFamily="34" charset="0"/>
              </a:rPr>
              <a:t>Februari </a:t>
            </a:r>
            <a:r>
              <a:rPr sz="1600" spc="-55" dirty="0">
                <a:latin typeface="Arial" panose="020B0604020202020204" pitchFamily="34" charset="0"/>
                <a:cs typeface="Arial" panose="020B0604020202020204" pitchFamily="34" charset="0"/>
              </a:rPr>
              <a:t>2018 </a:t>
            </a:r>
            <a:r>
              <a:rPr sz="1600" spc="-40" dirty="0">
                <a:latin typeface="Arial" panose="020B0604020202020204" pitchFamily="34" charset="0"/>
                <a:cs typeface="Arial" panose="020B0604020202020204" pitchFamily="34" charset="0"/>
              </a:rPr>
              <a:t>perihal </a:t>
            </a:r>
            <a:r>
              <a:rPr sz="1600" spc="-60" dirty="0">
                <a:latin typeface="Arial" panose="020B0604020202020204" pitchFamily="34" charset="0"/>
                <a:cs typeface="Arial" panose="020B0604020202020204" pitchFamily="34" charset="0"/>
              </a:rPr>
              <a:t>Polri </a:t>
            </a:r>
            <a:r>
              <a:rPr sz="1600" spc="-45" dirty="0">
                <a:latin typeface="Arial" panose="020B0604020202020204" pitchFamily="34" charset="0"/>
                <a:cs typeface="Arial" panose="020B0604020202020204" pitchFamily="34" charset="0"/>
              </a:rPr>
              <a:t>mengajukan </a:t>
            </a:r>
            <a:r>
              <a:rPr sz="1600" spc="-55" dirty="0">
                <a:latin typeface="Arial" panose="020B0604020202020204" pitchFamily="34" charset="0"/>
                <a:cs typeface="Arial" panose="020B0604020202020204" pitchFamily="34" charset="0"/>
              </a:rPr>
              <a:t>112 </a:t>
            </a:r>
            <a:r>
              <a:rPr sz="1600" spc="-15" dirty="0">
                <a:latin typeface="Arial" panose="020B0604020202020204" pitchFamily="34" charset="0"/>
                <a:cs typeface="Arial" panose="020B0604020202020204" pitchFamily="34" charset="0"/>
              </a:rPr>
              <a:t>nama </a:t>
            </a:r>
            <a:r>
              <a:rPr sz="1600" spc="-30" dirty="0" err="1">
                <a:latin typeface="Arial" panose="020B0604020202020204" pitchFamily="34" charset="0"/>
                <a:cs typeface="Arial" panose="020B0604020202020204" pitchFamily="34" charset="0"/>
              </a:rPr>
              <a:t>Jabfung</a:t>
            </a:r>
            <a:r>
              <a:rPr sz="1600" spc="-30" dirty="0">
                <a:latin typeface="Arial" panose="020B0604020202020204" pitchFamily="34" charset="0"/>
                <a:cs typeface="Arial" panose="020B0604020202020204" pitchFamily="34" charset="0"/>
              </a:rPr>
              <a:t> </a:t>
            </a:r>
            <a:r>
              <a:rPr lang="en-US" sz="1600" spc="-45" dirty="0">
                <a:latin typeface="Arial" panose="020B0604020202020204" pitchFamily="34" charset="0"/>
                <a:cs typeface="Arial" panose="020B0604020202020204" pitchFamily="34" charset="0"/>
              </a:rPr>
              <a:t> </a:t>
            </a:r>
            <a:r>
              <a:rPr lang="en-US" sz="1600" spc="-45" dirty="0" err="1" smtClean="0">
                <a:latin typeface="Arial" panose="020B0604020202020204" pitchFamily="34" charset="0"/>
                <a:cs typeface="Arial" panose="020B0604020202020204" pitchFamily="34" charset="0"/>
              </a:rPr>
              <a:t>dan</a:t>
            </a:r>
            <a:r>
              <a:rPr lang="en-US" sz="1600" spc="-45" dirty="0" smtClean="0">
                <a:latin typeface="Arial" panose="020B0604020202020204" pitchFamily="34" charset="0"/>
                <a:cs typeface="Arial" panose="020B0604020202020204" pitchFamily="34" charset="0"/>
              </a:rPr>
              <a:t> </a:t>
            </a:r>
            <a:r>
              <a:rPr sz="1600" spc="-55" dirty="0" smtClean="0">
                <a:latin typeface="Arial" panose="020B0604020202020204" pitchFamily="34" charset="0"/>
                <a:cs typeface="Arial" panose="020B0604020202020204" pitchFamily="34" charset="0"/>
              </a:rPr>
              <a:t>total </a:t>
            </a:r>
            <a:r>
              <a:rPr sz="1600" spc="-55" dirty="0">
                <a:latin typeface="Arial" panose="020B0604020202020204" pitchFamily="34" charset="0"/>
                <a:cs typeface="Arial" panose="020B0604020202020204" pitchFamily="34" charset="0"/>
              </a:rPr>
              <a:t>penghitungan kebutuhan  </a:t>
            </a:r>
            <a:r>
              <a:rPr sz="1600" spc="-25" dirty="0">
                <a:latin typeface="Arial" panose="020B0604020202020204" pitchFamily="34" charset="0"/>
                <a:cs typeface="Arial" panose="020B0604020202020204" pitchFamily="34" charset="0"/>
              </a:rPr>
              <a:t>anggaran </a:t>
            </a:r>
            <a:r>
              <a:rPr sz="1600" spc="-50" dirty="0">
                <a:latin typeface="Arial" panose="020B0604020202020204" pitchFamily="34" charset="0"/>
                <a:cs typeface="Arial" panose="020B0604020202020204" pitchFamily="34" charset="0"/>
              </a:rPr>
              <a:t>tunjangan</a:t>
            </a:r>
            <a:r>
              <a:rPr sz="1600" spc="9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Jabfung).</a:t>
            </a:r>
            <a:endParaRPr sz="1600" dirty="0">
              <a:latin typeface="Arial" panose="020B0604020202020204" pitchFamily="34" charset="0"/>
              <a:cs typeface="Arial" panose="020B0604020202020204" pitchFamily="34" charset="0"/>
            </a:endParaRPr>
          </a:p>
        </p:txBody>
      </p:sp>
      <p:sp>
        <p:nvSpPr>
          <p:cNvPr id="4" name="object 4"/>
          <p:cNvSpPr txBox="1"/>
          <p:nvPr/>
        </p:nvSpPr>
        <p:spPr>
          <a:xfrm>
            <a:off x="1047749" y="2288440"/>
            <a:ext cx="10768965" cy="867546"/>
          </a:xfrm>
          <a:prstGeom prst="rect">
            <a:avLst/>
          </a:prstGeom>
          <a:ln w="38100">
            <a:solidFill>
              <a:srgbClr val="FFC000"/>
            </a:solidFill>
          </a:ln>
        </p:spPr>
        <p:txBody>
          <a:bodyPr vert="horz" wrap="square" lIns="0" tIns="49530" rIns="0" bIns="0" rtlCol="0">
            <a:spAutoFit/>
          </a:bodyPr>
          <a:lstStyle/>
          <a:p>
            <a:pPr marL="90805" marR="83185" algn="just">
              <a:lnSpc>
                <a:spcPct val="100299"/>
              </a:lnSpc>
              <a:spcBef>
                <a:spcPts val="390"/>
              </a:spcBef>
            </a:pPr>
            <a:r>
              <a:rPr sz="1600" b="1" spc="170" dirty="0">
                <a:solidFill>
                  <a:srgbClr val="0070C0"/>
                </a:solidFill>
                <a:latin typeface="Arial" panose="020B0604020202020204" pitchFamily="34" charset="0"/>
                <a:cs typeface="Arial" panose="020B0604020202020204" pitchFamily="34" charset="0"/>
              </a:rPr>
              <a:t>Kementerian </a:t>
            </a:r>
            <a:r>
              <a:rPr sz="1600" b="1" spc="225" dirty="0">
                <a:solidFill>
                  <a:srgbClr val="0070C0"/>
                </a:solidFill>
                <a:latin typeface="Arial" panose="020B0604020202020204" pitchFamily="34" charset="0"/>
                <a:cs typeface="Arial" panose="020B0604020202020204" pitchFamily="34" charset="0"/>
              </a:rPr>
              <a:t>Keuangan </a:t>
            </a:r>
            <a:r>
              <a:rPr sz="1600" b="1" spc="190" dirty="0" err="1">
                <a:solidFill>
                  <a:srgbClr val="0070C0"/>
                </a:solidFill>
                <a:latin typeface="Arial" panose="020B0604020202020204" pitchFamily="34" charset="0"/>
                <a:cs typeface="Arial" panose="020B0604020202020204" pitchFamily="34" charset="0"/>
              </a:rPr>
              <a:t>membalas</a:t>
            </a:r>
            <a:r>
              <a:rPr sz="1600" b="1" spc="190" dirty="0">
                <a:solidFill>
                  <a:srgbClr val="0070C0"/>
                </a:solidFill>
                <a:latin typeface="Arial" panose="020B0604020202020204" pitchFamily="34" charset="0"/>
                <a:cs typeface="Arial" panose="020B0604020202020204" pitchFamily="34" charset="0"/>
              </a:rPr>
              <a:t> </a:t>
            </a:r>
            <a:r>
              <a:rPr sz="1600" b="1" spc="215" dirty="0" err="1" smtClean="0">
                <a:solidFill>
                  <a:srgbClr val="0070C0"/>
                </a:solidFill>
                <a:latin typeface="Arial" panose="020B0604020202020204" pitchFamily="34" charset="0"/>
                <a:cs typeface="Arial" panose="020B0604020202020204" pitchFamily="34" charset="0"/>
              </a:rPr>
              <a:t>d</a:t>
            </a:r>
            <a:r>
              <a:rPr lang="en-US" sz="1600" b="1" spc="215" dirty="0" err="1" smtClean="0">
                <a:solidFill>
                  <a:srgbClr val="0070C0"/>
                </a:solidFill>
                <a:latin typeface="Arial" panose="020B0604020202020204" pitchFamily="34" charset="0"/>
                <a:cs typeface="Arial" panose="020B0604020202020204" pitchFamily="34" charset="0"/>
              </a:rPr>
              <a:t>gn</a:t>
            </a:r>
            <a:r>
              <a:rPr sz="1600" b="1" spc="215" dirty="0" smtClean="0">
                <a:solidFill>
                  <a:srgbClr val="0070C0"/>
                </a:solidFill>
                <a:latin typeface="Arial" panose="020B0604020202020204" pitchFamily="34" charset="0"/>
                <a:cs typeface="Arial" panose="020B0604020202020204" pitchFamily="34" charset="0"/>
              </a:rPr>
              <a:t> </a:t>
            </a:r>
            <a:r>
              <a:rPr sz="1600" b="1" spc="140" dirty="0">
                <a:solidFill>
                  <a:srgbClr val="0070C0"/>
                </a:solidFill>
                <a:latin typeface="Arial" panose="020B0604020202020204" pitchFamily="34" charset="0"/>
                <a:cs typeface="Arial" panose="020B0604020202020204" pitchFamily="34" charset="0"/>
              </a:rPr>
              <a:t>Surat </a:t>
            </a:r>
            <a:r>
              <a:rPr sz="1600" b="1" spc="120" dirty="0">
                <a:solidFill>
                  <a:srgbClr val="0070C0"/>
                </a:solidFill>
                <a:latin typeface="Arial" panose="020B0604020202020204" pitchFamily="34" charset="0"/>
                <a:cs typeface="Arial" panose="020B0604020202020204" pitchFamily="34" charset="0"/>
              </a:rPr>
              <a:t>Menteri </a:t>
            </a:r>
            <a:r>
              <a:rPr sz="1600" b="1" spc="225" dirty="0">
                <a:solidFill>
                  <a:srgbClr val="0070C0"/>
                </a:solidFill>
                <a:latin typeface="Arial" panose="020B0604020202020204" pitchFamily="34" charset="0"/>
                <a:cs typeface="Arial" panose="020B0604020202020204" pitchFamily="34" charset="0"/>
              </a:rPr>
              <a:t>Keuangan </a:t>
            </a:r>
            <a:r>
              <a:rPr sz="1600" spc="-25" dirty="0">
                <a:latin typeface="Arial" panose="020B0604020202020204" pitchFamily="34" charset="0"/>
                <a:cs typeface="Arial" panose="020B0604020202020204" pitchFamily="34" charset="0"/>
              </a:rPr>
              <a:t>Nomor: </a:t>
            </a:r>
            <a:r>
              <a:rPr sz="1600" spc="-35" dirty="0">
                <a:latin typeface="Arial" panose="020B0604020202020204" pitchFamily="34" charset="0"/>
                <a:cs typeface="Arial" panose="020B0604020202020204" pitchFamily="34" charset="0"/>
              </a:rPr>
              <a:t>S-345/M.K.02/2018  </a:t>
            </a:r>
            <a:r>
              <a:rPr sz="1600" spc="-40" dirty="0">
                <a:latin typeface="Arial" panose="020B0604020202020204" pitchFamily="34" charset="0"/>
                <a:cs typeface="Arial" panose="020B0604020202020204" pitchFamily="34" charset="0"/>
              </a:rPr>
              <a:t>tanggal </a:t>
            </a:r>
            <a:r>
              <a:rPr sz="1600" spc="-55" dirty="0">
                <a:latin typeface="Arial" panose="020B0604020202020204" pitchFamily="34" charset="0"/>
                <a:cs typeface="Arial" panose="020B0604020202020204" pitchFamily="34" charset="0"/>
              </a:rPr>
              <a:t>15 </a:t>
            </a:r>
            <a:r>
              <a:rPr sz="1600" spc="-20" dirty="0">
                <a:latin typeface="Arial" panose="020B0604020202020204" pitchFamily="34" charset="0"/>
                <a:cs typeface="Arial" panose="020B0604020202020204" pitchFamily="34" charset="0"/>
              </a:rPr>
              <a:t>Mei </a:t>
            </a:r>
            <a:r>
              <a:rPr sz="1600" spc="-45" dirty="0">
                <a:latin typeface="Arial" panose="020B0604020202020204" pitchFamily="34" charset="0"/>
                <a:cs typeface="Arial" panose="020B0604020202020204" pitchFamily="34" charset="0"/>
              </a:rPr>
              <a:t>2018, </a:t>
            </a:r>
            <a:r>
              <a:rPr sz="1600" spc="-40" dirty="0">
                <a:latin typeface="Arial" panose="020B0604020202020204" pitchFamily="34" charset="0"/>
                <a:cs typeface="Arial" panose="020B0604020202020204" pitchFamily="34" charset="0"/>
              </a:rPr>
              <a:t>yang </a:t>
            </a:r>
            <a:r>
              <a:rPr sz="1600" spc="-55" dirty="0">
                <a:latin typeface="Arial" panose="020B0604020202020204" pitchFamily="34" charset="0"/>
                <a:cs typeface="Arial" panose="020B0604020202020204" pitchFamily="34" charset="0"/>
              </a:rPr>
              <a:t>berisikan </a:t>
            </a:r>
            <a:r>
              <a:rPr sz="1600" spc="-40" dirty="0">
                <a:latin typeface="Arial" panose="020B0604020202020204" pitchFamily="34" charset="0"/>
                <a:cs typeface="Arial" panose="020B0604020202020204" pitchFamily="34" charset="0"/>
              </a:rPr>
              <a:t>disarankan </a:t>
            </a:r>
            <a:r>
              <a:rPr sz="1600" spc="-30" dirty="0">
                <a:latin typeface="Arial" panose="020B0604020202020204" pitchFamily="34" charset="0"/>
                <a:cs typeface="Arial" panose="020B0604020202020204" pitchFamily="34" charset="0"/>
              </a:rPr>
              <a:t>kepada </a:t>
            </a:r>
            <a:r>
              <a:rPr sz="1600" spc="-60" dirty="0">
                <a:latin typeface="Arial" panose="020B0604020202020204" pitchFamily="34" charset="0"/>
                <a:cs typeface="Arial" panose="020B0604020202020204" pitchFamily="34" charset="0"/>
              </a:rPr>
              <a:t>Polri </a:t>
            </a:r>
            <a:r>
              <a:rPr sz="1600" spc="-80" dirty="0">
                <a:latin typeface="Arial" panose="020B0604020202020204" pitchFamily="34" charset="0"/>
                <a:cs typeface="Arial" panose="020B0604020202020204" pitchFamily="34" charset="0"/>
              </a:rPr>
              <a:t>untuk </a:t>
            </a:r>
            <a:r>
              <a:rPr sz="1600" spc="-40" dirty="0">
                <a:latin typeface="Arial" panose="020B0604020202020204" pitchFamily="34" charset="0"/>
                <a:cs typeface="Arial" panose="020B0604020202020204" pitchFamily="34" charset="0"/>
              </a:rPr>
              <a:t>menyelenggarakan </a:t>
            </a:r>
            <a:r>
              <a:rPr sz="1600" spc="-35" dirty="0">
                <a:latin typeface="Arial" panose="020B0604020202020204" pitchFamily="34" charset="0"/>
                <a:cs typeface="Arial" panose="020B0604020202020204" pitchFamily="34" charset="0"/>
              </a:rPr>
              <a:t>rapat </a:t>
            </a:r>
            <a:r>
              <a:rPr sz="1600" spc="-60" dirty="0">
                <a:latin typeface="Arial" panose="020B0604020202020204" pitchFamily="34" charset="0"/>
                <a:cs typeface="Arial" panose="020B0604020202020204" pitchFamily="34" charset="0"/>
              </a:rPr>
              <a:t>koordinasi </a:t>
            </a:r>
            <a:r>
              <a:rPr sz="1600" spc="-25" dirty="0">
                <a:latin typeface="Arial" panose="020B0604020202020204" pitchFamily="34" charset="0"/>
                <a:cs typeface="Arial" panose="020B0604020202020204" pitchFamily="34" charset="0"/>
              </a:rPr>
              <a:t>dan  </a:t>
            </a:r>
            <a:r>
              <a:rPr sz="1600" spc="-50" dirty="0">
                <a:latin typeface="Arial" panose="020B0604020202020204" pitchFamily="34" charset="0"/>
                <a:cs typeface="Arial" panose="020B0604020202020204" pitchFamily="34" charset="0"/>
              </a:rPr>
              <a:t>melakukan</a:t>
            </a:r>
            <a:r>
              <a:rPr sz="1600" spc="20"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kajian</a:t>
            </a:r>
            <a:r>
              <a:rPr sz="1600" spc="10" dirty="0">
                <a:latin typeface="Arial" panose="020B0604020202020204" pitchFamily="34" charset="0"/>
                <a:cs typeface="Arial" panose="020B0604020202020204" pitchFamily="34" charset="0"/>
              </a:rPr>
              <a:t> </a:t>
            </a:r>
            <a:r>
              <a:rPr sz="1600" spc="-85" dirty="0">
                <a:latin typeface="Arial" panose="020B0604020202020204" pitchFamily="34" charset="0"/>
                <a:cs typeface="Arial" panose="020B0604020202020204" pitchFamily="34" charset="0"/>
              </a:rPr>
              <a:t>teknis</a:t>
            </a:r>
            <a:r>
              <a:rPr sz="1600" spc="1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terlebih</a:t>
            </a:r>
            <a:r>
              <a:rPr sz="1600" spc="1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dahulu</a:t>
            </a:r>
            <a:r>
              <a:rPr sz="1600" spc="3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sebelum</a:t>
            </a:r>
            <a:r>
              <a:rPr sz="1600" spc="5"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jenis</a:t>
            </a:r>
            <a:r>
              <a:rPr sz="1600" spc="10"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jabatan</a:t>
            </a:r>
            <a:r>
              <a:rPr sz="1600" spc="4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fungsional</a:t>
            </a:r>
            <a:r>
              <a:rPr sz="1600" spc="35"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beserta</a:t>
            </a:r>
            <a:r>
              <a:rPr sz="1600" spc="2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formasinya</a:t>
            </a:r>
            <a:r>
              <a:rPr sz="1600" spc="3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ditetapkan.</a:t>
            </a:r>
            <a:endParaRPr sz="1600" dirty="0">
              <a:latin typeface="Arial" panose="020B0604020202020204" pitchFamily="34" charset="0"/>
              <a:cs typeface="Arial" panose="020B0604020202020204" pitchFamily="34" charset="0"/>
            </a:endParaRPr>
          </a:p>
        </p:txBody>
      </p:sp>
      <p:sp>
        <p:nvSpPr>
          <p:cNvPr id="5" name="object 5"/>
          <p:cNvSpPr txBox="1"/>
          <p:nvPr/>
        </p:nvSpPr>
        <p:spPr>
          <a:xfrm>
            <a:off x="1014132" y="3355754"/>
            <a:ext cx="10768965" cy="856261"/>
          </a:xfrm>
          <a:prstGeom prst="rect">
            <a:avLst/>
          </a:prstGeom>
          <a:ln w="38100">
            <a:solidFill>
              <a:srgbClr val="FFC000"/>
            </a:solidFill>
          </a:ln>
        </p:spPr>
        <p:txBody>
          <a:bodyPr vert="horz" wrap="square" lIns="0" tIns="39370" rIns="0" bIns="0" rtlCol="0">
            <a:spAutoFit/>
          </a:bodyPr>
          <a:lstStyle/>
          <a:p>
            <a:pPr marL="90805" marR="84455" algn="just">
              <a:lnSpc>
                <a:spcPct val="100299"/>
              </a:lnSpc>
              <a:spcBef>
                <a:spcPts val="310"/>
              </a:spcBef>
            </a:pPr>
            <a:r>
              <a:rPr sz="1600" b="1" spc="120" dirty="0">
                <a:solidFill>
                  <a:srgbClr val="0070C0"/>
                </a:solidFill>
                <a:latin typeface="Arial" panose="020B0604020202020204" pitchFamily="34" charset="0"/>
                <a:cs typeface="Arial" panose="020B0604020202020204" pitchFamily="34" charset="0"/>
              </a:rPr>
              <a:t>Polri</a:t>
            </a:r>
            <a:r>
              <a:rPr sz="1600" b="1" spc="120" dirty="0">
                <a:solidFill>
                  <a:srgbClr val="C00000"/>
                </a:solidFill>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melalui </a:t>
            </a:r>
            <a:r>
              <a:rPr sz="1600" spc="-45" dirty="0">
                <a:latin typeface="Arial" panose="020B0604020202020204" pitchFamily="34" charset="0"/>
                <a:cs typeface="Arial" panose="020B0604020202020204" pitchFamily="34" charset="0"/>
              </a:rPr>
              <a:t>Karojianstra </a:t>
            </a:r>
            <a:r>
              <a:rPr sz="1600" dirty="0">
                <a:latin typeface="Arial" panose="020B0604020202020204" pitchFamily="34" charset="0"/>
                <a:cs typeface="Arial" panose="020B0604020202020204" pitchFamily="34" charset="0"/>
              </a:rPr>
              <a:t>SSDM </a:t>
            </a:r>
            <a:r>
              <a:rPr sz="1600" spc="-60" dirty="0">
                <a:latin typeface="Arial" panose="020B0604020202020204" pitchFamily="34" charset="0"/>
                <a:cs typeface="Arial" panose="020B0604020202020204" pitchFamily="34" charset="0"/>
              </a:rPr>
              <a:t>Polri </a:t>
            </a:r>
            <a:r>
              <a:rPr sz="1600" spc="-50" dirty="0">
                <a:latin typeface="Arial" panose="020B0604020202020204" pitchFamily="34" charset="0"/>
                <a:cs typeface="Arial" panose="020B0604020202020204" pitchFamily="34" charset="0"/>
              </a:rPr>
              <a:t>beserta </a:t>
            </a:r>
            <a:r>
              <a:rPr sz="1600" spc="-90" dirty="0">
                <a:latin typeface="Arial" panose="020B0604020202020204" pitchFamily="34" charset="0"/>
                <a:cs typeface="Arial" panose="020B0604020202020204" pitchFamily="34" charset="0"/>
              </a:rPr>
              <a:t>Tim, </a:t>
            </a:r>
            <a:r>
              <a:rPr sz="1600" spc="-35" dirty="0">
                <a:latin typeface="Arial" panose="020B0604020202020204" pitchFamily="34" charset="0"/>
                <a:cs typeface="Arial" panose="020B0604020202020204" pitchFamily="34" charset="0"/>
              </a:rPr>
              <a:t>dan </a:t>
            </a:r>
            <a:r>
              <a:rPr sz="1600" spc="-55" dirty="0">
                <a:latin typeface="Arial" panose="020B0604020202020204" pitchFamily="34" charset="0"/>
                <a:cs typeface="Arial" panose="020B0604020202020204" pitchFamily="34" charset="0"/>
              </a:rPr>
              <a:t>Kemenkeu </a:t>
            </a:r>
            <a:r>
              <a:rPr sz="1600" spc="-60" dirty="0">
                <a:latin typeface="Arial" panose="020B0604020202020204" pitchFamily="34" charset="0"/>
                <a:cs typeface="Arial" panose="020B0604020202020204" pitchFamily="34" charset="0"/>
              </a:rPr>
              <a:t>(Bpk </a:t>
            </a:r>
            <a:r>
              <a:rPr sz="1600" spc="-20" dirty="0">
                <a:latin typeface="Arial" panose="020B0604020202020204" pitchFamily="34" charset="0"/>
                <a:cs typeface="Arial" panose="020B0604020202020204" pitchFamily="34" charset="0"/>
              </a:rPr>
              <a:t>Satya </a:t>
            </a:r>
            <a:r>
              <a:rPr sz="1600" spc="-50" dirty="0">
                <a:latin typeface="Arial" panose="020B0604020202020204" pitchFamily="34" charset="0"/>
                <a:cs typeface="Arial" panose="020B0604020202020204" pitchFamily="34" charset="0"/>
              </a:rPr>
              <a:t>Susanto </a:t>
            </a:r>
            <a:r>
              <a:rPr sz="1600" spc="-35" dirty="0">
                <a:latin typeface="Arial" panose="020B0604020202020204" pitchFamily="34" charset="0"/>
                <a:cs typeface="Arial" panose="020B0604020202020204" pitchFamily="34" charset="0"/>
              </a:rPr>
              <a:t>dan </a:t>
            </a:r>
            <a:r>
              <a:rPr sz="1600" spc="-90" dirty="0">
                <a:latin typeface="Arial" panose="020B0604020202020204" pitchFamily="34" charset="0"/>
                <a:cs typeface="Arial" panose="020B0604020202020204" pitchFamily="34" charset="0"/>
              </a:rPr>
              <a:t>Tim) </a:t>
            </a:r>
            <a:r>
              <a:rPr sz="1600" spc="-65" dirty="0">
                <a:latin typeface="Arial" panose="020B0604020202020204" pitchFamily="34" charset="0"/>
                <a:cs typeface="Arial" panose="020B0604020202020204" pitchFamily="34" charset="0"/>
              </a:rPr>
              <a:t>di </a:t>
            </a:r>
            <a:r>
              <a:rPr sz="1600" spc="-45" dirty="0">
                <a:latin typeface="Arial" panose="020B0604020202020204" pitchFamily="34" charset="0"/>
                <a:cs typeface="Arial" panose="020B0604020202020204" pitchFamily="34" charset="0"/>
              </a:rPr>
              <a:t>Hotel </a:t>
            </a:r>
            <a:r>
              <a:rPr sz="1600" spc="-5" dirty="0">
                <a:latin typeface="Arial" panose="020B0604020202020204" pitchFamily="34" charset="0"/>
                <a:cs typeface="Arial" panose="020B0604020202020204" pitchFamily="34" charset="0"/>
              </a:rPr>
              <a:t>Grand  </a:t>
            </a:r>
            <a:r>
              <a:rPr sz="1600" spc="-20" dirty="0">
                <a:latin typeface="Arial" panose="020B0604020202020204" pitchFamily="34" charset="0"/>
                <a:cs typeface="Arial" panose="020B0604020202020204" pitchFamily="34" charset="0"/>
              </a:rPr>
              <a:t>Mahakam </a:t>
            </a:r>
            <a:r>
              <a:rPr sz="1600" spc="-40" dirty="0">
                <a:latin typeface="Arial" panose="020B0604020202020204" pitchFamily="34" charset="0"/>
                <a:cs typeface="Arial" panose="020B0604020202020204" pitchFamily="34" charset="0"/>
              </a:rPr>
              <a:t>tanggal </a:t>
            </a:r>
            <a:r>
              <a:rPr sz="1600" spc="-55" dirty="0">
                <a:latin typeface="Arial" panose="020B0604020202020204" pitchFamily="34" charset="0"/>
                <a:cs typeface="Arial" panose="020B0604020202020204" pitchFamily="34" charset="0"/>
              </a:rPr>
              <a:t>23 </a:t>
            </a:r>
            <a:r>
              <a:rPr sz="1600" spc="-45" dirty="0">
                <a:latin typeface="Arial" panose="020B0604020202020204" pitchFamily="34" charset="0"/>
                <a:cs typeface="Arial" panose="020B0604020202020204" pitchFamily="34" charset="0"/>
              </a:rPr>
              <a:t>Oktober </a:t>
            </a:r>
            <a:r>
              <a:rPr sz="1600" spc="-50" dirty="0">
                <a:latin typeface="Arial" panose="020B0604020202020204" pitchFamily="34" charset="0"/>
                <a:cs typeface="Arial" panose="020B0604020202020204" pitchFamily="34" charset="0"/>
              </a:rPr>
              <a:t>2018 </a:t>
            </a:r>
            <a:r>
              <a:rPr sz="1600" spc="-70" dirty="0">
                <a:solidFill>
                  <a:srgbClr val="0070C0"/>
                </a:solidFill>
                <a:latin typeface="Arial" panose="020B0604020202020204" pitchFamily="34" charset="0"/>
                <a:cs typeface="Arial" panose="020B0604020202020204" pitchFamily="34" charset="0"/>
              </a:rPr>
              <a:t>diputuskan </a:t>
            </a:r>
            <a:r>
              <a:rPr sz="1600" spc="-15" dirty="0">
                <a:solidFill>
                  <a:srgbClr val="0070C0"/>
                </a:solidFill>
                <a:latin typeface="Arial" panose="020B0604020202020204" pitchFamily="34" charset="0"/>
                <a:cs typeface="Arial" panose="020B0604020202020204" pitchFamily="34" charset="0"/>
              </a:rPr>
              <a:t>bahwa </a:t>
            </a:r>
            <a:r>
              <a:rPr sz="1600" spc="-30" dirty="0">
                <a:solidFill>
                  <a:srgbClr val="0070C0"/>
                </a:solidFill>
                <a:latin typeface="Arial" panose="020B0604020202020204" pitchFamily="34" charset="0"/>
                <a:cs typeface="Arial" panose="020B0604020202020204" pitchFamily="34" charset="0"/>
              </a:rPr>
              <a:t>Jabfung </a:t>
            </a:r>
            <a:r>
              <a:rPr sz="1600" spc="-20" dirty="0">
                <a:solidFill>
                  <a:srgbClr val="0070C0"/>
                </a:solidFill>
                <a:latin typeface="Arial" panose="020B0604020202020204" pitchFamily="34" charset="0"/>
                <a:cs typeface="Arial" panose="020B0604020202020204" pitchFamily="34" charset="0"/>
              </a:rPr>
              <a:t>akan </a:t>
            </a:r>
            <a:r>
              <a:rPr sz="1600" spc="-75" dirty="0">
                <a:solidFill>
                  <a:srgbClr val="0070C0"/>
                </a:solidFill>
                <a:latin typeface="Arial" panose="020B0604020202020204" pitchFamily="34" charset="0"/>
                <a:cs typeface="Arial" panose="020B0604020202020204" pitchFamily="34" charset="0"/>
              </a:rPr>
              <a:t>diproses </a:t>
            </a:r>
            <a:r>
              <a:rPr sz="1600" spc="-50" dirty="0">
                <a:solidFill>
                  <a:srgbClr val="0070C0"/>
                </a:solidFill>
                <a:latin typeface="Arial" panose="020B0604020202020204" pitchFamily="34" charset="0"/>
                <a:cs typeface="Arial" panose="020B0604020202020204" pitchFamily="34" charset="0"/>
              </a:rPr>
              <a:t>5 </a:t>
            </a:r>
            <a:r>
              <a:rPr sz="1600" spc="-65" dirty="0">
                <a:solidFill>
                  <a:srgbClr val="0070C0"/>
                </a:solidFill>
                <a:latin typeface="Arial" panose="020B0604020202020204" pitchFamily="34" charset="0"/>
                <a:cs typeface="Arial" panose="020B0604020202020204" pitchFamily="34" charset="0"/>
              </a:rPr>
              <a:t>jenis </a:t>
            </a:r>
            <a:r>
              <a:rPr sz="1600" spc="-25" dirty="0">
                <a:solidFill>
                  <a:srgbClr val="0070C0"/>
                </a:solidFill>
                <a:latin typeface="Arial" panose="020B0604020202020204" pitchFamily="34" charset="0"/>
                <a:cs typeface="Arial" panose="020B0604020202020204" pitchFamily="34" charset="0"/>
              </a:rPr>
              <a:t>Jabfung </a:t>
            </a:r>
            <a:r>
              <a:rPr sz="1600" spc="-45" dirty="0">
                <a:latin typeface="Arial" panose="020B0604020202020204" pitchFamily="34" charset="0"/>
                <a:cs typeface="Arial" panose="020B0604020202020204" pitchFamily="34" charset="0"/>
              </a:rPr>
              <a:t>(Agen Intelijen  </a:t>
            </a:r>
            <a:r>
              <a:rPr sz="1600" spc="-50" dirty="0">
                <a:latin typeface="Arial" panose="020B0604020202020204" pitchFamily="34" charset="0"/>
                <a:cs typeface="Arial" panose="020B0604020202020204" pitchFamily="34" charset="0"/>
              </a:rPr>
              <a:t>Kepolisian,</a:t>
            </a:r>
            <a:r>
              <a:rPr sz="1600" spc="30"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Penyidik</a:t>
            </a:r>
            <a:r>
              <a:rPr sz="1600" spc="10" dirty="0">
                <a:latin typeface="Arial" panose="020B0604020202020204" pitchFamily="34" charset="0"/>
                <a:cs typeface="Arial" panose="020B0604020202020204" pitchFamily="34" charset="0"/>
              </a:rPr>
              <a:t> </a:t>
            </a:r>
            <a:r>
              <a:rPr sz="1600" spc="-80" dirty="0">
                <a:latin typeface="Arial" panose="020B0604020202020204" pitchFamily="34" charset="0"/>
                <a:cs typeface="Arial" panose="020B0604020202020204" pitchFamily="34" charset="0"/>
              </a:rPr>
              <a:t>Tindak</a:t>
            </a:r>
            <a:r>
              <a:rPr sz="1600" spc="15"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Pidana,</a:t>
            </a:r>
            <a:r>
              <a:rPr sz="1600" spc="40" dirty="0">
                <a:latin typeface="Arial" panose="020B0604020202020204" pitchFamily="34" charset="0"/>
                <a:cs typeface="Arial" panose="020B0604020202020204" pitchFamily="34" charset="0"/>
              </a:rPr>
              <a:t> </a:t>
            </a:r>
            <a:r>
              <a:rPr sz="1600" spc="-80" dirty="0">
                <a:latin typeface="Arial" panose="020B0604020202020204" pitchFamily="34" charset="0"/>
                <a:cs typeface="Arial" panose="020B0604020202020204" pitchFamily="34" charset="0"/>
              </a:rPr>
              <a:t>Asesor</a:t>
            </a:r>
            <a:r>
              <a:rPr sz="1600" spc="5"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Kepolisian,</a:t>
            </a:r>
            <a:r>
              <a:rPr sz="1600" spc="30"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Tenaga</a:t>
            </a:r>
            <a:r>
              <a:rPr sz="1600" spc="1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Kesehatan</a:t>
            </a:r>
            <a:r>
              <a:rPr sz="1600" spc="25"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Investigasi</a:t>
            </a:r>
            <a:r>
              <a:rPr sz="1600" spc="40"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dan</a:t>
            </a:r>
            <a:r>
              <a:rPr sz="1600" spc="15"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Auditor</a:t>
            </a:r>
            <a:r>
              <a:rPr sz="1600" spc="25"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Sispamobvit).</a:t>
            </a:r>
            <a:endParaRPr sz="1600" dirty="0">
              <a:latin typeface="Arial" panose="020B0604020202020204" pitchFamily="34" charset="0"/>
              <a:cs typeface="Arial" panose="020B0604020202020204" pitchFamily="34" charset="0"/>
            </a:endParaRPr>
          </a:p>
        </p:txBody>
      </p:sp>
      <p:sp>
        <p:nvSpPr>
          <p:cNvPr id="6" name="object 6"/>
          <p:cNvSpPr txBox="1"/>
          <p:nvPr/>
        </p:nvSpPr>
        <p:spPr>
          <a:xfrm>
            <a:off x="1014131" y="4334941"/>
            <a:ext cx="10768965" cy="1107355"/>
          </a:xfrm>
          <a:prstGeom prst="rect">
            <a:avLst/>
          </a:prstGeom>
          <a:ln w="38100">
            <a:solidFill>
              <a:srgbClr val="FFC000"/>
            </a:solidFill>
          </a:ln>
        </p:spPr>
        <p:txBody>
          <a:bodyPr vert="horz" wrap="square" lIns="0" tIns="21590" rIns="0" bIns="0" rtlCol="0">
            <a:spAutoFit/>
          </a:bodyPr>
          <a:lstStyle/>
          <a:p>
            <a:pPr marL="90805" marR="82550" algn="just">
              <a:lnSpc>
                <a:spcPct val="100200"/>
              </a:lnSpc>
              <a:spcBef>
                <a:spcPts val="170"/>
              </a:spcBef>
            </a:pPr>
            <a:r>
              <a:rPr sz="1600" b="1" spc="175" dirty="0">
                <a:solidFill>
                  <a:srgbClr val="0070C0"/>
                </a:solidFill>
                <a:latin typeface="Arial" panose="020B0604020202020204" pitchFamily="34" charset="0"/>
                <a:cs typeface="Arial" panose="020B0604020202020204" pitchFamily="34" charset="0"/>
              </a:rPr>
              <a:t>Kapolri </a:t>
            </a:r>
            <a:r>
              <a:rPr sz="1600" b="1" spc="150" dirty="0">
                <a:solidFill>
                  <a:srgbClr val="0070C0"/>
                </a:solidFill>
                <a:latin typeface="Arial" panose="020B0604020202020204" pitchFamily="34" charset="0"/>
                <a:cs typeface="Arial" panose="020B0604020202020204" pitchFamily="34" charset="0"/>
              </a:rPr>
              <a:t>bersurat </a:t>
            </a:r>
            <a:r>
              <a:rPr sz="1600" b="1" spc="175" dirty="0">
                <a:solidFill>
                  <a:srgbClr val="0070C0"/>
                </a:solidFill>
                <a:latin typeface="Arial" panose="020B0604020202020204" pitchFamily="34" charset="0"/>
                <a:cs typeface="Arial" panose="020B0604020202020204" pitchFamily="34" charset="0"/>
              </a:rPr>
              <a:t>kembali </a:t>
            </a:r>
            <a:r>
              <a:rPr sz="1600" b="1" spc="210" dirty="0">
                <a:solidFill>
                  <a:srgbClr val="0070C0"/>
                </a:solidFill>
                <a:latin typeface="Arial" panose="020B0604020202020204" pitchFamily="34" charset="0"/>
                <a:cs typeface="Arial" panose="020B0604020202020204" pitchFamily="34" charset="0"/>
              </a:rPr>
              <a:t>kepada </a:t>
            </a:r>
            <a:r>
              <a:rPr sz="1600" b="1" spc="120" dirty="0">
                <a:solidFill>
                  <a:srgbClr val="0070C0"/>
                </a:solidFill>
                <a:latin typeface="Arial" panose="020B0604020202020204" pitchFamily="34" charset="0"/>
                <a:cs typeface="Arial" panose="020B0604020202020204" pitchFamily="34" charset="0"/>
              </a:rPr>
              <a:t>Menteri </a:t>
            </a:r>
            <a:r>
              <a:rPr sz="1600" b="1" spc="225" dirty="0" err="1">
                <a:solidFill>
                  <a:srgbClr val="0070C0"/>
                </a:solidFill>
                <a:latin typeface="Arial" panose="020B0604020202020204" pitchFamily="34" charset="0"/>
                <a:cs typeface="Arial" panose="020B0604020202020204" pitchFamily="34" charset="0"/>
              </a:rPr>
              <a:t>Keuangan</a:t>
            </a:r>
            <a:r>
              <a:rPr sz="1600" b="1" spc="225" dirty="0">
                <a:solidFill>
                  <a:srgbClr val="0070C0"/>
                </a:solidFill>
                <a:latin typeface="Arial" panose="020B0604020202020204" pitchFamily="34" charset="0"/>
                <a:cs typeface="Arial" panose="020B0604020202020204" pitchFamily="34" charset="0"/>
              </a:rPr>
              <a:t> </a:t>
            </a:r>
            <a:r>
              <a:rPr sz="1600" spc="-45" dirty="0" smtClean="0">
                <a:latin typeface="Arial" panose="020B0604020202020204" pitchFamily="34" charset="0"/>
                <a:cs typeface="Arial" panose="020B0604020202020204" pitchFamily="34" charset="0"/>
              </a:rPr>
              <a:t>(</a:t>
            </a:r>
            <a:r>
              <a:rPr lang="en-US" sz="1600" spc="-45" dirty="0" err="1" smtClean="0">
                <a:latin typeface="Arial" panose="020B0604020202020204" pitchFamily="34" charset="0"/>
                <a:cs typeface="Arial" panose="020B0604020202020204" pitchFamily="34" charset="0"/>
              </a:rPr>
              <a:t>Nomor</a:t>
            </a:r>
            <a:r>
              <a:rPr lang="en-US" sz="1600" spc="-45" dirty="0" smtClean="0">
                <a:latin typeface="Arial" panose="020B0604020202020204" pitchFamily="34" charset="0"/>
                <a:cs typeface="Arial" panose="020B0604020202020204" pitchFamily="34" charset="0"/>
              </a:rPr>
              <a:t>: </a:t>
            </a:r>
            <a:r>
              <a:rPr sz="1600" spc="-45" dirty="0" smtClean="0">
                <a:latin typeface="Arial" panose="020B0604020202020204" pitchFamily="34" charset="0"/>
                <a:cs typeface="Arial" panose="020B0604020202020204" pitchFamily="34" charset="0"/>
              </a:rPr>
              <a:t>B/6743/XI/HUK.3.2</a:t>
            </a:r>
            <a:r>
              <a:rPr sz="1600" spc="-45" dirty="0">
                <a:latin typeface="Arial" panose="020B0604020202020204" pitchFamily="34" charset="0"/>
                <a:cs typeface="Arial" panose="020B0604020202020204" pitchFamily="34" charset="0"/>
              </a:rPr>
              <a:t>./2018 </a:t>
            </a:r>
            <a:r>
              <a:rPr sz="1600" spc="-35" dirty="0">
                <a:latin typeface="Arial" panose="020B0604020202020204" pitchFamily="34" charset="0"/>
                <a:cs typeface="Arial" panose="020B0604020202020204" pitchFamily="34" charset="0"/>
              </a:rPr>
              <a:t>tanggal </a:t>
            </a:r>
            <a:r>
              <a:rPr sz="1600" spc="-55" dirty="0">
                <a:latin typeface="Arial" panose="020B0604020202020204" pitchFamily="34" charset="0"/>
                <a:cs typeface="Arial" panose="020B0604020202020204" pitchFamily="34" charset="0"/>
              </a:rPr>
              <a:t>30 </a:t>
            </a:r>
            <a:r>
              <a:rPr sz="1600" spc="-40" dirty="0">
                <a:latin typeface="Arial" panose="020B0604020202020204" pitchFamily="34" charset="0"/>
                <a:cs typeface="Arial" panose="020B0604020202020204" pitchFamily="34" charset="0"/>
              </a:rPr>
              <a:t>November  </a:t>
            </a:r>
            <a:r>
              <a:rPr sz="1600" spc="-50" dirty="0">
                <a:latin typeface="Arial" panose="020B0604020202020204" pitchFamily="34" charset="0"/>
                <a:cs typeface="Arial" panose="020B0604020202020204" pitchFamily="34" charset="0"/>
              </a:rPr>
              <a:t>2018) </a:t>
            </a:r>
            <a:r>
              <a:rPr sz="1600" spc="-35" dirty="0">
                <a:latin typeface="Arial" panose="020B0604020202020204" pitchFamily="34" charset="0"/>
                <a:cs typeface="Arial" panose="020B0604020202020204" pitchFamily="34" charset="0"/>
              </a:rPr>
              <a:t>dan kepada </a:t>
            </a:r>
            <a:r>
              <a:rPr sz="1600" spc="-45" dirty="0">
                <a:latin typeface="Arial" panose="020B0604020202020204" pitchFamily="34" charset="0"/>
                <a:cs typeface="Arial" panose="020B0604020202020204" pitchFamily="34" charset="0"/>
              </a:rPr>
              <a:t>Menteri </a:t>
            </a:r>
            <a:r>
              <a:rPr sz="1600" spc="-25" dirty="0">
                <a:latin typeface="Arial" panose="020B0604020202020204" pitchFamily="34" charset="0"/>
                <a:cs typeface="Arial" panose="020B0604020202020204" pitchFamily="34" charset="0"/>
              </a:rPr>
              <a:t>PAN </a:t>
            </a:r>
            <a:r>
              <a:rPr sz="1600" spc="-65" dirty="0">
                <a:latin typeface="Arial" panose="020B0604020202020204" pitchFamily="34" charset="0"/>
                <a:cs typeface="Arial" panose="020B0604020202020204" pitchFamily="34" charset="0"/>
              </a:rPr>
              <a:t>RB </a:t>
            </a:r>
            <a:r>
              <a:rPr sz="1600" spc="-45" dirty="0" smtClean="0">
                <a:latin typeface="Arial" panose="020B0604020202020204" pitchFamily="34" charset="0"/>
                <a:cs typeface="Arial" panose="020B0604020202020204" pitchFamily="34" charset="0"/>
              </a:rPr>
              <a:t>(</a:t>
            </a:r>
            <a:r>
              <a:rPr lang="en-US" sz="1600" spc="-45" dirty="0" err="1" smtClean="0">
                <a:latin typeface="Arial" panose="020B0604020202020204" pitchFamily="34" charset="0"/>
                <a:cs typeface="Arial" panose="020B0604020202020204" pitchFamily="34" charset="0"/>
              </a:rPr>
              <a:t>Nomor</a:t>
            </a:r>
            <a:r>
              <a:rPr lang="en-US" sz="1600" spc="-45" dirty="0" smtClean="0">
                <a:latin typeface="Arial" panose="020B0604020202020204" pitchFamily="34" charset="0"/>
                <a:cs typeface="Arial" panose="020B0604020202020204" pitchFamily="34" charset="0"/>
              </a:rPr>
              <a:t> :</a:t>
            </a:r>
            <a:r>
              <a:rPr sz="1600" spc="-45" dirty="0" smtClean="0">
                <a:latin typeface="Arial" panose="020B0604020202020204" pitchFamily="34" charset="0"/>
                <a:cs typeface="Arial" panose="020B0604020202020204" pitchFamily="34" charset="0"/>
              </a:rPr>
              <a:t>B/6777/XI/HUK.3.2</a:t>
            </a:r>
            <a:r>
              <a:rPr sz="1600" spc="-45" dirty="0">
                <a:latin typeface="Arial" panose="020B0604020202020204" pitchFamily="34" charset="0"/>
                <a:cs typeface="Arial" panose="020B0604020202020204" pitchFamily="34" charset="0"/>
              </a:rPr>
              <a:t>./2018 </a:t>
            </a:r>
            <a:r>
              <a:rPr sz="1600" spc="-40" dirty="0">
                <a:latin typeface="Arial" panose="020B0604020202020204" pitchFamily="34" charset="0"/>
                <a:cs typeface="Arial" panose="020B0604020202020204" pitchFamily="34" charset="0"/>
              </a:rPr>
              <a:t>tanggal </a:t>
            </a:r>
            <a:r>
              <a:rPr sz="1600" spc="-50" dirty="0">
                <a:latin typeface="Arial" panose="020B0604020202020204" pitchFamily="34" charset="0"/>
                <a:cs typeface="Arial" panose="020B0604020202020204" pitchFamily="34" charset="0"/>
              </a:rPr>
              <a:t>30 </a:t>
            </a:r>
            <a:r>
              <a:rPr sz="1600" spc="-40" dirty="0">
                <a:latin typeface="Arial" panose="020B0604020202020204" pitchFamily="34" charset="0"/>
                <a:cs typeface="Arial" panose="020B0604020202020204" pitchFamily="34" charset="0"/>
              </a:rPr>
              <a:t>November </a:t>
            </a:r>
            <a:r>
              <a:rPr sz="1600" spc="-45" dirty="0">
                <a:latin typeface="Arial" panose="020B0604020202020204" pitchFamily="34" charset="0"/>
                <a:cs typeface="Arial" panose="020B0604020202020204" pitchFamily="34" charset="0"/>
              </a:rPr>
              <a:t>2018) </a:t>
            </a:r>
            <a:r>
              <a:rPr sz="1600" spc="-40" dirty="0">
                <a:latin typeface="Arial" panose="020B0604020202020204" pitchFamily="34" charset="0"/>
                <a:cs typeface="Arial" panose="020B0604020202020204" pitchFamily="34" charset="0"/>
              </a:rPr>
              <a:t>perihal </a:t>
            </a:r>
            <a:r>
              <a:rPr sz="1600" spc="-60" dirty="0">
                <a:latin typeface="Arial" panose="020B0604020202020204" pitchFamily="34" charset="0"/>
                <a:cs typeface="Arial" panose="020B0604020202020204" pitchFamily="34" charset="0"/>
              </a:rPr>
              <a:t>mohon  </a:t>
            </a:r>
            <a:r>
              <a:rPr sz="1600" spc="-35" dirty="0">
                <a:latin typeface="Arial" panose="020B0604020202020204" pitchFamily="34" charset="0"/>
                <a:cs typeface="Arial" panose="020B0604020202020204" pitchFamily="34" charset="0"/>
              </a:rPr>
              <a:t>penetapan </a:t>
            </a:r>
            <a:r>
              <a:rPr sz="1600" spc="-65" dirty="0">
                <a:latin typeface="Arial" panose="020B0604020202020204" pitchFamily="34" charset="0"/>
                <a:cs typeface="Arial" panose="020B0604020202020204" pitchFamily="34" charset="0"/>
              </a:rPr>
              <a:t>jenis </a:t>
            </a:r>
            <a:r>
              <a:rPr sz="1600" spc="-35" dirty="0">
                <a:latin typeface="Arial" panose="020B0604020202020204" pitchFamily="34" charset="0"/>
                <a:cs typeface="Arial" panose="020B0604020202020204" pitchFamily="34" charset="0"/>
              </a:rPr>
              <a:t>dan </a:t>
            </a:r>
            <a:r>
              <a:rPr sz="1600" spc="-65" dirty="0">
                <a:latin typeface="Arial" panose="020B0604020202020204" pitchFamily="34" charset="0"/>
                <a:cs typeface="Arial" panose="020B0604020202020204" pitchFamily="34" charset="0"/>
              </a:rPr>
              <a:t>formasi </a:t>
            </a:r>
            <a:r>
              <a:rPr sz="1600" dirty="0">
                <a:latin typeface="Arial" panose="020B0604020202020204" pitchFamily="34" charset="0"/>
                <a:cs typeface="Arial" panose="020B0604020202020204" pitchFamily="34" charset="0"/>
              </a:rPr>
              <a:t>Jabatan </a:t>
            </a:r>
            <a:r>
              <a:rPr sz="1600" spc="-50" dirty="0">
                <a:latin typeface="Arial" panose="020B0604020202020204" pitchFamily="34" charset="0"/>
                <a:cs typeface="Arial" panose="020B0604020202020204" pitchFamily="34" charset="0"/>
              </a:rPr>
              <a:t>Fungsional </a:t>
            </a:r>
            <a:r>
              <a:rPr sz="1600" spc="-35" dirty="0">
                <a:latin typeface="Arial" panose="020B0604020202020204" pitchFamily="34" charset="0"/>
                <a:cs typeface="Arial" panose="020B0604020202020204" pitchFamily="34" charset="0"/>
              </a:rPr>
              <a:t>bagi </a:t>
            </a:r>
            <a:r>
              <a:rPr sz="1600" spc="-50" dirty="0">
                <a:latin typeface="Arial" panose="020B0604020202020204" pitchFamily="34" charset="0"/>
                <a:cs typeface="Arial" panose="020B0604020202020204" pitchFamily="34" charset="0"/>
              </a:rPr>
              <a:t>Anggota </a:t>
            </a:r>
            <a:r>
              <a:rPr sz="1600" spc="-60" dirty="0">
                <a:latin typeface="Arial" panose="020B0604020202020204" pitchFamily="34" charset="0"/>
                <a:cs typeface="Arial" panose="020B0604020202020204" pitchFamily="34" charset="0"/>
              </a:rPr>
              <a:t>Polri </a:t>
            </a:r>
            <a:r>
              <a:rPr sz="1600" spc="-45" dirty="0">
                <a:latin typeface="Arial" panose="020B0604020202020204" pitchFamily="34" charset="0"/>
                <a:cs typeface="Arial" panose="020B0604020202020204" pitchFamily="34" charset="0"/>
              </a:rPr>
              <a:t>(disampaikan </a:t>
            </a:r>
            <a:r>
              <a:rPr sz="1600" spc="-50" dirty="0">
                <a:latin typeface="Arial" panose="020B0604020202020204" pitchFamily="34" charset="0"/>
                <a:cs typeface="Arial" panose="020B0604020202020204" pitchFamily="34" charset="0"/>
              </a:rPr>
              <a:t>usulan </a:t>
            </a:r>
            <a:r>
              <a:rPr sz="1600" spc="-65" dirty="0">
                <a:latin typeface="Arial" panose="020B0604020202020204" pitchFamily="34" charset="0"/>
                <a:cs typeface="Arial" panose="020B0604020202020204" pitchFamily="34" charset="0"/>
              </a:rPr>
              <a:t>jenis </a:t>
            </a:r>
            <a:r>
              <a:rPr sz="1600" spc="-35" dirty="0">
                <a:latin typeface="Arial" panose="020B0604020202020204" pitchFamily="34" charset="0"/>
                <a:cs typeface="Arial" panose="020B0604020202020204" pitchFamily="34" charset="0"/>
              </a:rPr>
              <a:t>dan </a:t>
            </a:r>
            <a:r>
              <a:rPr sz="1600" spc="-65" dirty="0">
                <a:latin typeface="Arial" panose="020B0604020202020204" pitchFamily="34" charset="0"/>
                <a:cs typeface="Arial" panose="020B0604020202020204" pitchFamily="34" charset="0"/>
              </a:rPr>
              <a:t>formasi  </a:t>
            </a:r>
            <a:r>
              <a:rPr sz="1600" spc="-60" dirty="0">
                <a:latin typeface="Arial" panose="020B0604020202020204" pitchFamily="34" charset="0"/>
                <a:cs typeface="Arial" panose="020B0604020202020204" pitchFamily="34" charset="0"/>
              </a:rPr>
              <a:t>jabfung </a:t>
            </a:r>
            <a:r>
              <a:rPr sz="1600" spc="-45" dirty="0">
                <a:latin typeface="Arial" panose="020B0604020202020204" pitchFamily="34" charset="0"/>
                <a:cs typeface="Arial" panose="020B0604020202020204" pitchFamily="34" charset="0"/>
              </a:rPr>
              <a:t>anggota</a:t>
            </a:r>
            <a:r>
              <a:rPr sz="1600" spc="10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p:txBody>
      </p:sp>
      <p:sp>
        <p:nvSpPr>
          <p:cNvPr id="7" name="object 7"/>
          <p:cNvSpPr txBox="1"/>
          <p:nvPr/>
        </p:nvSpPr>
        <p:spPr>
          <a:xfrm>
            <a:off x="1014130" y="5649621"/>
            <a:ext cx="10768965" cy="683175"/>
          </a:xfrm>
          <a:prstGeom prst="rect">
            <a:avLst/>
          </a:prstGeom>
          <a:ln w="38100">
            <a:solidFill>
              <a:srgbClr val="FFC000"/>
            </a:solidFill>
          </a:ln>
        </p:spPr>
        <p:txBody>
          <a:bodyPr vert="horz" wrap="square" lIns="0" tIns="122555" rIns="0" bIns="0" rtlCol="0">
            <a:spAutoFit/>
          </a:bodyPr>
          <a:lstStyle/>
          <a:p>
            <a:pPr marL="90805" marR="85725">
              <a:lnSpc>
                <a:spcPct val="100600"/>
              </a:lnSpc>
              <a:spcBef>
                <a:spcPts val="965"/>
              </a:spcBef>
            </a:pPr>
            <a:r>
              <a:rPr sz="1600" b="1" spc="190" dirty="0" err="1" smtClean="0">
                <a:solidFill>
                  <a:srgbClr val="0070C0"/>
                </a:solidFill>
                <a:latin typeface="Arial" panose="020B0604020202020204" pitchFamily="34" charset="0"/>
                <a:cs typeface="Arial" panose="020B0604020202020204" pitchFamily="34" charset="0"/>
              </a:rPr>
              <a:t>Keme</a:t>
            </a:r>
            <a:r>
              <a:rPr lang="en-US" sz="1600" b="1" spc="190" dirty="0" err="1" smtClean="0">
                <a:solidFill>
                  <a:srgbClr val="0070C0"/>
                </a:solidFill>
                <a:latin typeface="Arial" panose="020B0604020202020204" pitchFamily="34" charset="0"/>
                <a:cs typeface="Arial" panose="020B0604020202020204" pitchFamily="34" charset="0"/>
              </a:rPr>
              <a:t>nterian</a:t>
            </a:r>
            <a:r>
              <a:rPr lang="en-US" sz="1600" b="1" spc="190" dirty="0" smtClean="0">
                <a:solidFill>
                  <a:srgbClr val="0070C0"/>
                </a:solidFill>
                <a:latin typeface="Arial" panose="020B0604020202020204" pitchFamily="34" charset="0"/>
                <a:cs typeface="Arial" panose="020B0604020202020204" pitchFamily="34" charset="0"/>
              </a:rPr>
              <a:t> </a:t>
            </a:r>
            <a:r>
              <a:rPr lang="en-US" sz="1600" b="1" spc="190" dirty="0" err="1" smtClean="0">
                <a:solidFill>
                  <a:srgbClr val="0070C0"/>
                </a:solidFill>
                <a:latin typeface="Arial" panose="020B0604020202020204" pitchFamily="34" charset="0"/>
                <a:cs typeface="Arial" panose="020B0604020202020204" pitchFamily="34" charset="0"/>
              </a:rPr>
              <a:t>Keuangan</a:t>
            </a:r>
            <a:r>
              <a:rPr sz="1600" b="1" spc="190" dirty="0" smtClean="0">
                <a:solidFill>
                  <a:srgbClr val="0070C0"/>
                </a:solidFill>
                <a:latin typeface="Arial" panose="020B0604020202020204" pitchFamily="34" charset="0"/>
                <a:cs typeface="Arial" panose="020B0604020202020204" pitchFamily="34" charset="0"/>
              </a:rPr>
              <a:t> </a:t>
            </a:r>
            <a:r>
              <a:rPr sz="1600" b="1" spc="190" dirty="0">
                <a:solidFill>
                  <a:srgbClr val="0070C0"/>
                </a:solidFill>
                <a:latin typeface="Arial" panose="020B0604020202020204" pitchFamily="34" charset="0"/>
                <a:cs typeface="Arial" panose="020B0604020202020204" pitchFamily="34" charset="0"/>
              </a:rPr>
              <a:t>membalas </a:t>
            </a:r>
            <a:r>
              <a:rPr sz="1600" b="1" spc="140" dirty="0">
                <a:solidFill>
                  <a:srgbClr val="0070C0"/>
                </a:solidFill>
                <a:latin typeface="Arial" panose="020B0604020202020204" pitchFamily="34" charset="0"/>
                <a:cs typeface="Arial" panose="020B0604020202020204" pitchFamily="34" charset="0"/>
              </a:rPr>
              <a:t>surat </a:t>
            </a:r>
            <a:r>
              <a:rPr sz="1600" b="1" spc="180" dirty="0">
                <a:solidFill>
                  <a:srgbClr val="0070C0"/>
                </a:solidFill>
                <a:latin typeface="Arial" panose="020B0604020202020204" pitchFamily="34" charset="0"/>
                <a:cs typeface="Arial" panose="020B0604020202020204" pitchFamily="34" charset="0"/>
              </a:rPr>
              <a:t>kembali </a:t>
            </a:r>
            <a:r>
              <a:rPr sz="1600" b="1" spc="215" dirty="0">
                <a:solidFill>
                  <a:srgbClr val="0070C0"/>
                </a:solidFill>
                <a:latin typeface="Arial" panose="020B0604020202020204" pitchFamily="34" charset="0"/>
                <a:cs typeface="Arial" panose="020B0604020202020204" pitchFamily="34" charset="0"/>
              </a:rPr>
              <a:t>dengan </a:t>
            </a:r>
            <a:r>
              <a:rPr sz="1600" b="1" spc="110" dirty="0">
                <a:solidFill>
                  <a:srgbClr val="0070C0"/>
                </a:solidFill>
                <a:latin typeface="Arial" panose="020B0604020202020204" pitchFamily="34" charset="0"/>
                <a:cs typeface="Arial" panose="020B0604020202020204" pitchFamily="34" charset="0"/>
              </a:rPr>
              <a:t>isi surat</a:t>
            </a:r>
            <a:r>
              <a:rPr sz="1600" spc="11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“pemrosesan </a:t>
            </a:r>
            <a:r>
              <a:rPr sz="1600" spc="-50" dirty="0">
                <a:latin typeface="Arial" panose="020B0604020202020204" pitchFamily="34" charset="0"/>
                <a:cs typeface="Arial" panose="020B0604020202020204" pitchFamily="34" charset="0"/>
              </a:rPr>
              <a:t>usulan </a:t>
            </a:r>
            <a:r>
              <a:rPr sz="1600" spc="-110" dirty="0">
                <a:latin typeface="Arial" panose="020B0604020202020204" pitchFamily="34" charset="0"/>
                <a:cs typeface="Arial" panose="020B0604020202020204" pitchFamily="34" charset="0"/>
              </a:rPr>
              <a:t>tsb </a:t>
            </a:r>
            <a:r>
              <a:rPr sz="1600" spc="-20" dirty="0">
                <a:latin typeface="Arial" panose="020B0604020202020204" pitchFamily="34" charset="0"/>
                <a:cs typeface="Arial" panose="020B0604020202020204" pitchFamily="34" charset="0"/>
              </a:rPr>
              <a:t>akan </a:t>
            </a:r>
            <a:r>
              <a:rPr sz="1600" spc="-55" dirty="0">
                <a:latin typeface="Arial" panose="020B0604020202020204" pitchFamily="34" charset="0"/>
                <a:cs typeface="Arial" panose="020B0604020202020204" pitchFamily="34" charset="0"/>
              </a:rPr>
              <a:t>ditindaklanjuti </a:t>
            </a:r>
            <a:r>
              <a:rPr sz="1600" spc="-35" dirty="0">
                <a:latin typeface="Arial" panose="020B0604020202020204" pitchFamily="34" charset="0"/>
                <a:cs typeface="Arial" panose="020B0604020202020204" pitchFamily="34" charset="0"/>
              </a:rPr>
              <a:t>dengan  pelaksanaan </a:t>
            </a:r>
            <a:r>
              <a:rPr sz="1600" spc="-40" dirty="0">
                <a:latin typeface="Arial" panose="020B0604020202020204" pitchFamily="34" charset="0"/>
                <a:cs typeface="Arial" panose="020B0604020202020204" pitchFamily="34" charset="0"/>
              </a:rPr>
              <a:t>kajian lapangan/uji </a:t>
            </a:r>
            <a:r>
              <a:rPr sz="1600" spc="-75" dirty="0">
                <a:latin typeface="Arial" panose="020B0604020202020204" pitchFamily="34" charset="0"/>
                <a:cs typeface="Arial" panose="020B0604020202020204" pitchFamily="34" charset="0"/>
              </a:rPr>
              <a:t>petik </a:t>
            </a:r>
            <a:r>
              <a:rPr sz="1600" spc="-25" dirty="0">
                <a:latin typeface="Arial" panose="020B0604020202020204" pitchFamily="34" charset="0"/>
                <a:cs typeface="Arial" panose="020B0604020202020204" pitchFamily="34" charset="0"/>
              </a:rPr>
              <a:t>pada </a:t>
            </a:r>
            <a:r>
              <a:rPr sz="1600" spc="-50" dirty="0">
                <a:latin typeface="Arial" panose="020B0604020202020204" pitchFamily="34" charset="0"/>
                <a:cs typeface="Arial" panose="020B0604020202020204" pitchFamily="34" charset="0"/>
              </a:rPr>
              <a:t>satuan </a:t>
            </a:r>
            <a:r>
              <a:rPr sz="1600" spc="-45" dirty="0">
                <a:latin typeface="Arial" panose="020B0604020202020204" pitchFamily="34" charset="0"/>
                <a:cs typeface="Arial" panose="020B0604020202020204" pitchFamily="34" charset="0"/>
              </a:rPr>
              <a:t>kerja (Satker) </a:t>
            </a:r>
            <a:r>
              <a:rPr sz="1600" spc="-55" dirty="0">
                <a:latin typeface="Arial" panose="020B0604020202020204" pitchFamily="34" charset="0"/>
                <a:cs typeface="Arial" panose="020B0604020202020204" pitchFamily="34" charset="0"/>
              </a:rPr>
              <a:t>Kepolisian</a:t>
            </a:r>
            <a:r>
              <a:rPr sz="1600" spc="90"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RI:.</a:t>
            </a:r>
            <a:endParaRPr sz="1600" dirty="0">
              <a:latin typeface="Arial" panose="020B0604020202020204" pitchFamily="34" charset="0"/>
              <a:cs typeface="Arial" panose="020B0604020202020204" pitchFamily="34" charset="0"/>
            </a:endParaRPr>
          </a:p>
        </p:txBody>
      </p:sp>
      <p:sp>
        <p:nvSpPr>
          <p:cNvPr id="8" name="object 8"/>
          <p:cNvSpPr txBox="1"/>
          <p:nvPr/>
        </p:nvSpPr>
        <p:spPr>
          <a:xfrm>
            <a:off x="152400" y="838200"/>
            <a:ext cx="661035" cy="5745804"/>
          </a:xfrm>
          <a:prstGeom prst="rect">
            <a:avLst/>
          </a:prstGeom>
        </p:spPr>
        <p:txBody>
          <a:bodyPr vert="horz" wrap="square" lIns="0" tIns="13335" rIns="0" bIns="0" rtlCol="0">
            <a:spAutoFit/>
          </a:bodyPr>
          <a:lstStyle/>
          <a:p>
            <a:pPr marL="12700">
              <a:lnSpc>
                <a:spcPts val="9320"/>
              </a:lnSpc>
              <a:spcBef>
                <a:spcPts val="105"/>
              </a:spcBef>
            </a:pPr>
            <a:r>
              <a:rPr sz="4000" b="1" spc="944" dirty="0">
                <a:solidFill>
                  <a:srgbClr val="0070C0"/>
                </a:solidFill>
                <a:latin typeface="Arial" panose="020B0604020202020204" pitchFamily="34" charset="0"/>
                <a:cs typeface="Arial" panose="020B0604020202020204" pitchFamily="34" charset="0"/>
              </a:rPr>
              <a:t>1</a:t>
            </a:r>
            <a:endParaRPr sz="4000" dirty="0">
              <a:solidFill>
                <a:srgbClr val="0070C0"/>
              </a:solidFill>
              <a:latin typeface="Arial" panose="020B0604020202020204" pitchFamily="34" charset="0"/>
              <a:cs typeface="Arial" panose="020B0604020202020204" pitchFamily="34" charset="0"/>
            </a:endParaRPr>
          </a:p>
          <a:p>
            <a:pPr marL="12700">
              <a:lnSpc>
                <a:spcPts val="8855"/>
              </a:lnSpc>
            </a:pPr>
            <a:r>
              <a:rPr sz="4000" b="1" spc="944" dirty="0">
                <a:solidFill>
                  <a:srgbClr val="0070C0"/>
                </a:solidFill>
                <a:latin typeface="Arial" panose="020B0604020202020204" pitchFamily="34" charset="0"/>
                <a:cs typeface="Arial" panose="020B0604020202020204" pitchFamily="34" charset="0"/>
              </a:rPr>
              <a:t>2</a:t>
            </a:r>
            <a:endParaRPr sz="4000" dirty="0">
              <a:solidFill>
                <a:srgbClr val="0070C0"/>
              </a:solidFill>
              <a:latin typeface="Arial" panose="020B0604020202020204" pitchFamily="34" charset="0"/>
              <a:cs typeface="Arial" panose="020B0604020202020204" pitchFamily="34" charset="0"/>
            </a:endParaRPr>
          </a:p>
          <a:p>
            <a:pPr marL="12700">
              <a:lnSpc>
                <a:spcPts val="8730"/>
              </a:lnSpc>
            </a:pPr>
            <a:r>
              <a:rPr sz="4000" b="1" spc="944" dirty="0">
                <a:solidFill>
                  <a:srgbClr val="0070C0"/>
                </a:solidFill>
                <a:latin typeface="Arial" panose="020B0604020202020204" pitchFamily="34" charset="0"/>
                <a:cs typeface="Arial" panose="020B0604020202020204" pitchFamily="34" charset="0"/>
              </a:rPr>
              <a:t>3</a:t>
            </a:r>
            <a:endParaRPr sz="4000" dirty="0">
              <a:solidFill>
                <a:srgbClr val="0070C0"/>
              </a:solidFill>
              <a:latin typeface="Arial" panose="020B0604020202020204" pitchFamily="34" charset="0"/>
              <a:cs typeface="Arial" panose="020B0604020202020204" pitchFamily="34" charset="0"/>
            </a:endParaRPr>
          </a:p>
          <a:p>
            <a:pPr marL="12700">
              <a:lnSpc>
                <a:spcPts val="8730"/>
              </a:lnSpc>
            </a:pPr>
            <a:r>
              <a:rPr sz="4000" b="1" spc="944" dirty="0">
                <a:solidFill>
                  <a:srgbClr val="0070C0"/>
                </a:solidFill>
                <a:latin typeface="Arial" panose="020B0604020202020204" pitchFamily="34" charset="0"/>
                <a:cs typeface="Arial" panose="020B0604020202020204" pitchFamily="34" charset="0"/>
              </a:rPr>
              <a:t>4</a:t>
            </a:r>
            <a:endParaRPr sz="4000" dirty="0">
              <a:solidFill>
                <a:srgbClr val="0070C0"/>
              </a:solidFill>
              <a:latin typeface="Arial" panose="020B0604020202020204" pitchFamily="34" charset="0"/>
              <a:cs typeface="Arial" panose="020B0604020202020204" pitchFamily="34" charset="0"/>
            </a:endParaRPr>
          </a:p>
          <a:p>
            <a:pPr marL="12700">
              <a:lnSpc>
                <a:spcPts val="9135"/>
              </a:lnSpc>
            </a:pPr>
            <a:r>
              <a:rPr sz="4000" b="1" spc="944" dirty="0" smtClean="0">
                <a:solidFill>
                  <a:srgbClr val="0070C0"/>
                </a:solidFill>
                <a:latin typeface="Arial" panose="020B0604020202020204" pitchFamily="34" charset="0"/>
                <a:cs typeface="Arial" panose="020B0604020202020204" pitchFamily="34" charset="0"/>
              </a:rPr>
              <a:t>5</a:t>
            </a:r>
            <a:endParaRPr sz="4000" dirty="0">
              <a:solidFill>
                <a:srgbClr val="0070C0"/>
              </a:solidFill>
              <a:latin typeface="Arial" panose="020B0604020202020204" pitchFamily="34" charset="0"/>
              <a:cs typeface="Arial" panose="020B0604020202020204" pitchFamily="34" charset="0"/>
            </a:endParaRPr>
          </a:p>
        </p:txBody>
      </p:sp>
      <p:sp>
        <p:nvSpPr>
          <p:cNvPr id="10" name="Oval 9"/>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4</a:t>
            </a:r>
            <a:endParaRPr lang="en-US" sz="11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bwMode="auto">
          <a:xfrm>
            <a:off x="2667000" y="457200"/>
            <a:ext cx="6909752" cy="433196"/>
          </a:xfrm>
          <a:prstGeom prst="rect">
            <a:avLst/>
          </a:prstGeom>
          <a:solidFill>
            <a:srgbClr val="00B0F0"/>
          </a:solidFill>
          <a:ln>
            <a:solidFill>
              <a:schemeClr val="tx1"/>
            </a:solidFill>
          </a:ln>
        </p:spPr>
        <p:txBody>
          <a:bodyPr wrap="square">
            <a:spAutoFit/>
          </a:bodyPr>
          <a:lstStyle/>
          <a:p>
            <a:pPr algn="ctr">
              <a:defRPr/>
            </a:pP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TINDAK LANJUT PERPRES NO. 42 TAHUN 2017</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5"/>
          <p:cNvGraphicFramePr>
            <a:graphicFrameLocks noGrp="1"/>
          </p:cNvGraphicFramePr>
          <p:nvPr>
            <p:extLst>
              <p:ext uri="{D42A27DB-BD31-4B8C-83A1-F6EECF244321}">
                <p14:modId xmlns:p14="http://schemas.microsoft.com/office/powerpoint/2010/main" val="2191103123"/>
              </p:ext>
            </p:extLst>
          </p:nvPr>
        </p:nvGraphicFramePr>
        <p:xfrm>
          <a:off x="175260" y="381000"/>
          <a:ext cx="11788140" cy="3149092"/>
        </p:xfrm>
        <a:graphic>
          <a:graphicData uri="http://schemas.openxmlformats.org/drawingml/2006/table">
            <a:tbl>
              <a:tblPr firstRow="1" bandRow="1">
                <a:tableStyleId>{2D5ABB26-0587-4C30-8999-92F81FD0307C}</a:tableStyleId>
              </a:tblPr>
              <a:tblGrid>
                <a:gridCol w="1839595"/>
                <a:gridCol w="9948545"/>
              </a:tblGrid>
              <a:tr h="1319530">
                <a:tc>
                  <a:txBody>
                    <a:bodyPr/>
                    <a:lstStyle/>
                    <a:p>
                      <a:pPr marL="99695">
                        <a:lnSpc>
                          <a:spcPct val="100000"/>
                        </a:lnSpc>
                        <a:spcBef>
                          <a:spcPts val="1445"/>
                        </a:spcBef>
                      </a:pPr>
                      <a:r>
                        <a:rPr sz="3600" b="1" spc="525" dirty="0">
                          <a:solidFill>
                            <a:srgbClr val="0070C0"/>
                          </a:solidFill>
                          <a:latin typeface="Arial" panose="020B0604020202020204" pitchFamily="34" charset="0"/>
                          <a:cs typeface="Arial" panose="020B0604020202020204" pitchFamily="34" charset="0"/>
                        </a:rPr>
                        <a:t>2019</a:t>
                      </a:r>
                      <a:endParaRPr sz="3600" dirty="0">
                        <a:solidFill>
                          <a:srgbClr val="0070C0"/>
                        </a:solidFill>
                        <a:latin typeface="Arial" panose="020B0604020202020204" pitchFamily="34" charset="0"/>
                        <a:cs typeface="Arial" panose="020B0604020202020204" pitchFamily="34" charset="0"/>
                      </a:endParaRPr>
                    </a:p>
                  </a:txBody>
                  <a:tcPr marL="0" marR="0" marT="183515" marB="0">
                    <a:lnR w="38100">
                      <a:solidFill>
                        <a:srgbClr val="FFC000"/>
                      </a:solidFill>
                      <a:prstDash val="solid"/>
                    </a:lnR>
                    <a:lnB w="38100">
                      <a:solidFill>
                        <a:srgbClr val="FFC000"/>
                      </a:solidFill>
                      <a:prstDash val="solid"/>
                    </a:lnB>
                  </a:tcPr>
                </a:tc>
                <a:tc>
                  <a:txBody>
                    <a:bodyPr/>
                    <a:lstStyle/>
                    <a:p>
                      <a:pPr marL="90805">
                        <a:lnSpc>
                          <a:spcPct val="100000"/>
                        </a:lnSpc>
                        <a:spcBef>
                          <a:spcPts val="190"/>
                        </a:spcBef>
                      </a:pPr>
                      <a:r>
                        <a:rPr sz="1600" b="1" spc="114" dirty="0">
                          <a:solidFill>
                            <a:srgbClr val="0070C0"/>
                          </a:solidFill>
                          <a:latin typeface="Arial" panose="020B0604020202020204" pitchFamily="34" charset="0"/>
                          <a:cs typeface="Arial" panose="020B0604020202020204" pitchFamily="34" charset="0"/>
                        </a:rPr>
                        <a:t>Polri </a:t>
                      </a:r>
                      <a:r>
                        <a:rPr sz="1600" b="1" spc="160" dirty="0">
                          <a:solidFill>
                            <a:srgbClr val="0070C0"/>
                          </a:solidFill>
                          <a:latin typeface="Arial" panose="020B0604020202020204" pitchFamily="34" charset="0"/>
                          <a:cs typeface="Arial" panose="020B0604020202020204" pitchFamily="34" charset="0"/>
                        </a:rPr>
                        <a:t>menerbitkan </a:t>
                      </a:r>
                      <a:r>
                        <a:rPr sz="1600" b="1" spc="150" dirty="0">
                          <a:solidFill>
                            <a:srgbClr val="0070C0"/>
                          </a:solidFill>
                          <a:latin typeface="Arial" panose="020B0604020202020204" pitchFamily="34" charset="0"/>
                          <a:cs typeface="Arial" panose="020B0604020202020204" pitchFamily="34" charset="0"/>
                        </a:rPr>
                        <a:t>Sprin </a:t>
                      </a:r>
                      <a:r>
                        <a:rPr sz="1600" b="1" spc="180" dirty="0">
                          <a:solidFill>
                            <a:srgbClr val="0070C0"/>
                          </a:solidFill>
                          <a:latin typeface="Arial" panose="020B0604020202020204" pitchFamily="34" charset="0"/>
                          <a:cs typeface="Arial" panose="020B0604020202020204" pitchFamily="34" charset="0"/>
                        </a:rPr>
                        <a:t>pelaks kajian </a:t>
                      </a:r>
                      <a:r>
                        <a:rPr sz="1600" b="1" spc="175" dirty="0">
                          <a:solidFill>
                            <a:srgbClr val="0070C0"/>
                          </a:solidFill>
                          <a:latin typeface="Arial" panose="020B0604020202020204" pitchFamily="34" charset="0"/>
                          <a:cs typeface="Arial" panose="020B0604020202020204" pitchFamily="34" charset="0"/>
                        </a:rPr>
                        <a:t>lapangan/uji </a:t>
                      </a:r>
                      <a:r>
                        <a:rPr sz="1600" b="1" spc="140" dirty="0">
                          <a:solidFill>
                            <a:srgbClr val="0070C0"/>
                          </a:solidFill>
                          <a:latin typeface="Arial" panose="020B0604020202020204" pitchFamily="34" charset="0"/>
                          <a:cs typeface="Arial" panose="020B0604020202020204" pitchFamily="34" charset="0"/>
                        </a:rPr>
                        <a:t>petik </a:t>
                      </a:r>
                      <a:r>
                        <a:rPr sz="1600" b="1" spc="175" dirty="0">
                          <a:solidFill>
                            <a:srgbClr val="0070C0"/>
                          </a:solidFill>
                          <a:latin typeface="Arial" panose="020B0604020202020204" pitchFamily="34" charset="0"/>
                          <a:cs typeface="Arial" panose="020B0604020202020204" pitchFamily="34" charset="0"/>
                        </a:rPr>
                        <a:t>ke </a:t>
                      </a:r>
                      <a:r>
                        <a:rPr sz="1600" b="1" spc="160" dirty="0">
                          <a:solidFill>
                            <a:srgbClr val="0070C0"/>
                          </a:solidFill>
                          <a:latin typeface="Arial" panose="020B0604020202020204" pitchFamily="34" charset="0"/>
                          <a:cs typeface="Arial" panose="020B0604020202020204" pitchFamily="34" charset="0"/>
                        </a:rPr>
                        <a:t>Polda </a:t>
                      </a:r>
                      <a:r>
                        <a:rPr sz="1600" b="1" spc="140" dirty="0">
                          <a:solidFill>
                            <a:srgbClr val="0070C0"/>
                          </a:solidFill>
                          <a:latin typeface="Arial" panose="020B0604020202020204" pitchFamily="34" charset="0"/>
                          <a:cs typeface="Arial" panose="020B0604020202020204" pitchFamily="34" charset="0"/>
                        </a:rPr>
                        <a:t>Riau, </a:t>
                      </a:r>
                      <a:r>
                        <a:rPr sz="1600" b="1" spc="190" dirty="0">
                          <a:solidFill>
                            <a:srgbClr val="0070C0"/>
                          </a:solidFill>
                          <a:latin typeface="Arial" panose="020B0604020202020204" pitchFamily="34" charset="0"/>
                          <a:cs typeface="Arial" panose="020B0604020202020204" pitchFamily="34" charset="0"/>
                        </a:rPr>
                        <a:t>Jateng </a:t>
                      </a:r>
                      <a:r>
                        <a:rPr sz="1600" b="1" spc="210" dirty="0">
                          <a:solidFill>
                            <a:srgbClr val="0070C0"/>
                          </a:solidFill>
                          <a:latin typeface="Arial" panose="020B0604020202020204" pitchFamily="34" charset="0"/>
                          <a:cs typeface="Arial" panose="020B0604020202020204" pitchFamily="34" charset="0"/>
                        </a:rPr>
                        <a:t>dan</a:t>
                      </a:r>
                      <a:r>
                        <a:rPr sz="1600" b="1" spc="305" dirty="0">
                          <a:solidFill>
                            <a:srgbClr val="0070C0"/>
                          </a:solidFill>
                          <a:latin typeface="Arial" panose="020B0604020202020204" pitchFamily="34" charset="0"/>
                          <a:cs typeface="Arial" panose="020B0604020202020204" pitchFamily="34" charset="0"/>
                        </a:rPr>
                        <a:t> </a:t>
                      </a:r>
                      <a:r>
                        <a:rPr sz="1600" b="1" spc="150" dirty="0">
                          <a:solidFill>
                            <a:srgbClr val="0070C0"/>
                          </a:solidFill>
                          <a:latin typeface="Arial" panose="020B0604020202020204" pitchFamily="34" charset="0"/>
                          <a:cs typeface="Arial" panose="020B0604020202020204" pitchFamily="34" charset="0"/>
                        </a:rPr>
                        <a:t>Jatim:</a:t>
                      </a:r>
                      <a:endParaRPr sz="1600" dirty="0">
                        <a:solidFill>
                          <a:srgbClr val="0070C0"/>
                        </a:solidFill>
                        <a:latin typeface="Arial" panose="020B0604020202020204" pitchFamily="34" charset="0"/>
                        <a:cs typeface="Arial" panose="020B0604020202020204" pitchFamily="34" charset="0"/>
                      </a:endParaRPr>
                    </a:p>
                    <a:p>
                      <a:pPr marL="398780" indent="-307975">
                        <a:lnSpc>
                          <a:spcPct val="100000"/>
                        </a:lnSpc>
                        <a:spcBef>
                          <a:spcPts val="10"/>
                        </a:spcBef>
                        <a:buAutoNum type="arabicPeriod"/>
                        <a:tabLst>
                          <a:tab pos="398780" algn="l"/>
                          <a:tab pos="1919605" algn="l"/>
                        </a:tabLst>
                      </a:pPr>
                      <a:r>
                        <a:rPr sz="1600" spc="-45" dirty="0">
                          <a:latin typeface="Arial" panose="020B0604020202020204" pitchFamily="34" charset="0"/>
                          <a:cs typeface="Arial" panose="020B0604020202020204" pitchFamily="34" charset="0"/>
                        </a:rPr>
                        <a:t>Polda</a:t>
                      </a:r>
                      <a:r>
                        <a:rPr sz="1600" spc="15"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Riau	</a:t>
                      </a:r>
                      <a:r>
                        <a:rPr sz="1600" spc="15"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Kamis </a:t>
                      </a:r>
                      <a:r>
                        <a:rPr sz="1600" spc="-70" dirty="0">
                          <a:latin typeface="Arial" panose="020B0604020202020204" pitchFamily="34" charset="0"/>
                          <a:cs typeface="Arial" panose="020B0604020202020204" pitchFamily="34" charset="0"/>
                        </a:rPr>
                        <a:t>s.d. </a:t>
                      </a:r>
                      <a:r>
                        <a:rPr sz="1600" spc="-55" dirty="0">
                          <a:latin typeface="Arial" panose="020B0604020202020204" pitchFamily="34" charset="0"/>
                          <a:cs typeface="Arial" panose="020B0604020202020204" pitchFamily="34" charset="0"/>
                        </a:rPr>
                        <a:t>Sabtu/20 </a:t>
                      </a:r>
                      <a:r>
                        <a:rPr sz="1600" spc="-70" dirty="0">
                          <a:latin typeface="Arial" panose="020B0604020202020204" pitchFamily="34" charset="0"/>
                          <a:cs typeface="Arial" panose="020B0604020202020204" pitchFamily="34" charset="0"/>
                        </a:rPr>
                        <a:t>s.d. </a:t>
                      </a:r>
                      <a:r>
                        <a:rPr sz="1600" spc="-55" dirty="0">
                          <a:latin typeface="Arial" panose="020B0604020202020204" pitchFamily="34" charset="0"/>
                          <a:cs typeface="Arial" panose="020B0604020202020204" pitchFamily="34" charset="0"/>
                        </a:rPr>
                        <a:t>22 </a:t>
                      </a:r>
                      <a:r>
                        <a:rPr sz="1600" spc="-10" dirty="0">
                          <a:latin typeface="Arial" panose="020B0604020202020204" pitchFamily="34" charset="0"/>
                          <a:cs typeface="Arial" panose="020B0604020202020204" pitchFamily="34" charset="0"/>
                        </a:rPr>
                        <a:t>Juni</a:t>
                      </a:r>
                      <a:r>
                        <a:rPr sz="1600" spc="29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2019</a:t>
                      </a:r>
                      <a:endParaRPr sz="1600" dirty="0">
                        <a:latin typeface="Arial" panose="020B0604020202020204" pitchFamily="34" charset="0"/>
                        <a:cs typeface="Arial" panose="020B0604020202020204" pitchFamily="34" charset="0"/>
                      </a:endParaRPr>
                    </a:p>
                    <a:p>
                      <a:pPr marL="398780" indent="-307975">
                        <a:lnSpc>
                          <a:spcPct val="100000"/>
                        </a:lnSpc>
                        <a:spcBef>
                          <a:spcPts val="5"/>
                        </a:spcBef>
                        <a:buAutoNum type="arabicPeriod"/>
                        <a:tabLst>
                          <a:tab pos="398780" algn="l"/>
                          <a:tab pos="1919605" algn="l"/>
                        </a:tabLst>
                      </a:pPr>
                      <a:r>
                        <a:rPr sz="1600" spc="-45" dirty="0">
                          <a:latin typeface="Arial" panose="020B0604020202020204" pitchFamily="34" charset="0"/>
                          <a:cs typeface="Arial" panose="020B0604020202020204" pitchFamily="34" charset="0"/>
                        </a:rPr>
                        <a:t>Polda</a:t>
                      </a:r>
                      <a:r>
                        <a:rPr sz="1600" spc="2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Jateng	</a:t>
                      </a:r>
                      <a:r>
                        <a:rPr sz="1600" spc="15" dirty="0">
                          <a:latin typeface="Arial" panose="020B0604020202020204" pitchFamily="34" charset="0"/>
                          <a:cs typeface="Arial" panose="020B0604020202020204" pitchFamily="34" charset="0"/>
                        </a:rPr>
                        <a:t>: </a:t>
                      </a:r>
                      <a:r>
                        <a:rPr sz="1600" spc="-15" dirty="0">
                          <a:latin typeface="Arial" panose="020B0604020202020204" pitchFamily="34" charset="0"/>
                          <a:cs typeface="Arial" panose="020B0604020202020204" pitchFamily="34" charset="0"/>
                        </a:rPr>
                        <a:t>Selasa </a:t>
                      </a:r>
                      <a:r>
                        <a:rPr sz="1600" spc="-70" dirty="0">
                          <a:latin typeface="Arial" panose="020B0604020202020204" pitchFamily="34" charset="0"/>
                          <a:cs typeface="Arial" panose="020B0604020202020204" pitchFamily="34" charset="0"/>
                        </a:rPr>
                        <a:t>s.d. </a:t>
                      </a:r>
                      <a:r>
                        <a:rPr sz="1600" spc="-40" dirty="0">
                          <a:latin typeface="Arial" panose="020B0604020202020204" pitchFamily="34" charset="0"/>
                          <a:cs typeface="Arial" panose="020B0604020202020204" pitchFamily="34" charset="0"/>
                        </a:rPr>
                        <a:t>Jumat/5 </a:t>
                      </a:r>
                      <a:r>
                        <a:rPr sz="1600" spc="-70" dirty="0">
                          <a:latin typeface="Arial" panose="020B0604020202020204" pitchFamily="34" charset="0"/>
                          <a:cs typeface="Arial" panose="020B0604020202020204" pitchFamily="34" charset="0"/>
                        </a:rPr>
                        <a:t>s.d. </a:t>
                      </a:r>
                      <a:r>
                        <a:rPr sz="1600" spc="-50" dirty="0">
                          <a:latin typeface="Arial" panose="020B0604020202020204" pitchFamily="34" charset="0"/>
                          <a:cs typeface="Arial" panose="020B0604020202020204" pitchFamily="34" charset="0"/>
                        </a:rPr>
                        <a:t>8 </a:t>
                      </a:r>
                      <a:r>
                        <a:rPr sz="1600" spc="-40" dirty="0">
                          <a:latin typeface="Arial" panose="020B0604020202020204" pitchFamily="34" charset="0"/>
                          <a:cs typeface="Arial" panose="020B0604020202020204" pitchFamily="34" charset="0"/>
                        </a:rPr>
                        <a:t>November</a:t>
                      </a:r>
                      <a:r>
                        <a:rPr sz="1600" spc="21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2019</a:t>
                      </a:r>
                      <a:endParaRPr sz="1600" dirty="0">
                        <a:latin typeface="Arial" panose="020B0604020202020204" pitchFamily="34" charset="0"/>
                        <a:cs typeface="Arial" panose="020B0604020202020204" pitchFamily="34" charset="0"/>
                      </a:endParaRPr>
                    </a:p>
                    <a:p>
                      <a:pPr marL="398780" indent="-307975">
                        <a:lnSpc>
                          <a:spcPct val="100000"/>
                        </a:lnSpc>
                        <a:buAutoNum type="arabicPeriod"/>
                        <a:tabLst>
                          <a:tab pos="398780" algn="l"/>
                          <a:tab pos="1919605" algn="l"/>
                        </a:tabLst>
                      </a:pPr>
                      <a:r>
                        <a:rPr sz="1600" spc="-45" dirty="0">
                          <a:latin typeface="Arial" panose="020B0604020202020204" pitchFamily="34" charset="0"/>
                          <a:cs typeface="Arial" panose="020B0604020202020204" pitchFamily="34" charset="0"/>
                        </a:rPr>
                        <a:t>Polda</a:t>
                      </a:r>
                      <a:r>
                        <a:rPr sz="1600" spc="1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Jatim	</a:t>
                      </a:r>
                      <a:r>
                        <a:rPr sz="1600" spc="15"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Kamis </a:t>
                      </a:r>
                      <a:r>
                        <a:rPr sz="1600" spc="-70" dirty="0">
                          <a:latin typeface="Arial" panose="020B0604020202020204" pitchFamily="34" charset="0"/>
                          <a:cs typeface="Arial" panose="020B0604020202020204" pitchFamily="34" charset="0"/>
                        </a:rPr>
                        <a:t>s.d. </a:t>
                      </a:r>
                      <a:r>
                        <a:rPr sz="1600" spc="-55" dirty="0">
                          <a:latin typeface="Arial" panose="020B0604020202020204" pitchFamily="34" charset="0"/>
                          <a:cs typeface="Arial" panose="020B0604020202020204" pitchFamily="34" charset="0"/>
                        </a:rPr>
                        <a:t>Sabtu/21 </a:t>
                      </a:r>
                      <a:r>
                        <a:rPr sz="1600" spc="-70" dirty="0">
                          <a:latin typeface="Arial" panose="020B0604020202020204" pitchFamily="34" charset="0"/>
                          <a:cs typeface="Arial" panose="020B0604020202020204" pitchFamily="34" charset="0"/>
                        </a:rPr>
                        <a:t>s.d. </a:t>
                      </a:r>
                      <a:r>
                        <a:rPr sz="1600" spc="-55" dirty="0">
                          <a:latin typeface="Arial" panose="020B0604020202020204" pitchFamily="34" charset="0"/>
                          <a:cs typeface="Arial" panose="020B0604020202020204" pitchFamily="34" charset="0"/>
                        </a:rPr>
                        <a:t>23 </a:t>
                      </a:r>
                      <a:r>
                        <a:rPr sz="1600" spc="-40" dirty="0">
                          <a:latin typeface="Arial" panose="020B0604020202020204" pitchFamily="34" charset="0"/>
                          <a:cs typeface="Arial" panose="020B0604020202020204" pitchFamily="34" charset="0"/>
                        </a:rPr>
                        <a:t>November</a:t>
                      </a:r>
                      <a:r>
                        <a:rPr sz="1600" spc="305"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2019;</a:t>
                      </a:r>
                      <a:endParaRPr sz="1600" dirty="0">
                        <a:latin typeface="Arial" panose="020B0604020202020204" pitchFamily="34" charset="0"/>
                        <a:cs typeface="Arial" panose="020B0604020202020204" pitchFamily="34" charset="0"/>
                      </a:endParaRPr>
                    </a:p>
                  </a:txBody>
                  <a:tcPr marL="0" marR="0" marT="24130" marB="0">
                    <a:lnL w="38100">
                      <a:solidFill>
                        <a:srgbClr val="FFC000"/>
                      </a:solidFill>
                      <a:prstDash val="solid"/>
                    </a:lnL>
                    <a:lnR w="38100">
                      <a:solidFill>
                        <a:srgbClr val="FFC000"/>
                      </a:solidFill>
                      <a:prstDash val="solid"/>
                    </a:lnR>
                    <a:lnT w="38100">
                      <a:solidFill>
                        <a:srgbClr val="FFC000"/>
                      </a:solidFill>
                      <a:prstDash val="solid"/>
                    </a:lnT>
                    <a:lnB w="53975">
                      <a:solidFill>
                        <a:srgbClr val="FFC000"/>
                      </a:solidFill>
                      <a:prstDash val="solid"/>
                    </a:lnB>
                  </a:tcPr>
                </a:tc>
              </a:tr>
              <a:tr h="1829562">
                <a:tc gridSpan="2">
                  <a:txBody>
                    <a:bodyPr/>
                    <a:lstStyle/>
                    <a:p>
                      <a:pPr marL="433070" indent="-344170">
                        <a:lnSpc>
                          <a:spcPct val="100000"/>
                        </a:lnSpc>
                        <a:spcBef>
                          <a:spcPts val="470"/>
                        </a:spcBef>
                        <a:buAutoNum type="arabicPeriod"/>
                        <a:tabLst>
                          <a:tab pos="433070" algn="l"/>
                          <a:tab pos="433705" algn="l"/>
                          <a:tab pos="1272540" algn="l"/>
                          <a:tab pos="1957070" algn="l"/>
                          <a:tab pos="2591435" algn="l"/>
                          <a:tab pos="3140075" algn="l"/>
                          <a:tab pos="3843654" algn="l"/>
                          <a:tab pos="5101590" algn="l"/>
                          <a:tab pos="5770245" algn="l"/>
                          <a:tab pos="6341745" algn="l"/>
                          <a:tab pos="7282180" algn="l"/>
                          <a:tab pos="8500110" algn="l"/>
                          <a:tab pos="9391650" algn="l"/>
                          <a:tab pos="10030460" algn="l"/>
                          <a:tab pos="11038205" algn="l"/>
                        </a:tabLst>
                      </a:pPr>
                      <a:r>
                        <a:rPr sz="1600" spc="-5" dirty="0">
                          <a:latin typeface="Arial" panose="020B0604020202020204" pitchFamily="34" charset="0"/>
                          <a:cs typeface="Arial" panose="020B0604020202020204" pitchFamily="34" charset="0"/>
                        </a:rPr>
                        <a:t>Selama	</a:t>
                      </a:r>
                      <a:r>
                        <a:rPr sz="1600" spc="-50" dirty="0">
                          <a:latin typeface="Arial" panose="020B0604020202020204" pitchFamily="34" charset="0"/>
                          <a:cs typeface="Arial" panose="020B0604020202020204" pitchFamily="34" charset="0"/>
                        </a:rPr>
                        <a:t>tahun	</a:t>
                      </a:r>
                      <a:r>
                        <a:rPr sz="1600" spc="-55" dirty="0">
                          <a:latin typeface="Arial" panose="020B0604020202020204" pitchFamily="34" charset="0"/>
                          <a:cs typeface="Arial" panose="020B0604020202020204" pitchFamily="34" charset="0"/>
                        </a:rPr>
                        <a:t>2019	</a:t>
                      </a:r>
                      <a:r>
                        <a:rPr sz="1600" spc="-60" dirty="0">
                          <a:latin typeface="Arial" panose="020B0604020202020204" pitchFamily="34" charset="0"/>
                          <a:cs typeface="Arial" panose="020B0604020202020204" pitchFamily="34" charset="0"/>
                        </a:rPr>
                        <a:t>Polri	</a:t>
                      </a:r>
                      <a:r>
                        <a:rPr sz="1600" spc="-55" dirty="0">
                          <a:latin typeface="Arial" panose="020B0604020202020204" pitchFamily="34" charset="0"/>
                          <a:cs typeface="Arial" panose="020B0604020202020204" pitchFamily="34" charset="0"/>
                        </a:rPr>
                        <a:t>masih	</a:t>
                      </a:r>
                      <a:r>
                        <a:rPr sz="1600" b="1" spc="204" dirty="0">
                          <a:solidFill>
                            <a:srgbClr val="0070C0"/>
                          </a:solidFill>
                          <a:latin typeface="Arial" panose="020B0604020202020204" pitchFamily="34" charset="0"/>
                          <a:cs typeface="Arial" panose="020B0604020202020204" pitchFamily="34" charset="0"/>
                        </a:rPr>
                        <a:t>menunggu	</a:t>
                      </a:r>
                      <a:r>
                        <a:rPr sz="1600" b="1" spc="140" dirty="0">
                          <a:solidFill>
                            <a:srgbClr val="0070C0"/>
                          </a:solidFill>
                          <a:latin typeface="Arial" panose="020B0604020202020204" pitchFamily="34" charset="0"/>
                          <a:cs typeface="Arial" panose="020B0604020202020204" pitchFamily="34" charset="0"/>
                        </a:rPr>
                        <a:t>surat	</a:t>
                      </a:r>
                      <a:r>
                        <a:rPr sz="1600" b="1" spc="175" dirty="0">
                          <a:solidFill>
                            <a:srgbClr val="0070C0"/>
                          </a:solidFill>
                          <a:latin typeface="Arial" panose="020B0604020202020204" pitchFamily="34" charset="0"/>
                          <a:cs typeface="Arial" panose="020B0604020202020204" pitchFamily="34" charset="0"/>
                        </a:rPr>
                        <a:t>dari	</a:t>
                      </a:r>
                      <a:r>
                        <a:rPr sz="1600" b="1" spc="120" dirty="0">
                          <a:solidFill>
                            <a:srgbClr val="0070C0"/>
                          </a:solidFill>
                          <a:latin typeface="Arial" panose="020B0604020202020204" pitchFamily="34" charset="0"/>
                          <a:cs typeface="Arial" panose="020B0604020202020204" pitchFamily="34" charset="0"/>
                        </a:rPr>
                        <a:t>Menteri	</a:t>
                      </a:r>
                      <a:r>
                        <a:rPr sz="1600" b="1" spc="225" dirty="0">
                          <a:solidFill>
                            <a:srgbClr val="0070C0"/>
                          </a:solidFill>
                          <a:latin typeface="Arial" panose="020B0604020202020204" pitchFamily="34" charset="0"/>
                          <a:cs typeface="Arial" panose="020B0604020202020204" pitchFamily="34" charset="0"/>
                        </a:rPr>
                        <a:t>Keuangan	</a:t>
                      </a:r>
                      <a:r>
                        <a:rPr sz="1600" b="1" spc="165" dirty="0">
                          <a:solidFill>
                            <a:srgbClr val="0070C0"/>
                          </a:solidFill>
                          <a:latin typeface="Arial" panose="020B0604020202020204" pitchFamily="34" charset="0"/>
                          <a:cs typeface="Arial" panose="020B0604020202020204" pitchFamily="34" charset="0"/>
                        </a:rPr>
                        <a:t>perihal	</a:t>
                      </a:r>
                      <a:r>
                        <a:rPr sz="1600" b="1" spc="160" dirty="0">
                          <a:solidFill>
                            <a:srgbClr val="0070C0"/>
                          </a:solidFill>
                          <a:latin typeface="Arial" panose="020B0604020202020204" pitchFamily="34" charset="0"/>
                          <a:cs typeface="Arial" panose="020B0604020202020204" pitchFamily="34" charset="0"/>
                        </a:rPr>
                        <a:t>hasil	</a:t>
                      </a:r>
                      <a:r>
                        <a:rPr sz="1600" b="1" spc="165" dirty="0">
                          <a:solidFill>
                            <a:srgbClr val="0070C0"/>
                          </a:solidFill>
                          <a:latin typeface="Arial" panose="020B0604020202020204" pitchFamily="34" charset="0"/>
                          <a:cs typeface="Arial" panose="020B0604020202020204" pitchFamily="34" charset="0"/>
                        </a:rPr>
                        <a:t>evaluasi	</a:t>
                      </a:r>
                      <a:r>
                        <a:rPr sz="1600" b="1" spc="185" dirty="0">
                          <a:solidFill>
                            <a:srgbClr val="0070C0"/>
                          </a:solidFill>
                          <a:latin typeface="Arial" panose="020B0604020202020204" pitchFamily="34" charset="0"/>
                          <a:cs typeface="Arial" panose="020B0604020202020204" pitchFamily="34" charset="0"/>
                        </a:rPr>
                        <a:t>kajian</a:t>
                      </a:r>
                      <a:endParaRPr sz="1600" dirty="0">
                        <a:solidFill>
                          <a:srgbClr val="0070C0"/>
                        </a:solidFill>
                        <a:latin typeface="Arial" panose="020B0604020202020204" pitchFamily="34" charset="0"/>
                        <a:cs typeface="Arial" panose="020B0604020202020204" pitchFamily="34" charset="0"/>
                      </a:endParaRPr>
                    </a:p>
                    <a:p>
                      <a:pPr marL="433070">
                        <a:lnSpc>
                          <a:spcPct val="100000"/>
                        </a:lnSpc>
                        <a:spcBef>
                          <a:spcPts val="10"/>
                        </a:spcBef>
                      </a:pPr>
                      <a:r>
                        <a:rPr sz="1600" spc="-40" dirty="0">
                          <a:latin typeface="Arial" panose="020B0604020202020204" pitchFamily="34" charset="0"/>
                          <a:cs typeface="Arial" panose="020B0604020202020204" pitchFamily="34" charset="0"/>
                        </a:rPr>
                        <a:t>lapangan/uji</a:t>
                      </a:r>
                      <a:r>
                        <a:rPr sz="1600" spc="35" dirty="0">
                          <a:latin typeface="Arial" panose="020B0604020202020204" pitchFamily="34" charset="0"/>
                          <a:cs typeface="Arial" panose="020B0604020202020204" pitchFamily="34" charset="0"/>
                        </a:rPr>
                        <a:t> </a:t>
                      </a:r>
                      <a:r>
                        <a:rPr sz="1600" spc="-75" dirty="0">
                          <a:latin typeface="Arial" panose="020B0604020202020204" pitchFamily="34" charset="0"/>
                          <a:cs typeface="Arial" panose="020B0604020202020204" pitchFamily="34" charset="0"/>
                        </a:rPr>
                        <a:t>petik</a:t>
                      </a:r>
                      <a:r>
                        <a:rPr sz="1600" spc="10"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di</a:t>
                      </a:r>
                      <a:r>
                        <a:rPr sz="1600" spc="-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Polda</a:t>
                      </a:r>
                      <a:r>
                        <a:rPr sz="1600"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Riau,</a:t>
                      </a:r>
                      <a:r>
                        <a:rPr sz="1600" spc="20"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Jateng</a:t>
                      </a:r>
                      <a:r>
                        <a:rPr sz="1600" spc="1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dan</a:t>
                      </a:r>
                      <a:r>
                        <a:rPr sz="1600" spc="10"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Jatim</a:t>
                      </a:r>
                      <a:r>
                        <a:rPr sz="1600" spc="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dan</a:t>
                      </a:r>
                      <a:r>
                        <a:rPr sz="1600" spc="5"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formasi</a:t>
                      </a:r>
                      <a:r>
                        <a:rPr sz="1600" spc="15"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5</a:t>
                      </a:r>
                      <a:r>
                        <a:rPr sz="1600" spc="-15"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jabatan</a:t>
                      </a:r>
                      <a:r>
                        <a:rPr sz="1600" spc="35"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fungsional.</a:t>
                      </a:r>
                      <a:endParaRPr sz="1600" dirty="0">
                        <a:latin typeface="Arial" panose="020B0604020202020204" pitchFamily="34" charset="0"/>
                        <a:cs typeface="Arial" panose="020B0604020202020204" pitchFamily="34" charset="0"/>
                      </a:endParaRPr>
                    </a:p>
                    <a:p>
                      <a:pPr marL="433070" marR="85725" indent="-343535" algn="just">
                        <a:lnSpc>
                          <a:spcPct val="100600"/>
                        </a:lnSpc>
                        <a:spcBef>
                          <a:spcPts val="580"/>
                        </a:spcBef>
                        <a:buAutoNum type="arabicPeriod" startAt="2"/>
                        <a:tabLst>
                          <a:tab pos="433070" algn="l"/>
                          <a:tab pos="433705" algn="l"/>
                        </a:tabLst>
                      </a:pPr>
                      <a:r>
                        <a:rPr sz="1600" spc="-114" dirty="0">
                          <a:latin typeface="Arial" panose="020B0604020202020204" pitchFamily="34" charset="0"/>
                          <a:cs typeface="Arial" panose="020B0604020202020204" pitchFamily="34" charset="0"/>
                        </a:rPr>
                        <a:t>Tim </a:t>
                      </a:r>
                      <a:r>
                        <a:rPr sz="1600" spc="-30" dirty="0" err="1">
                          <a:latin typeface="Arial" panose="020B0604020202020204" pitchFamily="34" charset="0"/>
                          <a:cs typeface="Arial" panose="020B0604020202020204" pitchFamily="34" charset="0"/>
                        </a:rPr>
                        <a:t>Jabfung</a:t>
                      </a:r>
                      <a:r>
                        <a:rPr sz="1600" spc="-30" dirty="0">
                          <a:latin typeface="Arial" panose="020B0604020202020204" pitchFamily="34" charset="0"/>
                          <a:cs typeface="Arial" panose="020B0604020202020204" pitchFamily="34" charset="0"/>
                        </a:rPr>
                        <a:t> </a:t>
                      </a:r>
                      <a:r>
                        <a:rPr lang="en-US" sz="1600" spc="-30" dirty="0" err="1" smtClean="0">
                          <a:latin typeface="Arial" panose="020B0604020202020204" pitchFamily="34" charset="0"/>
                          <a:cs typeface="Arial" panose="020B0604020202020204" pitchFamily="34" charset="0"/>
                        </a:rPr>
                        <a:t>Rojianstra</a:t>
                      </a:r>
                      <a:r>
                        <a:rPr lang="en-US" sz="1600" spc="-30" dirty="0" smtClean="0">
                          <a:latin typeface="Arial" panose="020B0604020202020204" pitchFamily="34" charset="0"/>
                          <a:cs typeface="Arial" panose="020B0604020202020204" pitchFamily="34" charset="0"/>
                        </a:rPr>
                        <a:t> </a:t>
                      </a:r>
                      <a:r>
                        <a:rPr sz="1600" dirty="0" smtClean="0">
                          <a:latin typeface="Arial" panose="020B0604020202020204" pitchFamily="34" charset="0"/>
                          <a:cs typeface="Arial" panose="020B0604020202020204" pitchFamily="34" charset="0"/>
                        </a:rPr>
                        <a:t>SSDM </a:t>
                      </a:r>
                      <a:r>
                        <a:rPr sz="1600" spc="-60" dirty="0">
                          <a:latin typeface="Arial" panose="020B0604020202020204" pitchFamily="34" charset="0"/>
                          <a:cs typeface="Arial" panose="020B0604020202020204" pitchFamily="34" charset="0"/>
                        </a:rPr>
                        <a:t>Polri </a:t>
                      </a:r>
                      <a:r>
                        <a:rPr sz="1600" b="1" spc="160" dirty="0">
                          <a:solidFill>
                            <a:srgbClr val="0070C0"/>
                          </a:solidFill>
                          <a:latin typeface="Arial" panose="020B0604020202020204" pitchFamily="34" charset="0"/>
                          <a:cs typeface="Arial" panose="020B0604020202020204" pitchFamily="34" charset="0"/>
                        </a:rPr>
                        <a:t>menyusun </a:t>
                      </a:r>
                      <a:r>
                        <a:rPr sz="1600" b="1" spc="204" dirty="0">
                          <a:solidFill>
                            <a:srgbClr val="0070C0"/>
                          </a:solidFill>
                          <a:latin typeface="Arial" panose="020B0604020202020204" pitchFamily="34" charset="0"/>
                          <a:cs typeface="Arial" panose="020B0604020202020204" pitchFamily="34" charset="0"/>
                        </a:rPr>
                        <a:t>rancangan </a:t>
                      </a:r>
                      <a:r>
                        <a:rPr sz="1600" b="1" spc="160" dirty="0">
                          <a:solidFill>
                            <a:srgbClr val="0070C0"/>
                          </a:solidFill>
                          <a:latin typeface="Arial" panose="020B0604020202020204" pitchFamily="34" charset="0"/>
                          <a:cs typeface="Arial" panose="020B0604020202020204" pitchFamily="34" charset="0"/>
                        </a:rPr>
                        <a:t>Peraturan </a:t>
                      </a:r>
                      <a:r>
                        <a:rPr sz="1600" b="1" spc="155" dirty="0">
                          <a:solidFill>
                            <a:srgbClr val="0070C0"/>
                          </a:solidFill>
                          <a:latin typeface="Arial" panose="020B0604020202020204" pitchFamily="34" charset="0"/>
                          <a:cs typeface="Arial" panose="020B0604020202020204" pitchFamily="34" charset="0"/>
                        </a:rPr>
                        <a:t>Presiden </a:t>
                      </a:r>
                      <a:r>
                        <a:rPr sz="1600" spc="-55" dirty="0">
                          <a:latin typeface="Arial" panose="020B0604020202020204" pitchFamily="34" charset="0"/>
                          <a:cs typeface="Arial" panose="020B0604020202020204" pitchFamily="34" charset="0"/>
                        </a:rPr>
                        <a:t>tentang </a:t>
                      </a:r>
                      <a:r>
                        <a:rPr sz="1600" spc="-70" dirty="0">
                          <a:latin typeface="Arial" panose="020B0604020202020204" pitchFamily="34" charset="0"/>
                          <a:cs typeface="Arial" panose="020B0604020202020204" pitchFamily="34" charset="0"/>
                        </a:rPr>
                        <a:t>Tunjangan </a:t>
                      </a:r>
                      <a:r>
                        <a:rPr sz="1600" dirty="0">
                          <a:latin typeface="Arial" panose="020B0604020202020204" pitchFamily="34" charset="0"/>
                          <a:cs typeface="Arial" panose="020B0604020202020204" pitchFamily="34" charset="0"/>
                        </a:rPr>
                        <a:t>Jabatan </a:t>
                      </a:r>
                      <a:r>
                        <a:rPr sz="1600" spc="-50" dirty="0">
                          <a:latin typeface="Arial" panose="020B0604020202020204" pitchFamily="34" charset="0"/>
                          <a:cs typeface="Arial" panose="020B0604020202020204" pitchFamily="34" charset="0"/>
                        </a:rPr>
                        <a:t>Fungsional </a:t>
                      </a:r>
                      <a:r>
                        <a:rPr sz="1600" spc="-40" dirty="0">
                          <a:latin typeface="Arial" panose="020B0604020202020204" pitchFamily="34" charset="0"/>
                          <a:cs typeface="Arial" panose="020B0604020202020204" pitchFamily="34" charset="0"/>
                        </a:rPr>
                        <a:t>bagi  </a:t>
                      </a:r>
                      <a:r>
                        <a:rPr sz="1600" spc="-60" dirty="0">
                          <a:latin typeface="Arial" panose="020B0604020202020204" pitchFamily="34" charset="0"/>
                          <a:cs typeface="Arial" panose="020B0604020202020204" pitchFamily="34" charset="0"/>
                        </a:rPr>
                        <a:t>Anggota</a:t>
                      </a:r>
                      <a:r>
                        <a:rPr sz="1600" spc="25"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Polri</a:t>
                      </a:r>
                      <a:r>
                        <a:rPr sz="1600"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dan</a:t>
                      </a:r>
                      <a:r>
                        <a:rPr sz="1600" spc="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rancangan</a:t>
                      </a:r>
                      <a:r>
                        <a:rPr sz="1600" spc="5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Perkap</a:t>
                      </a:r>
                      <a:r>
                        <a:rPr sz="1600" spc="1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tentang</a:t>
                      </a:r>
                      <a:r>
                        <a:rPr sz="1600" spc="1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Pembinaan</a:t>
                      </a:r>
                      <a:r>
                        <a:rPr sz="1600" spc="3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Karier</a:t>
                      </a:r>
                      <a:r>
                        <a:rPr sz="1600" spc="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Jabatan</a:t>
                      </a:r>
                      <a:r>
                        <a:rPr sz="1600" spc="35"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Fungsional</a:t>
                      </a:r>
                      <a:r>
                        <a:rPr sz="1600" spc="5"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di</a:t>
                      </a:r>
                      <a:r>
                        <a:rPr sz="1600" spc="-5"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lingkungan</a:t>
                      </a:r>
                      <a:r>
                        <a:rPr sz="1600" spc="35"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a:p>
                      <a:pPr marL="433070" indent="-344170">
                        <a:lnSpc>
                          <a:spcPct val="100000"/>
                        </a:lnSpc>
                        <a:spcBef>
                          <a:spcPts val="585"/>
                        </a:spcBef>
                        <a:buAutoNum type="arabicPeriod" startAt="2"/>
                        <a:tabLst>
                          <a:tab pos="433070" algn="l"/>
                          <a:tab pos="433705" algn="l"/>
                        </a:tabLst>
                      </a:pPr>
                      <a:r>
                        <a:rPr sz="1600" spc="-35" dirty="0">
                          <a:latin typeface="Arial" panose="020B0604020202020204" pitchFamily="34" charset="0"/>
                          <a:cs typeface="Arial" panose="020B0604020202020204" pitchFamily="34" charset="0"/>
                        </a:rPr>
                        <a:t>Dilaksanakan </a:t>
                      </a:r>
                      <a:r>
                        <a:rPr sz="1600" b="1" spc="175" dirty="0">
                          <a:solidFill>
                            <a:srgbClr val="0070C0"/>
                          </a:solidFill>
                          <a:latin typeface="Arial" panose="020B0604020202020204" pitchFamily="34" charset="0"/>
                          <a:cs typeface="Arial" panose="020B0604020202020204" pitchFamily="34" charset="0"/>
                        </a:rPr>
                        <a:t>rapat </a:t>
                      </a:r>
                      <a:r>
                        <a:rPr sz="1600" b="1" spc="155" dirty="0">
                          <a:solidFill>
                            <a:srgbClr val="0070C0"/>
                          </a:solidFill>
                          <a:latin typeface="Arial" panose="020B0604020202020204" pitchFamily="34" charset="0"/>
                          <a:cs typeface="Arial" panose="020B0604020202020204" pitchFamily="34" charset="0"/>
                        </a:rPr>
                        <a:t>harmonisasi/sinkronisasi </a:t>
                      </a:r>
                      <a:r>
                        <a:rPr sz="1600" b="1" spc="204" dirty="0">
                          <a:solidFill>
                            <a:srgbClr val="0070C0"/>
                          </a:solidFill>
                          <a:latin typeface="Arial" panose="020B0604020202020204" pitchFamily="34" charset="0"/>
                          <a:cs typeface="Arial" panose="020B0604020202020204" pitchFamily="34" charset="0"/>
                        </a:rPr>
                        <a:t>rancangan </a:t>
                      </a:r>
                      <a:r>
                        <a:rPr sz="1600" b="1" spc="190" dirty="0">
                          <a:solidFill>
                            <a:srgbClr val="0070C0"/>
                          </a:solidFill>
                          <a:latin typeface="Arial" panose="020B0604020202020204" pitchFamily="34" charset="0"/>
                          <a:cs typeface="Arial" panose="020B0604020202020204" pitchFamily="34" charset="0"/>
                        </a:rPr>
                        <a:t>Perkap </a:t>
                      </a:r>
                      <a:r>
                        <a:rPr sz="1600" spc="-55" dirty="0">
                          <a:latin typeface="Arial" panose="020B0604020202020204" pitchFamily="34" charset="0"/>
                          <a:cs typeface="Arial" panose="020B0604020202020204" pitchFamily="34" charset="0"/>
                        </a:rPr>
                        <a:t>tentang </a:t>
                      </a:r>
                      <a:r>
                        <a:rPr sz="1600" spc="-40" dirty="0">
                          <a:latin typeface="Arial" panose="020B0604020202020204" pitchFamily="34" charset="0"/>
                          <a:cs typeface="Arial" panose="020B0604020202020204" pitchFamily="34" charset="0"/>
                        </a:rPr>
                        <a:t>Pembinaan Karier </a:t>
                      </a:r>
                      <a:r>
                        <a:rPr sz="1600" spc="5" dirty="0">
                          <a:latin typeface="Arial" panose="020B0604020202020204" pitchFamily="34" charset="0"/>
                          <a:cs typeface="Arial" panose="020B0604020202020204" pitchFamily="34" charset="0"/>
                        </a:rPr>
                        <a:t>Jabatan </a:t>
                      </a:r>
                      <a:r>
                        <a:rPr sz="1600" spc="-55" dirty="0">
                          <a:latin typeface="Arial" panose="020B0604020202020204" pitchFamily="34" charset="0"/>
                          <a:cs typeface="Arial" panose="020B0604020202020204" pitchFamily="34" charset="0"/>
                        </a:rPr>
                        <a:t>Fungsional</a:t>
                      </a:r>
                      <a:r>
                        <a:rPr sz="1600" spc="6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di</a:t>
                      </a:r>
                      <a:endParaRPr sz="1600" dirty="0">
                        <a:latin typeface="Arial" panose="020B0604020202020204" pitchFamily="34" charset="0"/>
                        <a:cs typeface="Arial" panose="020B0604020202020204" pitchFamily="34" charset="0"/>
                      </a:endParaRPr>
                    </a:p>
                    <a:p>
                      <a:pPr marL="433070">
                        <a:lnSpc>
                          <a:spcPct val="100000"/>
                        </a:lnSpc>
                        <a:spcBef>
                          <a:spcPts val="15"/>
                        </a:spcBef>
                      </a:pPr>
                      <a:r>
                        <a:rPr sz="1600" spc="-60" dirty="0">
                          <a:latin typeface="Arial" panose="020B0604020202020204" pitchFamily="34" charset="0"/>
                          <a:cs typeface="Arial" panose="020B0604020202020204" pitchFamily="34" charset="0"/>
                        </a:rPr>
                        <a:t>lingkungan Polri </a:t>
                      </a:r>
                      <a:r>
                        <a:rPr sz="1600" spc="-40" dirty="0">
                          <a:latin typeface="Arial" panose="020B0604020202020204" pitchFamily="34" charset="0"/>
                          <a:cs typeface="Arial" panose="020B0604020202020204" pitchFamily="34" charset="0"/>
                        </a:rPr>
                        <a:t>oleh </a:t>
                      </a:r>
                      <a:r>
                        <a:rPr sz="1600" spc="-70" dirty="0">
                          <a:latin typeface="Arial" panose="020B0604020202020204" pitchFamily="34" charset="0"/>
                          <a:cs typeface="Arial" panose="020B0604020202020204" pitchFamily="34" charset="0"/>
                        </a:rPr>
                        <a:t>Divkum </a:t>
                      </a:r>
                      <a:r>
                        <a:rPr sz="1600" spc="-60" dirty="0">
                          <a:latin typeface="Arial" panose="020B0604020202020204" pitchFamily="34" charset="0"/>
                          <a:cs typeface="Arial" panose="020B0604020202020204" pitchFamily="34" charset="0"/>
                        </a:rPr>
                        <a:t>Polri </a:t>
                      </a:r>
                      <a:r>
                        <a:rPr sz="1600" spc="-45" dirty="0">
                          <a:latin typeface="Arial" panose="020B0604020202020204" pitchFamily="34" charset="0"/>
                          <a:cs typeface="Arial" panose="020B0604020202020204" pitchFamily="34" charset="0"/>
                        </a:rPr>
                        <a:t>dengan </a:t>
                      </a:r>
                      <a:r>
                        <a:rPr sz="1600" spc="-50" dirty="0">
                          <a:latin typeface="Arial" panose="020B0604020202020204" pitchFamily="34" charset="0"/>
                          <a:cs typeface="Arial" panose="020B0604020202020204" pitchFamily="34" charset="0"/>
                        </a:rPr>
                        <a:t>melibatkan </a:t>
                      </a:r>
                      <a:r>
                        <a:rPr sz="1600" spc="-45" dirty="0">
                          <a:latin typeface="Arial" panose="020B0604020202020204" pitchFamily="34" charset="0"/>
                          <a:cs typeface="Arial" panose="020B0604020202020204" pitchFamily="34" charset="0"/>
                        </a:rPr>
                        <a:t>Satker</a:t>
                      </a:r>
                      <a:r>
                        <a:rPr sz="1600" spc="-4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terkait.</a:t>
                      </a:r>
                      <a:endParaRPr sz="1600" dirty="0">
                        <a:latin typeface="Arial" panose="020B0604020202020204" pitchFamily="34" charset="0"/>
                        <a:cs typeface="Arial" panose="020B0604020202020204" pitchFamily="34" charset="0"/>
                      </a:endParaRPr>
                    </a:p>
                  </a:txBody>
                  <a:tcPr marL="0" marR="0" marT="59690" marB="0">
                    <a:lnL w="38100">
                      <a:solidFill>
                        <a:srgbClr val="FFC000"/>
                      </a:solidFill>
                      <a:prstDash val="solid"/>
                    </a:lnL>
                    <a:lnR w="38100">
                      <a:solidFill>
                        <a:srgbClr val="FFC000"/>
                      </a:solidFill>
                      <a:prstDash val="solid"/>
                    </a:lnR>
                    <a:lnT w="38100" cap="flat" cmpd="sng" algn="ctr">
                      <a:solidFill>
                        <a:srgbClr val="FFC000"/>
                      </a:solidFill>
                      <a:prstDash val="solid"/>
                      <a:round/>
                      <a:headEnd type="none" w="med" len="med"/>
                      <a:tailEnd type="none" w="med" len="med"/>
                    </a:lnT>
                    <a:lnB w="38100">
                      <a:solidFill>
                        <a:srgbClr val="FFC000"/>
                      </a:solidFill>
                      <a:prstDash val="solid"/>
                    </a:lnB>
                  </a:tcPr>
                </a:tc>
                <a:tc hMerge="1">
                  <a:txBody>
                    <a:bodyPr/>
                    <a:lstStyle/>
                    <a:p>
                      <a:endParaRPr/>
                    </a:p>
                  </a:txBody>
                  <a:tcPr marL="0" marR="0" marT="0" marB="0"/>
                </a:tc>
              </a:tr>
            </a:tbl>
          </a:graphicData>
        </a:graphic>
      </p:graphicFrame>
      <p:sp>
        <p:nvSpPr>
          <p:cNvPr id="6" name="object 6"/>
          <p:cNvSpPr txBox="1"/>
          <p:nvPr/>
        </p:nvSpPr>
        <p:spPr>
          <a:xfrm>
            <a:off x="599694" y="4755640"/>
            <a:ext cx="4685030" cy="595035"/>
          </a:xfrm>
          <a:prstGeom prst="rect">
            <a:avLst/>
          </a:prstGeom>
          <a:ln w="38100">
            <a:solidFill>
              <a:srgbClr val="FFC000"/>
            </a:solidFill>
          </a:ln>
        </p:spPr>
        <p:txBody>
          <a:bodyPr vert="horz" wrap="square" lIns="0" tIns="101600" rIns="0" bIns="0" rtlCol="0">
            <a:spAutoFit/>
          </a:bodyPr>
          <a:lstStyle/>
          <a:p>
            <a:pPr marR="253365">
              <a:lnSpc>
                <a:spcPct val="100000"/>
              </a:lnSpc>
              <a:spcBef>
                <a:spcPts val="800"/>
              </a:spcBef>
              <a:tabLst>
                <a:tab pos="92075" algn="l"/>
              </a:tabLst>
            </a:pPr>
            <a:r>
              <a:rPr lang="en-US" sz="1600" spc="-60" dirty="0" err="1" smtClean="0">
                <a:solidFill>
                  <a:srgbClr val="0070C0"/>
                </a:solidFill>
                <a:latin typeface="Arial" panose="020B0604020202020204" pitchFamily="34" charset="0"/>
                <a:cs typeface="Arial" panose="020B0604020202020204" pitchFamily="34" charset="0"/>
              </a:rPr>
              <a:t>Perkap</a:t>
            </a:r>
            <a:r>
              <a:rPr lang="en-US" sz="1600" spc="-60" dirty="0" smtClean="0">
                <a:solidFill>
                  <a:srgbClr val="0070C0"/>
                </a:solidFill>
                <a:latin typeface="Arial" panose="020B0604020202020204" pitchFamily="34" charset="0"/>
                <a:cs typeface="Arial" panose="020B0604020202020204" pitchFamily="34" charset="0"/>
              </a:rPr>
              <a:t> </a:t>
            </a:r>
            <a:r>
              <a:rPr lang="en-US" sz="1600" spc="45" dirty="0" err="1" smtClean="0">
                <a:solidFill>
                  <a:srgbClr val="0070C0"/>
                </a:solidFill>
                <a:latin typeface="Arial" panose="020B0604020202020204" pitchFamily="34" charset="0"/>
                <a:cs typeface="Arial" panose="020B0604020202020204" pitchFamily="34" charset="0"/>
              </a:rPr>
              <a:t>Nomor</a:t>
            </a:r>
            <a:r>
              <a:rPr lang="en-US" sz="1600" spc="45" dirty="0" smtClean="0">
                <a:solidFill>
                  <a:srgbClr val="0070C0"/>
                </a:solidFill>
                <a:latin typeface="Arial" panose="020B0604020202020204" pitchFamily="34" charset="0"/>
                <a:cs typeface="Arial" panose="020B0604020202020204" pitchFamily="34" charset="0"/>
              </a:rPr>
              <a:t> </a:t>
            </a:r>
            <a:r>
              <a:rPr lang="en-US" sz="1600" spc="-50" dirty="0" smtClean="0">
                <a:solidFill>
                  <a:srgbClr val="0070C0"/>
                </a:solidFill>
                <a:latin typeface="Arial" panose="020B0604020202020204" pitchFamily="34" charset="0"/>
                <a:cs typeface="Arial" panose="020B0604020202020204" pitchFamily="34" charset="0"/>
              </a:rPr>
              <a:t>3 </a:t>
            </a:r>
            <a:r>
              <a:rPr lang="en-US" sz="1600" spc="-40" dirty="0" err="1" smtClean="0">
                <a:solidFill>
                  <a:srgbClr val="0070C0"/>
                </a:solidFill>
                <a:latin typeface="Arial" panose="020B0604020202020204" pitchFamily="34" charset="0"/>
                <a:cs typeface="Arial" panose="020B0604020202020204" pitchFamily="34" charset="0"/>
              </a:rPr>
              <a:t>Tahun</a:t>
            </a:r>
            <a:r>
              <a:rPr lang="en-US" sz="1600" spc="-40" dirty="0" smtClean="0">
                <a:solidFill>
                  <a:srgbClr val="0070C0"/>
                </a:solidFill>
                <a:latin typeface="Arial" panose="020B0604020202020204" pitchFamily="34" charset="0"/>
                <a:cs typeface="Arial" panose="020B0604020202020204" pitchFamily="34" charset="0"/>
              </a:rPr>
              <a:t> </a:t>
            </a:r>
            <a:r>
              <a:rPr lang="en-US" sz="1600" spc="-55" dirty="0" smtClean="0">
                <a:solidFill>
                  <a:srgbClr val="0070C0"/>
                </a:solidFill>
                <a:latin typeface="Arial" panose="020B0604020202020204" pitchFamily="34" charset="0"/>
                <a:cs typeface="Arial" panose="020B0604020202020204" pitchFamily="34" charset="0"/>
              </a:rPr>
              <a:t>2020</a:t>
            </a:r>
            <a:r>
              <a:rPr lang="en-US" sz="1600" spc="-55"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Tentang</a:t>
            </a:r>
            <a:r>
              <a:rPr lang="en-US" sz="1600" spc="-4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Pembinaan</a:t>
            </a:r>
            <a:r>
              <a:rPr lang="en-US" sz="1600" dirty="0" smtClean="0">
                <a:latin typeface="Arial" panose="020B0604020202020204" pitchFamily="34" charset="0"/>
                <a:cs typeface="Arial" panose="020B0604020202020204" pitchFamily="34" charset="0"/>
              </a:rPr>
              <a:t> </a:t>
            </a:r>
            <a:r>
              <a:rPr lang="en-US" sz="1600" spc="-70" dirty="0" err="1" smtClean="0">
                <a:latin typeface="Arial" panose="020B0604020202020204" pitchFamily="34" charset="0"/>
                <a:cs typeface="Arial" panose="020B0604020202020204" pitchFamily="34" charset="0"/>
              </a:rPr>
              <a:t>Karier</a:t>
            </a:r>
            <a:r>
              <a:rPr lang="en-US" sz="1600" spc="-70" dirty="0" smtClean="0">
                <a:latin typeface="Arial" panose="020B0604020202020204" pitchFamily="34" charset="0"/>
                <a:cs typeface="Arial" panose="020B0604020202020204" pitchFamily="34" charset="0"/>
              </a:rPr>
              <a:t> </a:t>
            </a:r>
            <a:r>
              <a:rPr lang="en-US" sz="1600" spc="-50" dirty="0" err="1" smtClean="0">
                <a:latin typeface="Arial" panose="020B0604020202020204" pitchFamily="34" charset="0"/>
                <a:cs typeface="Arial" panose="020B0604020202020204" pitchFamily="34" charset="0"/>
              </a:rPr>
              <a:t>Jabatan</a:t>
            </a:r>
            <a:r>
              <a:rPr lang="en-US" sz="1600" spc="90" dirty="0" smtClean="0">
                <a:latin typeface="Arial" panose="020B0604020202020204" pitchFamily="34" charset="0"/>
                <a:cs typeface="Arial" panose="020B0604020202020204" pitchFamily="34" charset="0"/>
              </a:rPr>
              <a:t> </a:t>
            </a:r>
            <a:r>
              <a:rPr lang="en-US" sz="1600" spc="30" dirty="0" err="1" smtClean="0">
                <a:latin typeface="Arial" panose="020B0604020202020204" pitchFamily="34" charset="0"/>
                <a:cs typeface="Arial" panose="020B0604020202020204" pitchFamily="34" charset="0"/>
              </a:rPr>
              <a:t>Fungsional</a:t>
            </a:r>
            <a:endParaRPr lang="en-US" sz="1600" dirty="0">
              <a:latin typeface="Arial" panose="020B0604020202020204" pitchFamily="34" charset="0"/>
              <a:cs typeface="Arial" panose="020B0604020202020204" pitchFamily="34" charset="0"/>
            </a:endParaRPr>
          </a:p>
        </p:txBody>
      </p:sp>
      <p:sp>
        <p:nvSpPr>
          <p:cNvPr id="7" name="object 7"/>
          <p:cNvSpPr txBox="1"/>
          <p:nvPr/>
        </p:nvSpPr>
        <p:spPr>
          <a:xfrm>
            <a:off x="599694" y="3570858"/>
            <a:ext cx="10906506" cy="612988"/>
          </a:xfrm>
          <a:prstGeom prst="rect">
            <a:avLst/>
          </a:prstGeom>
          <a:ln w="28575">
            <a:solidFill>
              <a:srgbClr val="FFC000"/>
            </a:solidFill>
          </a:ln>
        </p:spPr>
        <p:txBody>
          <a:bodyPr vert="horz" wrap="square" lIns="0" tIns="12700" rIns="0" bIns="0" rtlCol="0">
            <a:spAutoFit/>
          </a:bodyPr>
          <a:lstStyle/>
          <a:p>
            <a:pPr marL="12700" marR="5080" algn="ctr">
              <a:lnSpc>
                <a:spcPct val="100000"/>
              </a:lnSpc>
              <a:spcBef>
                <a:spcPts val="100"/>
              </a:spcBef>
            </a:pPr>
            <a:r>
              <a:rPr lang="en-US" sz="1300" b="1" spc="165" dirty="0" err="1" smtClean="0">
                <a:solidFill>
                  <a:srgbClr val="0070C0"/>
                </a:solidFill>
                <a:latin typeface="Arial" panose="020B0604020202020204" pitchFamily="34" charset="0"/>
                <a:cs typeface="Arial" panose="020B0604020202020204" pitchFamily="34" charset="0"/>
              </a:rPr>
              <a:t>Keputusan</a:t>
            </a:r>
            <a:r>
              <a:rPr lang="en-US" sz="1300" b="1" spc="165" dirty="0" smtClean="0">
                <a:solidFill>
                  <a:srgbClr val="0070C0"/>
                </a:solidFill>
                <a:latin typeface="Arial" panose="020B0604020202020204" pitchFamily="34" charset="0"/>
                <a:cs typeface="Arial" panose="020B0604020202020204" pitchFamily="34" charset="0"/>
              </a:rPr>
              <a:t> </a:t>
            </a:r>
            <a:r>
              <a:rPr lang="en-US" sz="1300" b="1" spc="165" dirty="0" err="1" smtClean="0">
                <a:solidFill>
                  <a:srgbClr val="0070C0"/>
                </a:solidFill>
                <a:latin typeface="Arial" panose="020B0604020202020204" pitchFamily="34" charset="0"/>
                <a:cs typeface="Arial" panose="020B0604020202020204" pitchFamily="34" charset="0"/>
              </a:rPr>
              <a:t>Kapolri</a:t>
            </a:r>
            <a:r>
              <a:rPr lang="en-US" sz="1300" b="1" spc="135" dirty="0" smtClean="0">
                <a:solidFill>
                  <a:srgbClr val="0070C0"/>
                </a:solidFill>
                <a:latin typeface="Arial" panose="020B0604020202020204" pitchFamily="34" charset="0"/>
                <a:cs typeface="Arial" panose="020B0604020202020204" pitchFamily="34" charset="0"/>
              </a:rPr>
              <a:t> </a:t>
            </a:r>
            <a:r>
              <a:rPr lang="en-US" sz="1300" b="1" spc="150" dirty="0" err="1" smtClean="0">
                <a:solidFill>
                  <a:srgbClr val="0070C0"/>
                </a:solidFill>
                <a:latin typeface="Arial" panose="020B0604020202020204" pitchFamily="34" charset="0"/>
                <a:cs typeface="Arial" panose="020B0604020202020204" pitchFamily="34" charset="0"/>
              </a:rPr>
              <a:t>Nomor</a:t>
            </a:r>
            <a:r>
              <a:rPr lang="en-US" sz="1300" b="1" spc="150" dirty="0" smtClean="0">
                <a:solidFill>
                  <a:srgbClr val="0070C0"/>
                </a:solidFill>
                <a:latin typeface="Arial" panose="020B0604020202020204" pitchFamily="34" charset="0"/>
                <a:cs typeface="Arial" panose="020B0604020202020204" pitchFamily="34" charset="0"/>
              </a:rPr>
              <a:t>:</a:t>
            </a:r>
            <a:r>
              <a:rPr lang="en-US" sz="1300" b="1" spc="95" dirty="0" smtClean="0">
                <a:solidFill>
                  <a:srgbClr val="0070C0"/>
                </a:solidFill>
                <a:latin typeface="Arial" panose="020B0604020202020204" pitchFamily="34" charset="0"/>
                <a:cs typeface="Arial" panose="020B0604020202020204" pitchFamily="34" charset="0"/>
              </a:rPr>
              <a:t> </a:t>
            </a:r>
            <a:r>
              <a:rPr lang="en-US" sz="1300" b="1" spc="145" dirty="0" err="1" smtClean="0">
                <a:solidFill>
                  <a:srgbClr val="0070C0"/>
                </a:solidFill>
                <a:latin typeface="Arial" panose="020B0604020202020204" pitchFamily="34" charset="0"/>
                <a:cs typeface="Arial" panose="020B0604020202020204" pitchFamily="34" charset="0"/>
              </a:rPr>
              <a:t>Kep</a:t>
            </a:r>
            <a:r>
              <a:rPr lang="en-US" sz="1300" b="1" spc="145" dirty="0" smtClean="0">
                <a:solidFill>
                  <a:srgbClr val="0070C0"/>
                </a:solidFill>
                <a:latin typeface="Arial" panose="020B0604020202020204" pitchFamily="34" charset="0"/>
                <a:cs typeface="Arial" panose="020B0604020202020204" pitchFamily="34" charset="0"/>
              </a:rPr>
              <a:t>/2421/XII/2019 </a:t>
            </a:r>
            <a:r>
              <a:rPr lang="en-US" sz="1300" b="1" spc="145" dirty="0" err="1" smtClean="0">
                <a:solidFill>
                  <a:srgbClr val="0070C0"/>
                </a:solidFill>
                <a:latin typeface="Arial" panose="020B0604020202020204" pitchFamily="34" charset="0"/>
                <a:cs typeface="Arial" panose="020B0604020202020204" pitchFamily="34" charset="0"/>
              </a:rPr>
              <a:t>tgl</a:t>
            </a:r>
            <a:r>
              <a:rPr lang="en-US" sz="1300" b="1" spc="145" dirty="0" smtClean="0">
                <a:solidFill>
                  <a:srgbClr val="0070C0"/>
                </a:solidFill>
                <a:latin typeface="Arial" panose="020B0604020202020204" pitchFamily="34" charset="0"/>
                <a:cs typeface="Arial" panose="020B0604020202020204" pitchFamily="34" charset="0"/>
              </a:rPr>
              <a:t> 5 </a:t>
            </a:r>
            <a:r>
              <a:rPr lang="en-US" sz="1300" b="1" spc="145" dirty="0" err="1" smtClean="0">
                <a:solidFill>
                  <a:srgbClr val="0070C0"/>
                </a:solidFill>
                <a:latin typeface="Arial" panose="020B0604020202020204" pitchFamily="34" charset="0"/>
                <a:cs typeface="Arial" panose="020B0604020202020204" pitchFamily="34" charset="0"/>
              </a:rPr>
              <a:t>Desember</a:t>
            </a:r>
            <a:r>
              <a:rPr lang="en-US" sz="1300" b="1" spc="145" dirty="0" smtClean="0">
                <a:solidFill>
                  <a:srgbClr val="0070C0"/>
                </a:solidFill>
                <a:latin typeface="Arial" panose="020B0604020202020204" pitchFamily="34" charset="0"/>
                <a:cs typeface="Arial" panose="020B0604020202020204" pitchFamily="34" charset="0"/>
              </a:rPr>
              <a:t> 2019 </a:t>
            </a:r>
            <a:r>
              <a:rPr lang="en-US" sz="1300" b="1" spc="80" dirty="0" smtClean="0">
                <a:solidFill>
                  <a:srgbClr val="0070C0"/>
                </a:solidFill>
                <a:latin typeface="Arial" panose="020B0604020202020204" pitchFamily="34" charset="0"/>
                <a:cs typeface="Arial" panose="020B0604020202020204" pitchFamily="34" charset="0"/>
              </a:rPr>
              <a:t> </a:t>
            </a:r>
            <a:r>
              <a:rPr lang="en-US" sz="1300" b="1" spc="130" dirty="0" err="1" smtClean="0">
                <a:solidFill>
                  <a:srgbClr val="0070C0"/>
                </a:solidFill>
                <a:latin typeface="Arial" panose="020B0604020202020204" pitchFamily="34" charset="0"/>
                <a:cs typeface="Arial" panose="020B0604020202020204" pitchFamily="34" charset="0"/>
              </a:rPr>
              <a:t>Tentang</a:t>
            </a:r>
            <a:r>
              <a:rPr lang="en-US" sz="1300" b="1" spc="120" dirty="0" smtClean="0">
                <a:solidFill>
                  <a:srgbClr val="0070C0"/>
                </a:solidFill>
                <a:latin typeface="Arial" panose="020B0604020202020204" pitchFamily="34" charset="0"/>
                <a:cs typeface="Arial" panose="020B0604020202020204" pitchFamily="34" charset="0"/>
              </a:rPr>
              <a:t> </a:t>
            </a:r>
            <a:r>
              <a:rPr lang="en-US" sz="1300" b="1" spc="130" dirty="0" err="1" smtClean="0">
                <a:solidFill>
                  <a:srgbClr val="0070C0"/>
                </a:solidFill>
                <a:latin typeface="Arial" panose="020B0604020202020204" pitchFamily="34" charset="0"/>
                <a:cs typeface="Arial" panose="020B0604020202020204" pitchFamily="34" charset="0"/>
              </a:rPr>
              <a:t>Eselon</a:t>
            </a:r>
            <a:r>
              <a:rPr lang="en-US" sz="1300" b="1" spc="130" dirty="0" smtClean="0">
                <a:solidFill>
                  <a:srgbClr val="0070C0"/>
                </a:solidFill>
                <a:latin typeface="Arial" panose="020B0604020202020204" pitchFamily="34" charset="0"/>
                <a:cs typeface="Arial" panose="020B0604020202020204" pitchFamily="34" charset="0"/>
              </a:rPr>
              <a:t>/</a:t>
            </a:r>
            <a:r>
              <a:rPr lang="en-US" sz="1300" b="1" spc="130" dirty="0" err="1" smtClean="0">
                <a:solidFill>
                  <a:srgbClr val="0070C0"/>
                </a:solidFill>
                <a:latin typeface="Arial" panose="020B0604020202020204" pitchFamily="34" charset="0"/>
                <a:cs typeface="Arial" panose="020B0604020202020204" pitchFamily="34" charset="0"/>
              </a:rPr>
              <a:t>Nivellering</a:t>
            </a:r>
            <a:r>
              <a:rPr lang="en-US" sz="1300" b="1" spc="80" dirty="0" smtClean="0">
                <a:solidFill>
                  <a:srgbClr val="0070C0"/>
                </a:solidFill>
                <a:latin typeface="Arial" panose="020B0604020202020204" pitchFamily="34" charset="0"/>
                <a:cs typeface="Arial" panose="020B0604020202020204" pitchFamily="34" charset="0"/>
              </a:rPr>
              <a:t> </a:t>
            </a:r>
            <a:r>
              <a:rPr lang="en-US" sz="1300" b="1" spc="175" dirty="0" err="1" smtClean="0">
                <a:solidFill>
                  <a:srgbClr val="0070C0"/>
                </a:solidFill>
                <a:latin typeface="Arial" panose="020B0604020202020204" pitchFamily="34" charset="0"/>
                <a:cs typeface="Arial" panose="020B0604020202020204" pitchFamily="34" charset="0"/>
              </a:rPr>
              <a:t>Jabatan</a:t>
            </a:r>
            <a:r>
              <a:rPr lang="en-US" sz="1300" b="1" spc="140" dirty="0" smtClean="0">
                <a:solidFill>
                  <a:srgbClr val="0070C0"/>
                </a:solidFill>
                <a:latin typeface="Arial" panose="020B0604020202020204" pitchFamily="34" charset="0"/>
                <a:cs typeface="Arial" panose="020B0604020202020204" pitchFamily="34" charset="0"/>
              </a:rPr>
              <a:t> </a:t>
            </a:r>
            <a:r>
              <a:rPr lang="en-US" sz="1300" b="1" spc="185" dirty="0" smtClean="0">
                <a:solidFill>
                  <a:srgbClr val="0070C0"/>
                </a:solidFill>
                <a:latin typeface="Arial" panose="020B0604020202020204" pitchFamily="34" charset="0"/>
                <a:cs typeface="Arial" panose="020B0604020202020204" pitchFamily="34" charset="0"/>
              </a:rPr>
              <a:t>Dan</a:t>
            </a:r>
            <a:r>
              <a:rPr lang="en-US" sz="1300" b="1" spc="130" dirty="0" smtClean="0">
                <a:solidFill>
                  <a:srgbClr val="0070C0"/>
                </a:solidFill>
                <a:latin typeface="Arial" panose="020B0604020202020204" pitchFamily="34" charset="0"/>
                <a:cs typeface="Arial" panose="020B0604020202020204" pitchFamily="34" charset="0"/>
              </a:rPr>
              <a:t> </a:t>
            </a:r>
            <a:r>
              <a:rPr lang="en-US" sz="1300" b="1" spc="140" dirty="0" err="1" smtClean="0">
                <a:solidFill>
                  <a:srgbClr val="0070C0"/>
                </a:solidFill>
                <a:latin typeface="Arial" panose="020B0604020202020204" pitchFamily="34" charset="0"/>
                <a:cs typeface="Arial" panose="020B0604020202020204" pitchFamily="34" charset="0"/>
              </a:rPr>
              <a:t>Formasi</a:t>
            </a:r>
            <a:r>
              <a:rPr lang="en-US" sz="1300" b="1" spc="100" dirty="0" smtClean="0">
                <a:solidFill>
                  <a:srgbClr val="0070C0"/>
                </a:solidFill>
                <a:latin typeface="Arial" panose="020B0604020202020204" pitchFamily="34" charset="0"/>
                <a:cs typeface="Arial" panose="020B0604020202020204" pitchFamily="34" charset="0"/>
              </a:rPr>
              <a:t> </a:t>
            </a:r>
            <a:r>
              <a:rPr lang="en-US" sz="1300" b="1" spc="170" dirty="0" err="1" smtClean="0">
                <a:solidFill>
                  <a:srgbClr val="0070C0"/>
                </a:solidFill>
                <a:latin typeface="Arial" panose="020B0604020202020204" pitchFamily="34" charset="0"/>
                <a:cs typeface="Arial" panose="020B0604020202020204" pitchFamily="34" charset="0"/>
              </a:rPr>
              <a:t>Jabfung</a:t>
            </a:r>
            <a:r>
              <a:rPr lang="en-US" sz="1300" b="1" spc="130" dirty="0" smtClean="0">
                <a:solidFill>
                  <a:srgbClr val="0070C0"/>
                </a:solidFill>
                <a:latin typeface="Arial" panose="020B0604020202020204" pitchFamily="34" charset="0"/>
                <a:cs typeface="Arial" panose="020B0604020202020204" pitchFamily="34" charset="0"/>
              </a:rPr>
              <a:t> </a:t>
            </a:r>
            <a:r>
              <a:rPr lang="en-US" sz="1300" b="1" spc="165" dirty="0" err="1" smtClean="0">
                <a:solidFill>
                  <a:srgbClr val="0070C0"/>
                </a:solidFill>
                <a:latin typeface="Arial" panose="020B0604020202020204" pitchFamily="34" charset="0"/>
                <a:cs typeface="Arial" panose="020B0604020202020204" pitchFamily="34" charset="0"/>
              </a:rPr>
              <a:t>Anggota</a:t>
            </a:r>
            <a:r>
              <a:rPr lang="en-US" sz="1300" b="1" spc="130" dirty="0" smtClean="0">
                <a:solidFill>
                  <a:srgbClr val="0070C0"/>
                </a:solidFill>
                <a:latin typeface="Arial" panose="020B0604020202020204" pitchFamily="34" charset="0"/>
                <a:cs typeface="Arial" panose="020B0604020202020204" pitchFamily="34" charset="0"/>
              </a:rPr>
              <a:t> </a:t>
            </a:r>
            <a:r>
              <a:rPr lang="en-US" sz="1300" b="1" spc="110" dirty="0" err="1" smtClean="0">
                <a:solidFill>
                  <a:srgbClr val="0070C0"/>
                </a:solidFill>
                <a:latin typeface="Arial" panose="020B0604020202020204" pitchFamily="34" charset="0"/>
                <a:cs typeface="Arial" panose="020B0604020202020204" pitchFamily="34" charset="0"/>
              </a:rPr>
              <a:t>Polri</a:t>
            </a:r>
            <a:r>
              <a:rPr lang="en-US" sz="1300" b="1" spc="125" dirty="0" smtClean="0">
                <a:solidFill>
                  <a:srgbClr val="0070C0"/>
                </a:solidFill>
                <a:latin typeface="Arial" panose="020B0604020202020204" pitchFamily="34" charset="0"/>
                <a:cs typeface="Arial" panose="020B0604020202020204" pitchFamily="34" charset="0"/>
              </a:rPr>
              <a:t> Di  </a:t>
            </a:r>
            <a:r>
              <a:rPr lang="en-US" sz="1300" b="1" spc="175" dirty="0" err="1" smtClean="0">
                <a:solidFill>
                  <a:srgbClr val="0070C0"/>
                </a:solidFill>
                <a:latin typeface="Arial" panose="020B0604020202020204" pitchFamily="34" charset="0"/>
                <a:cs typeface="Arial" panose="020B0604020202020204" pitchFamily="34" charset="0"/>
              </a:rPr>
              <a:t>Lingk</a:t>
            </a:r>
            <a:r>
              <a:rPr lang="en-US" sz="1300" b="1" spc="175" dirty="0" smtClean="0">
                <a:solidFill>
                  <a:srgbClr val="0070C0"/>
                </a:solidFill>
                <a:latin typeface="Arial" panose="020B0604020202020204" pitchFamily="34" charset="0"/>
                <a:cs typeface="Arial" panose="020B0604020202020204" pitchFamily="34" charset="0"/>
              </a:rPr>
              <a:t> </a:t>
            </a:r>
            <a:r>
              <a:rPr lang="en-US" sz="1300" b="1" spc="105" dirty="0" err="1" smtClean="0">
                <a:solidFill>
                  <a:srgbClr val="0070C0"/>
                </a:solidFill>
                <a:latin typeface="Arial" panose="020B0604020202020204" pitchFamily="34" charset="0"/>
                <a:cs typeface="Arial" panose="020B0604020202020204" pitchFamily="34" charset="0"/>
              </a:rPr>
              <a:t>Polri</a:t>
            </a:r>
            <a:r>
              <a:rPr lang="en-US" sz="1300" b="1" spc="105" dirty="0" smtClean="0">
                <a:solidFill>
                  <a:srgbClr val="0070C0"/>
                </a:solidFill>
                <a:latin typeface="Arial" panose="020B0604020202020204" pitchFamily="34" charset="0"/>
                <a:cs typeface="Arial" panose="020B0604020202020204" pitchFamily="34" charset="0"/>
              </a:rPr>
              <a:t>, </a:t>
            </a:r>
            <a:r>
              <a:rPr lang="en-US" sz="1300" b="1" spc="105" dirty="0" err="1" smtClean="0">
                <a:solidFill>
                  <a:srgbClr val="0070C0"/>
                </a:solidFill>
                <a:latin typeface="Arial" panose="020B0604020202020204" pitchFamily="34" charset="0"/>
                <a:cs typeface="Arial" panose="020B0604020202020204" pitchFamily="34" charset="0"/>
              </a:rPr>
              <a:t>Terdiri</a:t>
            </a:r>
            <a:r>
              <a:rPr lang="en-US" sz="1300" b="1" spc="105" dirty="0" smtClean="0">
                <a:solidFill>
                  <a:srgbClr val="0070C0"/>
                </a:solidFill>
                <a:latin typeface="Arial" panose="020B0604020202020204" pitchFamily="34" charset="0"/>
                <a:cs typeface="Arial" panose="020B0604020202020204" pitchFamily="34" charset="0"/>
              </a:rPr>
              <a:t> </a:t>
            </a:r>
            <a:r>
              <a:rPr lang="en-US" sz="1300" b="1" spc="140" dirty="0" smtClean="0">
                <a:solidFill>
                  <a:srgbClr val="0070C0"/>
                </a:solidFill>
                <a:latin typeface="Arial" panose="020B0604020202020204" pitchFamily="34" charset="0"/>
                <a:cs typeface="Arial" panose="020B0604020202020204" pitchFamily="34" charset="0"/>
              </a:rPr>
              <a:t>Dari: </a:t>
            </a:r>
            <a:r>
              <a:rPr lang="en-US" sz="1300" b="1" spc="135" dirty="0" err="1" smtClean="0">
                <a:solidFill>
                  <a:srgbClr val="0070C0"/>
                </a:solidFill>
                <a:latin typeface="Arial" panose="020B0604020202020204" pitchFamily="34" charset="0"/>
                <a:cs typeface="Arial" panose="020B0604020202020204" pitchFamily="34" charset="0"/>
              </a:rPr>
              <a:t>Penyidik</a:t>
            </a:r>
            <a:r>
              <a:rPr lang="en-US" sz="1300" b="1" spc="135" dirty="0" smtClean="0">
                <a:solidFill>
                  <a:srgbClr val="0070C0"/>
                </a:solidFill>
                <a:latin typeface="Arial" panose="020B0604020202020204" pitchFamily="34" charset="0"/>
                <a:cs typeface="Arial" panose="020B0604020202020204" pitchFamily="34" charset="0"/>
              </a:rPr>
              <a:t> </a:t>
            </a:r>
            <a:r>
              <a:rPr lang="en-US" sz="1300" b="1" spc="160" dirty="0" err="1" smtClean="0">
                <a:solidFill>
                  <a:srgbClr val="0070C0"/>
                </a:solidFill>
                <a:latin typeface="Arial" panose="020B0604020202020204" pitchFamily="34" charset="0"/>
                <a:cs typeface="Arial" panose="020B0604020202020204" pitchFamily="34" charset="0"/>
              </a:rPr>
              <a:t>Tindak</a:t>
            </a:r>
            <a:r>
              <a:rPr lang="en-US" sz="1300" b="1" spc="160" dirty="0" smtClean="0">
                <a:solidFill>
                  <a:srgbClr val="0070C0"/>
                </a:solidFill>
                <a:latin typeface="Arial" panose="020B0604020202020204" pitchFamily="34" charset="0"/>
                <a:cs typeface="Arial" panose="020B0604020202020204" pitchFamily="34" charset="0"/>
              </a:rPr>
              <a:t> </a:t>
            </a:r>
            <a:r>
              <a:rPr lang="en-US" sz="1300" b="1" spc="155" dirty="0" err="1" smtClean="0">
                <a:solidFill>
                  <a:srgbClr val="0070C0"/>
                </a:solidFill>
                <a:latin typeface="Arial" panose="020B0604020202020204" pitchFamily="34" charset="0"/>
                <a:cs typeface="Arial" panose="020B0604020202020204" pitchFamily="34" charset="0"/>
              </a:rPr>
              <a:t>Pidana</a:t>
            </a:r>
            <a:r>
              <a:rPr lang="en-US" sz="1300" b="1" spc="155" dirty="0" smtClean="0">
                <a:solidFill>
                  <a:srgbClr val="0070C0"/>
                </a:solidFill>
                <a:latin typeface="Arial" panose="020B0604020202020204" pitchFamily="34" charset="0"/>
                <a:cs typeface="Arial" panose="020B0604020202020204" pitchFamily="34" charset="0"/>
              </a:rPr>
              <a:t>, </a:t>
            </a:r>
            <a:r>
              <a:rPr lang="en-US" sz="1300" b="1" spc="180" dirty="0" err="1" smtClean="0">
                <a:solidFill>
                  <a:srgbClr val="0070C0"/>
                </a:solidFill>
                <a:latin typeface="Arial" panose="020B0604020202020204" pitchFamily="34" charset="0"/>
                <a:cs typeface="Arial" panose="020B0604020202020204" pitchFamily="34" charset="0"/>
              </a:rPr>
              <a:t>Agen</a:t>
            </a:r>
            <a:r>
              <a:rPr lang="en-US" sz="1300" b="1" spc="180" dirty="0" smtClean="0">
                <a:solidFill>
                  <a:srgbClr val="0070C0"/>
                </a:solidFill>
                <a:latin typeface="Arial" panose="020B0604020202020204" pitchFamily="34" charset="0"/>
                <a:cs typeface="Arial" panose="020B0604020202020204" pitchFamily="34" charset="0"/>
              </a:rPr>
              <a:t> </a:t>
            </a:r>
            <a:r>
              <a:rPr lang="en-US" sz="1300" b="1" spc="110" dirty="0" err="1" smtClean="0">
                <a:solidFill>
                  <a:srgbClr val="0070C0"/>
                </a:solidFill>
                <a:latin typeface="Arial" panose="020B0604020202020204" pitchFamily="34" charset="0"/>
                <a:cs typeface="Arial" panose="020B0604020202020204" pitchFamily="34" charset="0"/>
              </a:rPr>
              <a:t>Intelijen</a:t>
            </a:r>
            <a:r>
              <a:rPr lang="en-US" sz="1300" b="1" spc="110" dirty="0" smtClean="0">
                <a:solidFill>
                  <a:srgbClr val="0070C0"/>
                </a:solidFill>
                <a:latin typeface="Arial" panose="020B0604020202020204" pitchFamily="34" charset="0"/>
                <a:cs typeface="Arial" panose="020B0604020202020204" pitchFamily="34" charset="0"/>
              </a:rPr>
              <a:t> </a:t>
            </a:r>
            <a:r>
              <a:rPr lang="en-US" sz="1300" b="1" spc="140" dirty="0" err="1" smtClean="0">
                <a:solidFill>
                  <a:srgbClr val="0070C0"/>
                </a:solidFill>
                <a:latin typeface="Arial" panose="020B0604020202020204" pitchFamily="34" charset="0"/>
                <a:cs typeface="Arial" panose="020B0604020202020204" pitchFamily="34" charset="0"/>
              </a:rPr>
              <a:t>Kepolisian</a:t>
            </a:r>
            <a:r>
              <a:rPr lang="en-US" sz="1300" b="1" spc="140" dirty="0" smtClean="0">
                <a:solidFill>
                  <a:srgbClr val="0070C0"/>
                </a:solidFill>
                <a:latin typeface="Arial" panose="020B0604020202020204" pitchFamily="34" charset="0"/>
                <a:cs typeface="Arial" panose="020B0604020202020204" pitchFamily="34" charset="0"/>
              </a:rPr>
              <a:t>, </a:t>
            </a:r>
            <a:r>
              <a:rPr lang="en-US" sz="1300" b="1" spc="114" dirty="0" smtClean="0">
                <a:solidFill>
                  <a:srgbClr val="0070C0"/>
                </a:solidFill>
                <a:latin typeface="Arial" panose="020B0604020202020204" pitchFamily="34" charset="0"/>
                <a:cs typeface="Arial" panose="020B0604020202020204" pitchFamily="34" charset="0"/>
              </a:rPr>
              <a:t>Auditor </a:t>
            </a:r>
            <a:r>
              <a:rPr lang="en-US" sz="1300" b="1" spc="135" dirty="0" err="1" smtClean="0">
                <a:solidFill>
                  <a:srgbClr val="0070C0"/>
                </a:solidFill>
                <a:latin typeface="Arial" panose="020B0604020202020204" pitchFamily="34" charset="0"/>
                <a:cs typeface="Arial" panose="020B0604020202020204" pitchFamily="34" charset="0"/>
              </a:rPr>
              <a:t>Sispamobvitnas</a:t>
            </a:r>
            <a:r>
              <a:rPr lang="en-US" sz="1300" b="1" spc="135" dirty="0" smtClean="0">
                <a:solidFill>
                  <a:srgbClr val="0070C0"/>
                </a:solidFill>
                <a:latin typeface="Arial" panose="020B0604020202020204" pitchFamily="34" charset="0"/>
                <a:cs typeface="Arial" panose="020B0604020202020204" pitchFamily="34" charset="0"/>
              </a:rPr>
              <a:t>, </a:t>
            </a:r>
            <a:r>
              <a:rPr lang="en-US" sz="1300" b="1" spc="125" dirty="0" smtClean="0">
                <a:solidFill>
                  <a:srgbClr val="0070C0"/>
                </a:solidFill>
                <a:latin typeface="Arial" panose="020B0604020202020204" pitchFamily="34" charset="0"/>
                <a:cs typeface="Arial" panose="020B0604020202020204" pitchFamily="34" charset="0"/>
              </a:rPr>
              <a:t>Assessor  </a:t>
            </a:r>
            <a:r>
              <a:rPr lang="en-US" sz="1300" b="1" spc="135" dirty="0" smtClean="0">
                <a:solidFill>
                  <a:srgbClr val="0070C0"/>
                </a:solidFill>
                <a:latin typeface="Arial" panose="020B0604020202020204" pitchFamily="34" charset="0"/>
                <a:cs typeface="Arial" panose="020B0604020202020204" pitchFamily="34" charset="0"/>
              </a:rPr>
              <a:t>SDM</a:t>
            </a:r>
            <a:r>
              <a:rPr lang="en-US" sz="1300" b="1" spc="110" dirty="0" smtClean="0">
                <a:solidFill>
                  <a:srgbClr val="0070C0"/>
                </a:solidFill>
                <a:latin typeface="Arial" panose="020B0604020202020204" pitchFamily="34" charset="0"/>
                <a:cs typeface="Arial" panose="020B0604020202020204" pitchFamily="34" charset="0"/>
              </a:rPr>
              <a:t> </a:t>
            </a:r>
            <a:r>
              <a:rPr lang="en-US" sz="1300" b="1" spc="145" dirty="0" err="1" smtClean="0">
                <a:solidFill>
                  <a:srgbClr val="0070C0"/>
                </a:solidFill>
                <a:latin typeface="Arial" panose="020B0604020202020204" pitchFamily="34" charset="0"/>
                <a:cs typeface="Arial" panose="020B0604020202020204" pitchFamily="34" charset="0"/>
              </a:rPr>
              <a:t>Kepolisian</a:t>
            </a:r>
            <a:r>
              <a:rPr lang="en-US" sz="1300" b="1" spc="70" dirty="0" smtClean="0">
                <a:solidFill>
                  <a:srgbClr val="0070C0"/>
                </a:solidFill>
                <a:latin typeface="Arial" panose="020B0604020202020204" pitchFamily="34" charset="0"/>
                <a:cs typeface="Arial" panose="020B0604020202020204" pitchFamily="34" charset="0"/>
              </a:rPr>
              <a:t> </a:t>
            </a:r>
            <a:r>
              <a:rPr lang="en-US" sz="1300" b="1" spc="185" dirty="0" smtClean="0">
                <a:solidFill>
                  <a:srgbClr val="0070C0"/>
                </a:solidFill>
                <a:latin typeface="Arial" panose="020B0604020202020204" pitchFamily="34" charset="0"/>
                <a:cs typeface="Arial" panose="020B0604020202020204" pitchFamily="34" charset="0"/>
              </a:rPr>
              <a:t>Dan</a:t>
            </a:r>
            <a:r>
              <a:rPr lang="en-US" sz="1300" b="1" spc="120" dirty="0" smtClean="0">
                <a:solidFill>
                  <a:srgbClr val="0070C0"/>
                </a:solidFill>
                <a:latin typeface="Arial" panose="020B0604020202020204" pitchFamily="34" charset="0"/>
                <a:cs typeface="Arial" panose="020B0604020202020204" pitchFamily="34" charset="0"/>
              </a:rPr>
              <a:t> </a:t>
            </a:r>
            <a:r>
              <a:rPr lang="en-US" sz="1300" b="1" spc="165" dirty="0" err="1" smtClean="0">
                <a:solidFill>
                  <a:srgbClr val="0070C0"/>
                </a:solidFill>
                <a:latin typeface="Arial" panose="020B0604020202020204" pitchFamily="34" charset="0"/>
                <a:cs typeface="Arial" panose="020B0604020202020204" pitchFamily="34" charset="0"/>
              </a:rPr>
              <a:t>Tenaga</a:t>
            </a:r>
            <a:r>
              <a:rPr lang="en-US" sz="1300" b="1" spc="110" dirty="0" smtClean="0">
                <a:solidFill>
                  <a:srgbClr val="0070C0"/>
                </a:solidFill>
                <a:latin typeface="Arial" panose="020B0604020202020204" pitchFamily="34" charset="0"/>
                <a:cs typeface="Arial" panose="020B0604020202020204" pitchFamily="34" charset="0"/>
              </a:rPr>
              <a:t> </a:t>
            </a:r>
            <a:r>
              <a:rPr lang="en-US" sz="1300" b="1" spc="155" dirty="0" err="1" smtClean="0">
                <a:solidFill>
                  <a:srgbClr val="0070C0"/>
                </a:solidFill>
                <a:latin typeface="Arial" panose="020B0604020202020204" pitchFamily="34" charset="0"/>
                <a:cs typeface="Arial" panose="020B0604020202020204" pitchFamily="34" charset="0"/>
              </a:rPr>
              <a:t>Kedokteran</a:t>
            </a:r>
            <a:r>
              <a:rPr lang="en-US" sz="1300" b="1" spc="110" dirty="0" smtClean="0">
                <a:solidFill>
                  <a:srgbClr val="0070C0"/>
                </a:solidFill>
                <a:latin typeface="Arial" panose="020B0604020202020204" pitchFamily="34" charset="0"/>
                <a:cs typeface="Arial" panose="020B0604020202020204" pitchFamily="34" charset="0"/>
              </a:rPr>
              <a:t> </a:t>
            </a:r>
            <a:r>
              <a:rPr lang="en-US" sz="1300" b="1" spc="145" dirty="0" smtClean="0">
                <a:solidFill>
                  <a:srgbClr val="0070C0"/>
                </a:solidFill>
                <a:latin typeface="Arial" panose="020B0604020202020204" pitchFamily="34" charset="0"/>
                <a:cs typeface="Arial" panose="020B0604020202020204" pitchFamily="34" charset="0"/>
              </a:rPr>
              <a:t>&amp;</a:t>
            </a:r>
            <a:r>
              <a:rPr lang="en-US" sz="1300" b="1" spc="110" dirty="0" smtClean="0">
                <a:solidFill>
                  <a:srgbClr val="0070C0"/>
                </a:solidFill>
                <a:latin typeface="Arial" panose="020B0604020202020204" pitchFamily="34" charset="0"/>
                <a:cs typeface="Arial" panose="020B0604020202020204" pitchFamily="34" charset="0"/>
              </a:rPr>
              <a:t> </a:t>
            </a:r>
            <a:r>
              <a:rPr lang="en-US" sz="1300" b="1" spc="160" dirty="0" err="1" smtClean="0">
                <a:solidFill>
                  <a:srgbClr val="0070C0"/>
                </a:solidFill>
                <a:latin typeface="Arial" panose="020B0604020202020204" pitchFamily="34" charset="0"/>
                <a:cs typeface="Arial" panose="020B0604020202020204" pitchFamily="34" charset="0"/>
              </a:rPr>
              <a:t>Kesehatan</a:t>
            </a:r>
            <a:r>
              <a:rPr lang="en-US" sz="1300" b="1" spc="105" dirty="0" smtClean="0">
                <a:solidFill>
                  <a:srgbClr val="0070C0"/>
                </a:solidFill>
                <a:latin typeface="Arial" panose="020B0604020202020204" pitchFamily="34" charset="0"/>
                <a:cs typeface="Arial" panose="020B0604020202020204" pitchFamily="34" charset="0"/>
              </a:rPr>
              <a:t> </a:t>
            </a:r>
            <a:r>
              <a:rPr lang="en-US" sz="1300" b="1" spc="135" dirty="0" err="1" smtClean="0">
                <a:solidFill>
                  <a:srgbClr val="0070C0"/>
                </a:solidFill>
                <a:latin typeface="Arial" panose="020B0604020202020204" pitchFamily="34" charset="0"/>
                <a:cs typeface="Arial" panose="020B0604020202020204" pitchFamily="34" charset="0"/>
              </a:rPr>
              <a:t>Investigasi</a:t>
            </a:r>
            <a:r>
              <a:rPr lang="en-US" sz="1300" b="1" spc="100" dirty="0" smtClean="0">
                <a:solidFill>
                  <a:srgbClr val="0070C0"/>
                </a:solidFill>
                <a:latin typeface="Arial" panose="020B0604020202020204" pitchFamily="34" charset="0"/>
                <a:cs typeface="Arial" panose="020B0604020202020204" pitchFamily="34" charset="0"/>
              </a:rPr>
              <a:t> </a:t>
            </a:r>
            <a:r>
              <a:rPr lang="en-US" sz="1300" b="1" spc="145" dirty="0" err="1" smtClean="0">
                <a:solidFill>
                  <a:srgbClr val="0070C0"/>
                </a:solidFill>
                <a:latin typeface="Arial" panose="020B0604020202020204" pitchFamily="34" charset="0"/>
                <a:cs typeface="Arial" panose="020B0604020202020204" pitchFamily="34" charset="0"/>
              </a:rPr>
              <a:t>Kepolisian</a:t>
            </a:r>
            <a:endParaRPr lang="en-US" sz="1300" dirty="0">
              <a:solidFill>
                <a:srgbClr val="0070C0"/>
              </a:solidFill>
              <a:latin typeface="Arial" panose="020B0604020202020204" pitchFamily="34" charset="0"/>
              <a:cs typeface="Arial" panose="020B0604020202020204" pitchFamily="34" charset="0"/>
            </a:endParaRPr>
          </a:p>
        </p:txBody>
      </p:sp>
      <p:sp>
        <p:nvSpPr>
          <p:cNvPr id="8" name="object 8"/>
          <p:cNvSpPr/>
          <p:nvPr/>
        </p:nvSpPr>
        <p:spPr>
          <a:xfrm>
            <a:off x="11529035" y="3247453"/>
            <a:ext cx="389306" cy="727884"/>
          </a:xfrm>
          <a:custGeom>
            <a:avLst/>
            <a:gdLst/>
            <a:ahLst/>
            <a:cxnLst/>
            <a:rect l="l" t="t" r="r" b="b"/>
            <a:pathLst>
              <a:path w="615950" h="730250">
                <a:moveTo>
                  <a:pt x="63401" y="489219"/>
                </a:moveTo>
                <a:lnTo>
                  <a:pt x="100518" y="615535"/>
                </a:lnTo>
                <a:lnTo>
                  <a:pt x="160182" y="606839"/>
                </a:lnTo>
                <a:lnTo>
                  <a:pt x="214955" y="593309"/>
                </a:lnTo>
                <a:lnTo>
                  <a:pt x="265036" y="575484"/>
                </a:lnTo>
                <a:lnTo>
                  <a:pt x="310627" y="553908"/>
                </a:lnTo>
                <a:lnTo>
                  <a:pt x="351926" y="529121"/>
                </a:lnTo>
                <a:lnTo>
                  <a:pt x="389136" y="501665"/>
                </a:lnTo>
                <a:lnTo>
                  <a:pt x="422455" y="472081"/>
                </a:lnTo>
                <a:lnTo>
                  <a:pt x="452085" y="440911"/>
                </a:lnTo>
                <a:lnTo>
                  <a:pt x="478227" y="408696"/>
                </a:lnTo>
                <a:lnTo>
                  <a:pt x="501080" y="375978"/>
                </a:lnTo>
                <a:lnTo>
                  <a:pt x="520844" y="343297"/>
                </a:lnTo>
                <a:lnTo>
                  <a:pt x="558044" y="266492"/>
                </a:lnTo>
                <a:lnTo>
                  <a:pt x="575500" y="220752"/>
                </a:lnTo>
                <a:lnTo>
                  <a:pt x="590044" y="174102"/>
                </a:lnTo>
                <a:lnTo>
                  <a:pt x="601630" y="126665"/>
                </a:lnTo>
                <a:lnTo>
                  <a:pt x="610211" y="78566"/>
                </a:lnTo>
                <a:lnTo>
                  <a:pt x="615740" y="29928"/>
                </a:lnTo>
                <a:lnTo>
                  <a:pt x="614468" y="18953"/>
                </a:lnTo>
                <a:lnTo>
                  <a:pt x="609042" y="9664"/>
                </a:lnTo>
                <a:lnTo>
                  <a:pt x="600304" y="3025"/>
                </a:lnTo>
                <a:lnTo>
                  <a:pt x="589095" y="0"/>
                </a:lnTo>
                <a:lnTo>
                  <a:pt x="578138" y="1263"/>
                </a:lnTo>
                <a:lnTo>
                  <a:pt x="568869" y="6688"/>
                </a:lnTo>
                <a:lnTo>
                  <a:pt x="562249" y="15433"/>
                </a:lnTo>
                <a:lnTo>
                  <a:pt x="559240" y="26657"/>
                </a:lnTo>
                <a:lnTo>
                  <a:pt x="552425" y="80742"/>
                </a:lnTo>
                <a:lnTo>
                  <a:pt x="541680" y="133930"/>
                </a:lnTo>
                <a:lnTo>
                  <a:pt x="527100" y="186052"/>
                </a:lnTo>
                <a:lnTo>
                  <a:pt x="508776" y="236936"/>
                </a:lnTo>
                <a:lnTo>
                  <a:pt x="486801" y="286413"/>
                </a:lnTo>
                <a:lnTo>
                  <a:pt x="460729" y="333452"/>
                </a:lnTo>
                <a:lnTo>
                  <a:pt x="431551" y="376097"/>
                </a:lnTo>
                <a:lnTo>
                  <a:pt x="399294" y="414341"/>
                </a:lnTo>
                <a:lnTo>
                  <a:pt x="363986" y="448175"/>
                </a:lnTo>
                <a:lnTo>
                  <a:pt x="325655" y="477592"/>
                </a:lnTo>
                <a:lnTo>
                  <a:pt x="284327" y="502583"/>
                </a:lnTo>
                <a:lnTo>
                  <a:pt x="240031" y="523141"/>
                </a:lnTo>
                <a:lnTo>
                  <a:pt x="192793" y="539257"/>
                </a:lnTo>
                <a:lnTo>
                  <a:pt x="142640" y="550923"/>
                </a:lnTo>
                <a:lnTo>
                  <a:pt x="89601" y="558132"/>
                </a:lnTo>
                <a:lnTo>
                  <a:pt x="67300" y="482238"/>
                </a:lnTo>
                <a:lnTo>
                  <a:pt x="63401" y="489219"/>
                </a:lnTo>
                <a:close/>
              </a:path>
              <a:path w="615950" h="730250">
                <a:moveTo>
                  <a:pt x="67300" y="482238"/>
                </a:moveTo>
                <a:lnTo>
                  <a:pt x="89601" y="558132"/>
                </a:lnTo>
                <a:lnTo>
                  <a:pt x="146827" y="455865"/>
                </a:lnTo>
                <a:lnTo>
                  <a:pt x="150047" y="445464"/>
                </a:lnTo>
                <a:lnTo>
                  <a:pt x="149158" y="434686"/>
                </a:lnTo>
                <a:lnTo>
                  <a:pt x="144281" y="424894"/>
                </a:lnTo>
                <a:lnTo>
                  <a:pt x="135539" y="417449"/>
                </a:lnTo>
                <a:lnTo>
                  <a:pt x="125151" y="414214"/>
                </a:lnTo>
                <a:lnTo>
                  <a:pt x="114391" y="415093"/>
                </a:lnTo>
                <a:lnTo>
                  <a:pt x="104620" y="419967"/>
                </a:lnTo>
                <a:lnTo>
                  <a:pt x="97195" y="428716"/>
                </a:lnTo>
                <a:lnTo>
                  <a:pt x="67300" y="482238"/>
                </a:lnTo>
                <a:close/>
              </a:path>
              <a:path w="615950" h="730250">
                <a:moveTo>
                  <a:pt x="430" y="609174"/>
                </a:moveTo>
                <a:lnTo>
                  <a:pt x="5268" y="625638"/>
                </a:lnTo>
                <a:lnTo>
                  <a:pt x="9619" y="630321"/>
                </a:lnTo>
                <a:lnTo>
                  <a:pt x="15528" y="633553"/>
                </a:lnTo>
                <a:lnTo>
                  <a:pt x="181804" y="726784"/>
                </a:lnTo>
                <a:lnTo>
                  <a:pt x="192192" y="730019"/>
                </a:lnTo>
                <a:lnTo>
                  <a:pt x="202951" y="729140"/>
                </a:lnTo>
                <a:lnTo>
                  <a:pt x="212723" y="724266"/>
                </a:lnTo>
                <a:lnTo>
                  <a:pt x="220147" y="715517"/>
                </a:lnTo>
                <a:lnTo>
                  <a:pt x="223367" y="705116"/>
                </a:lnTo>
                <a:lnTo>
                  <a:pt x="222478" y="694339"/>
                </a:lnTo>
                <a:lnTo>
                  <a:pt x="217602" y="684547"/>
                </a:lnTo>
                <a:lnTo>
                  <a:pt x="208859" y="677102"/>
                </a:lnTo>
                <a:lnTo>
                  <a:pt x="100518" y="615535"/>
                </a:lnTo>
                <a:lnTo>
                  <a:pt x="63401" y="489219"/>
                </a:lnTo>
                <a:lnTo>
                  <a:pt x="4240" y="595138"/>
                </a:lnTo>
                <a:lnTo>
                  <a:pt x="1395" y="598955"/>
                </a:lnTo>
                <a:lnTo>
                  <a:pt x="0" y="604333"/>
                </a:lnTo>
                <a:lnTo>
                  <a:pt x="430" y="609174"/>
                </a:lnTo>
                <a:close/>
              </a:path>
            </a:pathLst>
          </a:custGeom>
          <a:solidFill>
            <a:srgbClr val="0070C0"/>
          </a:solidFill>
        </p:spPr>
        <p:txBody>
          <a:bodyPr wrap="square" lIns="0" tIns="0" rIns="0" bIns="0" rtlCol="0"/>
          <a:lstStyle/>
          <a:p>
            <a:endParaRPr>
              <a:solidFill>
                <a:srgbClr val="0070C0"/>
              </a:solidFill>
              <a:latin typeface="Arial" panose="020B0604020202020204" pitchFamily="34" charset="0"/>
              <a:cs typeface="Arial" panose="020B0604020202020204" pitchFamily="34" charset="0"/>
            </a:endParaRPr>
          </a:p>
        </p:txBody>
      </p:sp>
      <p:sp>
        <p:nvSpPr>
          <p:cNvPr id="9" name="object 9"/>
          <p:cNvSpPr/>
          <p:nvPr/>
        </p:nvSpPr>
        <p:spPr>
          <a:xfrm>
            <a:off x="187553" y="3247453"/>
            <a:ext cx="412141" cy="751840"/>
          </a:xfrm>
          <a:custGeom>
            <a:avLst/>
            <a:gdLst/>
            <a:ahLst/>
            <a:cxnLst/>
            <a:rect l="l" t="t" r="r" b="b"/>
            <a:pathLst>
              <a:path w="648335" h="751839">
                <a:moveTo>
                  <a:pt x="578154" y="478778"/>
                </a:moveTo>
                <a:lnTo>
                  <a:pt x="547596" y="618966"/>
                </a:lnTo>
                <a:lnTo>
                  <a:pt x="487302" y="615279"/>
                </a:lnTo>
                <a:lnTo>
                  <a:pt x="431659" y="605893"/>
                </a:lnTo>
                <a:lnTo>
                  <a:pt x="380494" y="591413"/>
                </a:lnTo>
                <a:lnTo>
                  <a:pt x="333635" y="572445"/>
                </a:lnTo>
                <a:lnTo>
                  <a:pt x="290909" y="549592"/>
                </a:lnTo>
                <a:lnTo>
                  <a:pt x="252144" y="523461"/>
                </a:lnTo>
                <a:lnTo>
                  <a:pt x="217168" y="494655"/>
                </a:lnTo>
                <a:lnTo>
                  <a:pt x="185809" y="463780"/>
                </a:lnTo>
                <a:lnTo>
                  <a:pt x="157893" y="431440"/>
                </a:lnTo>
                <a:lnTo>
                  <a:pt x="133248" y="398241"/>
                </a:lnTo>
                <a:lnTo>
                  <a:pt x="111703" y="364786"/>
                </a:lnTo>
                <a:lnTo>
                  <a:pt x="70344" y="285275"/>
                </a:lnTo>
                <a:lnTo>
                  <a:pt x="50424" y="237474"/>
                </a:lnTo>
                <a:lnTo>
                  <a:pt x="33377" y="188409"/>
                </a:lnTo>
                <a:lnTo>
                  <a:pt x="19255" y="138209"/>
                </a:lnTo>
                <a:lnTo>
                  <a:pt x="8112" y="87005"/>
                </a:lnTo>
                <a:lnTo>
                  <a:pt x="0" y="34925"/>
                </a:lnTo>
                <a:lnTo>
                  <a:pt x="697" y="22932"/>
                </a:lnTo>
                <a:lnTo>
                  <a:pt x="5648" y="12365"/>
                </a:lnTo>
                <a:lnTo>
                  <a:pt x="14061" y="4346"/>
                </a:lnTo>
                <a:lnTo>
                  <a:pt x="25142" y="0"/>
                </a:lnTo>
                <a:lnTo>
                  <a:pt x="36197" y="316"/>
                </a:lnTo>
                <a:lnTo>
                  <a:pt x="45779" y="5295"/>
                </a:lnTo>
                <a:lnTo>
                  <a:pt x="52879" y="14120"/>
                </a:lnTo>
                <a:lnTo>
                  <a:pt x="56489" y="25972"/>
                </a:lnTo>
                <a:lnTo>
                  <a:pt x="64290" y="74267"/>
                </a:lnTo>
                <a:lnTo>
                  <a:pt x="74806" y="121648"/>
                </a:lnTo>
                <a:lnTo>
                  <a:pt x="87978" y="168012"/>
                </a:lnTo>
                <a:lnTo>
                  <a:pt x="103747" y="213259"/>
                </a:lnTo>
                <a:lnTo>
                  <a:pt x="122055" y="257287"/>
                </a:lnTo>
                <a:lnTo>
                  <a:pt x="142841" y="299995"/>
                </a:lnTo>
                <a:lnTo>
                  <a:pt x="168748" y="344185"/>
                </a:lnTo>
                <a:lnTo>
                  <a:pt x="197040" y="384203"/>
                </a:lnTo>
                <a:lnTo>
                  <a:pt x="227695" y="420043"/>
                </a:lnTo>
                <a:lnTo>
                  <a:pt x="260693" y="451702"/>
                </a:lnTo>
                <a:lnTo>
                  <a:pt x="296012" y="479173"/>
                </a:lnTo>
                <a:lnTo>
                  <a:pt x="333633" y="502454"/>
                </a:lnTo>
                <a:lnTo>
                  <a:pt x="373533" y="521539"/>
                </a:lnTo>
                <a:lnTo>
                  <a:pt x="415693" y="536423"/>
                </a:lnTo>
                <a:lnTo>
                  <a:pt x="460090" y="547103"/>
                </a:lnTo>
                <a:lnTo>
                  <a:pt x="506705" y="553573"/>
                </a:lnTo>
                <a:lnTo>
                  <a:pt x="555515" y="555829"/>
                </a:lnTo>
                <a:lnTo>
                  <a:pt x="573875" y="471601"/>
                </a:lnTo>
                <a:lnTo>
                  <a:pt x="578154" y="478778"/>
                </a:lnTo>
                <a:close/>
              </a:path>
              <a:path w="648335" h="751839">
                <a:moveTo>
                  <a:pt x="573875" y="471601"/>
                </a:moveTo>
                <a:lnTo>
                  <a:pt x="555515" y="555829"/>
                </a:lnTo>
                <a:lnTo>
                  <a:pt x="492729" y="450697"/>
                </a:lnTo>
                <a:lnTo>
                  <a:pt x="488952" y="439755"/>
                </a:lnTo>
                <a:lnTo>
                  <a:pt x="489274" y="428012"/>
                </a:lnTo>
                <a:lnTo>
                  <a:pt x="493648" y="416953"/>
                </a:lnTo>
                <a:lnTo>
                  <a:pt x="502023" y="408062"/>
                </a:lnTo>
                <a:lnTo>
                  <a:pt x="512270" y="403567"/>
                </a:lnTo>
                <a:lnTo>
                  <a:pt x="523106" y="403487"/>
                </a:lnTo>
                <a:lnTo>
                  <a:pt x="533163" y="407823"/>
                </a:lnTo>
                <a:lnTo>
                  <a:pt x="541071" y="416574"/>
                </a:lnTo>
                <a:lnTo>
                  <a:pt x="573875" y="471601"/>
                </a:lnTo>
                <a:close/>
              </a:path>
              <a:path w="648335" h="751839">
                <a:moveTo>
                  <a:pt x="647634" y="602492"/>
                </a:moveTo>
                <a:lnTo>
                  <a:pt x="643651" y="620764"/>
                </a:lnTo>
                <a:lnTo>
                  <a:pt x="639535" y="626247"/>
                </a:lnTo>
                <a:lnTo>
                  <a:pt x="633780" y="630309"/>
                </a:lnTo>
                <a:lnTo>
                  <a:pt x="471948" y="747089"/>
                </a:lnTo>
                <a:lnTo>
                  <a:pt x="461701" y="751584"/>
                </a:lnTo>
                <a:lnTo>
                  <a:pt x="450864" y="751664"/>
                </a:lnTo>
                <a:lnTo>
                  <a:pt x="440808" y="747329"/>
                </a:lnTo>
                <a:lnTo>
                  <a:pt x="432900" y="738577"/>
                </a:lnTo>
                <a:lnTo>
                  <a:pt x="429122" y="727636"/>
                </a:lnTo>
                <a:lnTo>
                  <a:pt x="429445" y="715893"/>
                </a:lnTo>
                <a:lnTo>
                  <a:pt x="433819" y="704834"/>
                </a:lnTo>
                <a:lnTo>
                  <a:pt x="442193" y="695943"/>
                </a:lnTo>
                <a:lnTo>
                  <a:pt x="547596" y="618966"/>
                </a:lnTo>
                <a:lnTo>
                  <a:pt x="578154" y="478778"/>
                </a:lnTo>
                <a:lnTo>
                  <a:pt x="643073" y="587675"/>
                </a:lnTo>
                <a:lnTo>
                  <a:pt x="646128" y="591531"/>
                </a:lnTo>
                <a:lnTo>
                  <a:pt x="647811" y="597214"/>
                </a:lnTo>
                <a:lnTo>
                  <a:pt x="647634" y="602492"/>
                </a:lnTo>
                <a:close/>
              </a:path>
            </a:pathLst>
          </a:custGeom>
          <a:solidFill>
            <a:srgbClr val="0070C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5946911" y="4870175"/>
            <a:ext cx="5734050" cy="1243289"/>
          </a:xfrm>
          <a:prstGeom prst="rect">
            <a:avLst/>
          </a:prstGeom>
        </p:spPr>
        <p:txBody>
          <a:bodyPr vert="horz" wrap="square" lIns="0" tIns="12065" rIns="0" bIns="0" rtlCol="0">
            <a:spAutoFit/>
          </a:bodyPr>
          <a:lstStyle/>
          <a:p>
            <a:pPr marR="5080" algn="just">
              <a:lnSpc>
                <a:spcPct val="100000"/>
              </a:lnSpc>
              <a:spcBef>
                <a:spcPts val="95"/>
              </a:spcBef>
            </a:pPr>
            <a:r>
              <a:rPr lang="en-US" sz="1600" spc="-35" dirty="0" err="1" smtClean="0">
                <a:solidFill>
                  <a:srgbClr val="0070C0"/>
                </a:solidFill>
                <a:latin typeface="Arial" panose="020B0604020202020204" pitchFamily="34" charset="0"/>
                <a:cs typeface="Arial" panose="020B0604020202020204" pitchFamily="34" charset="0"/>
              </a:rPr>
              <a:t>Keputusan</a:t>
            </a:r>
            <a:r>
              <a:rPr lang="en-US" sz="1600" spc="-35" dirty="0" smtClean="0">
                <a:solidFill>
                  <a:srgbClr val="0070C0"/>
                </a:solidFill>
                <a:latin typeface="Arial" panose="020B0604020202020204" pitchFamily="34" charset="0"/>
                <a:cs typeface="Arial" panose="020B0604020202020204" pitchFamily="34" charset="0"/>
              </a:rPr>
              <a:t> </a:t>
            </a:r>
            <a:r>
              <a:rPr lang="en-US" sz="1600" spc="-35" dirty="0" err="1" smtClean="0">
                <a:solidFill>
                  <a:srgbClr val="0070C0"/>
                </a:solidFill>
                <a:latin typeface="Arial" panose="020B0604020202020204" pitchFamily="34" charset="0"/>
                <a:cs typeface="Arial" panose="020B0604020202020204" pitchFamily="34" charset="0"/>
              </a:rPr>
              <a:t>Kapolri</a:t>
            </a:r>
            <a:r>
              <a:rPr lang="en-US" sz="1600" spc="-35" dirty="0" smtClean="0">
                <a:solidFill>
                  <a:srgbClr val="0070C0"/>
                </a:solidFill>
                <a:latin typeface="Arial" panose="020B0604020202020204" pitchFamily="34" charset="0"/>
                <a:cs typeface="Arial" panose="020B0604020202020204" pitchFamily="34" charset="0"/>
              </a:rPr>
              <a:t> </a:t>
            </a:r>
            <a:r>
              <a:rPr lang="en-US" sz="1600" spc="-35" dirty="0" err="1" smtClean="0">
                <a:solidFill>
                  <a:srgbClr val="0070C0"/>
                </a:solidFill>
                <a:latin typeface="Arial" panose="020B0604020202020204" pitchFamily="34" charset="0"/>
                <a:cs typeface="Arial" panose="020B0604020202020204" pitchFamily="34" charset="0"/>
              </a:rPr>
              <a:t>Nomor</a:t>
            </a:r>
            <a:r>
              <a:rPr lang="en-US" sz="1600" spc="-35" dirty="0" smtClean="0">
                <a:solidFill>
                  <a:srgbClr val="0070C0"/>
                </a:solidFill>
                <a:latin typeface="Arial" panose="020B0604020202020204" pitchFamily="34" charset="0"/>
                <a:cs typeface="Arial" panose="020B0604020202020204" pitchFamily="34" charset="0"/>
              </a:rPr>
              <a:t> : </a:t>
            </a:r>
            <a:r>
              <a:rPr lang="en-US" sz="1600" spc="-35" dirty="0" err="1" smtClean="0">
                <a:solidFill>
                  <a:srgbClr val="0070C0"/>
                </a:solidFill>
                <a:latin typeface="Arial" panose="020B0604020202020204" pitchFamily="34" charset="0"/>
                <a:cs typeface="Arial" panose="020B0604020202020204" pitchFamily="34" charset="0"/>
              </a:rPr>
              <a:t>Kep</a:t>
            </a:r>
            <a:r>
              <a:rPr lang="en-US" sz="1600" spc="-35" dirty="0" smtClean="0">
                <a:solidFill>
                  <a:srgbClr val="0070C0"/>
                </a:solidFill>
                <a:latin typeface="Arial" panose="020B0604020202020204" pitchFamily="34" charset="0"/>
                <a:cs typeface="Arial" panose="020B0604020202020204" pitchFamily="34" charset="0"/>
              </a:rPr>
              <a:t>/677/III/2020 </a:t>
            </a:r>
            <a:r>
              <a:rPr lang="en-US" sz="1600" spc="-35" dirty="0" err="1" smtClean="0">
                <a:latin typeface="Arial" panose="020B0604020202020204" pitchFamily="34" charset="0"/>
                <a:cs typeface="Arial" panose="020B0604020202020204" pitchFamily="34" charset="0"/>
              </a:rPr>
              <a:t>tgl</a:t>
            </a:r>
            <a:r>
              <a:rPr lang="en-US" sz="1600" spc="-35" dirty="0" smtClean="0">
                <a:latin typeface="Arial" panose="020B0604020202020204" pitchFamily="34" charset="0"/>
                <a:cs typeface="Arial" panose="020B0604020202020204" pitchFamily="34" charset="0"/>
              </a:rPr>
              <a:t> 23 </a:t>
            </a:r>
            <a:r>
              <a:rPr lang="en-US" sz="1600" spc="-35" dirty="0" err="1" smtClean="0">
                <a:latin typeface="Arial" panose="020B0604020202020204" pitchFamily="34" charset="0"/>
                <a:cs typeface="Arial" panose="020B0604020202020204" pitchFamily="34" charset="0"/>
              </a:rPr>
              <a:t>Maret</a:t>
            </a:r>
            <a:r>
              <a:rPr lang="en-US" sz="1600" spc="-35" dirty="0" smtClean="0">
                <a:latin typeface="Arial" panose="020B0604020202020204" pitchFamily="34" charset="0"/>
                <a:cs typeface="Arial" panose="020B0604020202020204" pitchFamily="34" charset="0"/>
              </a:rPr>
              <a:t> 2020 </a:t>
            </a:r>
            <a:r>
              <a:rPr lang="en-US" sz="1600" spc="-35" dirty="0" err="1" smtClean="0">
                <a:latin typeface="Arial" panose="020B0604020202020204" pitchFamily="34" charset="0"/>
                <a:cs typeface="Arial" panose="020B0604020202020204" pitchFamily="34" charset="0"/>
              </a:rPr>
              <a:t>tentang</a:t>
            </a:r>
            <a:r>
              <a:rPr lang="en-US"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Eselon</a:t>
            </a:r>
            <a:r>
              <a:rPr lang="en-US" sz="1600" spc="-35" dirty="0" smtClean="0">
                <a:latin typeface="Arial" panose="020B0604020202020204" pitchFamily="34" charset="0"/>
                <a:cs typeface="Arial" panose="020B0604020202020204" pitchFamily="34" charset="0"/>
              </a:rPr>
              <a:t>/</a:t>
            </a:r>
            <a:r>
              <a:rPr lang="en-US" sz="1600" spc="-35" dirty="0" err="1" smtClean="0">
                <a:latin typeface="Arial" panose="020B0604020202020204" pitchFamily="34" charset="0"/>
                <a:cs typeface="Arial" panose="020B0604020202020204" pitchFamily="34" charset="0"/>
              </a:rPr>
              <a:t>Nevelering</a:t>
            </a:r>
            <a:r>
              <a:rPr lang="en-US"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Jabatan</a:t>
            </a:r>
            <a:r>
              <a:rPr lang="en-US"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dan</a:t>
            </a:r>
            <a:r>
              <a:rPr lang="en-US" sz="1600" spc="-35" dirty="0" smtClean="0">
                <a:latin typeface="Arial" panose="020B0604020202020204" pitchFamily="34" charset="0"/>
                <a:cs typeface="Arial" panose="020B0604020202020204" pitchFamily="34" charset="0"/>
              </a:rPr>
              <a:t> </a:t>
            </a:r>
            <a:r>
              <a:rPr lang="en-US" sz="1600" spc="-35" dirty="0" err="1">
                <a:latin typeface="Arial" panose="020B0604020202020204" pitchFamily="34" charset="0"/>
                <a:cs typeface="Arial" panose="020B0604020202020204" pitchFamily="34" charset="0"/>
              </a:rPr>
              <a:t>F</a:t>
            </a:r>
            <a:r>
              <a:rPr lang="en-US" sz="1600" spc="-35" dirty="0" err="1" smtClean="0">
                <a:latin typeface="Arial" panose="020B0604020202020204" pitchFamily="34" charset="0"/>
                <a:cs typeface="Arial" panose="020B0604020202020204" pitchFamily="34" charset="0"/>
              </a:rPr>
              <a:t>ormasi</a:t>
            </a:r>
            <a:r>
              <a:rPr lang="en-US"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Jabfung</a:t>
            </a:r>
            <a:r>
              <a:rPr lang="en-US"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W</a:t>
            </a:r>
            <a:r>
              <a:rPr sz="1600" spc="-35" dirty="0" err="1" smtClean="0">
                <a:latin typeface="Arial" panose="020B0604020202020204" pitchFamily="34" charset="0"/>
                <a:cs typeface="Arial" panose="020B0604020202020204" pitchFamily="34" charset="0"/>
              </a:rPr>
              <a:t>idyaiswara</a:t>
            </a:r>
            <a:r>
              <a:rPr sz="1600" spc="-35" dirty="0" smtClean="0">
                <a:latin typeface="Arial" panose="020B0604020202020204" pitchFamily="34" charset="0"/>
                <a:cs typeface="Arial" panose="020B0604020202020204" pitchFamily="34" charset="0"/>
              </a:rPr>
              <a:t> </a:t>
            </a:r>
            <a:r>
              <a:rPr lang="en-US" sz="1600" spc="-35" dirty="0" err="1" smtClean="0">
                <a:latin typeface="Arial" panose="020B0604020202020204" pitchFamily="34" charset="0"/>
                <a:cs typeface="Arial" panose="020B0604020202020204" pitchFamily="34" charset="0"/>
              </a:rPr>
              <a:t>K</a:t>
            </a:r>
            <a:r>
              <a:rPr sz="1600" spc="-50" dirty="0" err="1" smtClean="0">
                <a:latin typeface="Arial" panose="020B0604020202020204" pitchFamily="34" charset="0"/>
                <a:cs typeface="Arial" panose="020B0604020202020204" pitchFamily="34" charset="0"/>
              </a:rPr>
              <a:t>epolisian</a:t>
            </a:r>
            <a:r>
              <a:rPr sz="1600" spc="-50" dirty="0">
                <a:latin typeface="Arial" panose="020B0604020202020204" pitchFamily="34" charset="0"/>
                <a:cs typeface="Arial" panose="020B0604020202020204" pitchFamily="34" charset="0"/>
              </a:rPr>
              <a:t>, </a:t>
            </a:r>
            <a:r>
              <a:rPr lang="en-US" sz="1600" spc="-50" dirty="0" err="1" smtClean="0">
                <a:latin typeface="Arial" panose="020B0604020202020204" pitchFamily="34" charset="0"/>
                <a:cs typeface="Arial" panose="020B0604020202020204" pitchFamily="34" charset="0"/>
              </a:rPr>
              <a:t>P</a:t>
            </a:r>
            <a:r>
              <a:rPr sz="1600" spc="-40" dirty="0" err="1" smtClean="0">
                <a:latin typeface="Arial" panose="020B0604020202020204" pitchFamily="34" charset="0"/>
                <a:cs typeface="Arial" panose="020B0604020202020204" pitchFamily="34" charset="0"/>
              </a:rPr>
              <a:t>engembang</a:t>
            </a:r>
            <a:r>
              <a:rPr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T</a:t>
            </a:r>
            <a:r>
              <a:rPr sz="1600" spc="-65" dirty="0" err="1" smtClean="0">
                <a:latin typeface="Arial" panose="020B0604020202020204" pitchFamily="34" charset="0"/>
                <a:cs typeface="Arial" panose="020B0604020202020204" pitchFamily="34" charset="0"/>
              </a:rPr>
              <a:t>eknologi</a:t>
            </a:r>
            <a:r>
              <a:rPr sz="1600" spc="-65" dirty="0" smtClean="0">
                <a:latin typeface="Arial" panose="020B0604020202020204" pitchFamily="34" charset="0"/>
                <a:cs typeface="Arial" panose="020B0604020202020204" pitchFamily="34" charset="0"/>
              </a:rPr>
              <a:t> </a:t>
            </a:r>
            <a:r>
              <a:rPr lang="en-US" sz="1600" spc="-65" dirty="0" err="1" smtClean="0">
                <a:latin typeface="Arial" panose="020B0604020202020204" pitchFamily="34" charset="0"/>
                <a:cs typeface="Arial" panose="020B0604020202020204" pitchFamily="34" charset="0"/>
              </a:rPr>
              <a:t>I</a:t>
            </a:r>
            <a:r>
              <a:rPr sz="1600" spc="-60" dirty="0" err="1" smtClean="0">
                <a:latin typeface="Arial" panose="020B0604020202020204" pitchFamily="34" charset="0"/>
                <a:cs typeface="Arial" panose="020B0604020202020204" pitchFamily="34" charset="0"/>
              </a:rPr>
              <a:t>nformasi</a:t>
            </a:r>
            <a:r>
              <a:rPr sz="1600" spc="-60" dirty="0" smtClean="0">
                <a:latin typeface="Arial" panose="020B0604020202020204" pitchFamily="34" charset="0"/>
                <a:cs typeface="Arial" panose="020B0604020202020204" pitchFamily="34" charset="0"/>
              </a:rPr>
              <a:t>  </a:t>
            </a:r>
            <a:r>
              <a:rPr lang="en-US" sz="1600" spc="-50" dirty="0" err="1">
                <a:latin typeface="Arial" panose="020B0604020202020204" pitchFamily="34" charset="0"/>
                <a:cs typeface="Arial" panose="020B0604020202020204" pitchFamily="34" charset="0"/>
              </a:rPr>
              <a:t>K</a:t>
            </a:r>
            <a:r>
              <a:rPr sz="1600" spc="-50" dirty="0" err="1" smtClean="0">
                <a:latin typeface="Arial" panose="020B0604020202020204" pitchFamily="34" charset="0"/>
                <a:cs typeface="Arial" panose="020B0604020202020204" pitchFamily="34" charset="0"/>
              </a:rPr>
              <a:t>epolisian</a:t>
            </a:r>
            <a:r>
              <a:rPr sz="1600" spc="-50" dirty="0">
                <a:latin typeface="Arial" panose="020B0604020202020204" pitchFamily="34" charset="0"/>
                <a:cs typeface="Arial" panose="020B0604020202020204" pitchFamily="34" charset="0"/>
              </a:rPr>
              <a:t>, </a:t>
            </a:r>
            <a:r>
              <a:rPr lang="en-US" sz="1600" spc="-70" dirty="0" err="1">
                <a:latin typeface="Arial" panose="020B0604020202020204" pitchFamily="34" charset="0"/>
                <a:cs typeface="Arial" panose="020B0604020202020204" pitchFamily="34" charset="0"/>
              </a:rPr>
              <a:t>P</a:t>
            </a:r>
            <a:r>
              <a:rPr sz="1600" spc="-70" dirty="0" err="1" smtClean="0">
                <a:latin typeface="Arial" panose="020B0604020202020204" pitchFamily="34" charset="0"/>
                <a:cs typeface="Arial" panose="020B0604020202020204" pitchFamily="34" charset="0"/>
              </a:rPr>
              <a:t>sikologi</a:t>
            </a:r>
            <a:r>
              <a:rPr sz="1600" spc="-70" dirty="0" smtClean="0">
                <a:latin typeface="Arial" panose="020B0604020202020204" pitchFamily="34" charset="0"/>
                <a:cs typeface="Arial" panose="020B0604020202020204" pitchFamily="34" charset="0"/>
              </a:rPr>
              <a:t> </a:t>
            </a:r>
            <a:r>
              <a:rPr lang="en-US" sz="1600" spc="-50" dirty="0" err="1">
                <a:latin typeface="Arial" panose="020B0604020202020204" pitchFamily="34" charset="0"/>
                <a:cs typeface="Arial" panose="020B0604020202020204" pitchFamily="34" charset="0"/>
              </a:rPr>
              <a:t>K</a:t>
            </a:r>
            <a:r>
              <a:rPr sz="1600" spc="-50" dirty="0" err="1" smtClean="0">
                <a:latin typeface="Arial" panose="020B0604020202020204" pitchFamily="34" charset="0"/>
                <a:cs typeface="Arial" panose="020B0604020202020204" pitchFamily="34" charset="0"/>
              </a:rPr>
              <a:t>epolisian</a:t>
            </a:r>
            <a:r>
              <a:rPr sz="1600" spc="-50" dirty="0" smtClean="0">
                <a:latin typeface="Arial" panose="020B0604020202020204" pitchFamily="34" charset="0"/>
                <a:cs typeface="Arial" panose="020B0604020202020204" pitchFamily="34" charset="0"/>
              </a:rPr>
              <a:t> </a:t>
            </a:r>
            <a:r>
              <a:rPr sz="1600" spc="-35" dirty="0" err="1">
                <a:latin typeface="Arial" panose="020B0604020202020204" pitchFamily="34" charset="0"/>
                <a:cs typeface="Arial" panose="020B0604020202020204" pitchFamily="34" charset="0"/>
              </a:rPr>
              <a:t>dan</a:t>
            </a:r>
            <a:r>
              <a:rPr sz="1600" spc="-35" dirty="0">
                <a:latin typeface="Arial" panose="020B0604020202020204" pitchFamily="34" charset="0"/>
                <a:cs typeface="Arial" panose="020B0604020202020204" pitchFamily="34" charset="0"/>
              </a:rPr>
              <a:t> </a:t>
            </a:r>
            <a:r>
              <a:rPr lang="en-US" sz="1600" spc="-35" dirty="0" smtClean="0">
                <a:latin typeface="Arial" panose="020B0604020202020204" pitchFamily="34" charset="0"/>
                <a:cs typeface="Arial" panose="020B0604020202020204" pitchFamily="34" charset="0"/>
              </a:rPr>
              <a:t>A</a:t>
            </a:r>
            <a:r>
              <a:rPr sz="1600" spc="-55" dirty="0" smtClean="0">
                <a:latin typeface="Arial" panose="020B0604020202020204" pitchFamily="34" charset="0"/>
                <a:cs typeface="Arial" panose="020B0604020202020204" pitchFamily="34" charset="0"/>
              </a:rPr>
              <a:t>uditor </a:t>
            </a:r>
            <a:r>
              <a:rPr lang="en-US" sz="1600" spc="-55" dirty="0" err="1">
                <a:latin typeface="Arial" panose="020B0604020202020204" pitchFamily="34" charset="0"/>
                <a:cs typeface="Arial" panose="020B0604020202020204" pitchFamily="34" charset="0"/>
              </a:rPr>
              <a:t>K</a:t>
            </a:r>
            <a:r>
              <a:rPr sz="1600" spc="-55" dirty="0" err="1" smtClean="0">
                <a:latin typeface="Arial" panose="020B0604020202020204" pitchFamily="34" charset="0"/>
                <a:cs typeface="Arial" panose="020B0604020202020204" pitchFamily="34" charset="0"/>
              </a:rPr>
              <a:t>epolisian</a:t>
            </a:r>
            <a:r>
              <a:rPr sz="1600" spc="-55" dirty="0" smtClean="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di  </a:t>
            </a:r>
            <a:r>
              <a:rPr sz="1600" spc="-55" dirty="0">
                <a:latin typeface="Arial" panose="020B0604020202020204" pitchFamily="34" charset="0"/>
                <a:cs typeface="Arial" panose="020B0604020202020204" pitchFamily="34" charset="0"/>
              </a:rPr>
              <a:t>lingkungan</a:t>
            </a:r>
            <a:r>
              <a:rPr sz="1600" spc="10" dirty="0">
                <a:latin typeface="Arial" panose="020B0604020202020204" pitchFamily="34" charset="0"/>
                <a:cs typeface="Arial" panose="020B0604020202020204" pitchFamily="34" charset="0"/>
              </a:rPr>
              <a:t> </a:t>
            </a:r>
            <a:r>
              <a:rPr sz="1600" spc="-60"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p:txBody>
      </p:sp>
      <p:sp>
        <p:nvSpPr>
          <p:cNvPr id="14" name="object 14"/>
          <p:cNvSpPr/>
          <p:nvPr/>
        </p:nvSpPr>
        <p:spPr>
          <a:xfrm>
            <a:off x="5766053" y="4755639"/>
            <a:ext cx="6197347" cy="1381125"/>
          </a:xfrm>
          <a:custGeom>
            <a:avLst/>
            <a:gdLst/>
            <a:ahLst/>
            <a:cxnLst/>
            <a:rect l="l" t="t" r="r" b="b"/>
            <a:pathLst>
              <a:path w="6019800" h="1381125">
                <a:moveTo>
                  <a:pt x="0" y="1380744"/>
                </a:moveTo>
                <a:lnTo>
                  <a:pt x="6019800" y="1380744"/>
                </a:lnTo>
                <a:lnTo>
                  <a:pt x="6019800" y="0"/>
                </a:lnTo>
                <a:lnTo>
                  <a:pt x="0" y="0"/>
                </a:lnTo>
                <a:lnTo>
                  <a:pt x="0" y="1380744"/>
                </a:lnTo>
                <a:close/>
              </a:path>
            </a:pathLst>
          </a:custGeom>
          <a:ln w="38100">
            <a:solidFill>
              <a:srgbClr val="FFC000"/>
            </a:solidFill>
            <a:prstDash val="lgDash"/>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382267" y="4267200"/>
            <a:ext cx="9464040" cy="0"/>
          </a:xfrm>
          <a:custGeom>
            <a:avLst/>
            <a:gdLst/>
            <a:ahLst/>
            <a:cxnLst/>
            <a:rect l="l" t="t" r="r" b="b"/>
            <a:pathLst>
              <a:path w="9464040">
                <a:moveTo>
                  <a:pt x="0" y="0"/>
                </a:moveTo>
                <a:lnTo>
                  <a:pt x="9463786" y="0"/>
                </a:lnTo>
              </a:path>
            </a:pathLst>
          </a:custGeom>
          <a:ln w="76200">
            <a:solidFill>
              <a:srgbClr val="FFB80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2319527" y="4355590"/>
            <a:ext cx="1243965" cy="338455"/>
          </a:xfrm>
          <a:custGeom>
            <a:avLst/>
            <a:gdLst/>
            <a:ahLst/>
            <a:cxnLst/>
            <a:rect l="l" t="t" r="r" b="b"/>
            <a:pathLst>
              <a:path w="1243964" h="338454">
                <a:moveTo>
                  <a:pt x="1243584" y="169163"/>
                </a:moveTo>
                <a:lnTo>
                  <a:pt x="0" y="169163"/>
                </a:lnTo>
                <a:lnTo>
                  <a:pt x="621792" y="338327"/>
                </a:lnTo>
                <a:lnTo>
                  <a:pt x="1243584" y="169163"/>
                </a:lnTo>
                <a:close/>
              </a:path>
              <a:path w="1243964" h="338454">
                <a:moveTo>
                  <a:pt x="932688" y="0"/>
                </a:moveTo>
                <a:lnTo>
                  <a:pt x="310896" y="0"/>
                </a:lnTo>
                <a:lnTo>
                  <a:pt x="310896" y="169163"/>
                </a:lnTo>
                <a:lnTo>
                  <a:pt x="932688" y="169163"/>
                </a:lnTo>
                <a:lnTo>
                  <a:pt x="932688" y="0"/>
                </a:lnTo>
                <a:close/>
              </a:path>
            </a:pathLst>
          </a:custGeom>
          <a:solidFill>
            <a:srgbClr val="FFB8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8153400" y="4355590"/>
            <a:ext cx="1243965" cy="338455"/>
          </a:xfrm>
          <a:custGeom>
            <a:avLst/>
            <a:gdLst/>
            <a:ahLst/>
            <a:cxnLst/>
            <a:rect l="l" t="t" r="r" b="b"/>
            <a:pathLst>
              <a:path w="1243965" h="338454">
                <a:moveTo>
                  <a:pt x="1243583" y="169163"/>
                </a:moveTo>
                <a:lnTo>
                  <a:pt x="0" y="169163"/>
                </a:lnTo>
                <a:lnTo>
                  <a:pt x="621792" y="338327"/>
                </a:lnTo>
                <a:lnTo>
                  <a:pt x="1243583" y="169163"/>
                </a:lnTo>
                <a:close/>
              </a:path>
              <a:path w="1243965" h="338454">
                <a:moveTo>
                  <a:pt x="932688" y="0"/>
                </a:moveTo>
                <a:lnTo>
                  <a:pt x="310896" y="0"/>
                </a:lnTo>
                <a:lnTo>
                  <a:pt x="310896" y="169163"/>
                </a:lnTo>
                <a:lnTo>
                  <a:pt x="932688" y="169163"/>
                </a:lnTo>
                <a:lnTo>
                  <a:pt x="932688" y="0"/>
                </a:lnTo>
                <a:close/>
              </a:path>
            </a:pathLst>
          </a:custGeom>
          <a:solidFill>
            <a:srgbClr val="FFB80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7"/>
          <p:cNvSpPr txBox="1"/>
          <p:nvPr/>
        </p:nvSpPr>
        <p:spPr>
          <a:xfrm>
            <a:off x="376146" y="6236933"/>
            <a:ext cx="11587254" cy="621067"/>
          </a:xfrm>
          <a:prstGeom prst="rect">
            <a:avLst/>
          </a:prstGeom>
          <a:ln w="38100">
            <a:solidFill>
              <a:srgbClr val="FFC000"/>
            </a:solidFill>
          </a:ln>
        </p:spPr>
        <p:txBody>
          <a:bodyPr vert="horz" wrap="square" lIns="0" tIns="122555" rIns="0" bIns="0" rtlCol="0">
            <a:spAutoFit/>
          </a:bodyPr>
          <a:lstStyle/>
          <a:p>
            <a:pPr marL="90805" marR="85725">
              <a:lnSpc>
                <a:spcPct val="100600"/>
              </a:lnSpc>
              <a:spcBef>
                <a:spcPts val="965"/>
              </a:spcBef>
            </a:pPr>
            <a:r>
              <a:rPr lang="en-US" sz="1600" b="1" spc="190" dirty="0" err="1" smtClean="0">
                <a:solidFill>
                  <a:srgbClr val="0070C0"/>
                </a:solidFill>
                <a:latin typeface="Arial" panose="020B0604020202020204" pitchFamily="34" charset="0"/>
                <a:cs typeface="Arial" panose="020B0604020202020204" pitchFamily="34" charset="0"/>
              </a:rPr>
              <a:t>M</a:t>
            </a:r>
            <a:r>
              <a:rPr sz="1600" b="1" spc="190" dirty="0" err="1" smtClean="0">
                <a:solidFill>
                  <a:srgbClr val="0070C0"/>
                </a:solidFill>
                <a:latin typeface="Arial" panose="020B0604020202020204" pitchFamily="34" charset="0"/>
                <a:cs typeface="Arial" panose="020B0604020202020204" pitchFamily="34" charset="0"/>
              </a:rPr>
              <a:t>e</a:t>
            </a:r>
            <a:r>
              <a:rPr lang="en-US" sz="1600" b="1" spc="190" dirty="0" err="1" smtClean="0">
                <a:solidFill>
                  <a:srgbClr val="0070C0"/>
                </a:solidFill>
                <a:latin typeface="Arial" panose="020B0604020202020204" pitchFamily="34" charset="0"/>
                <a:cs typeface="Arial" panose="020B0604020202020204" pitchFamily="34" charset="0"/>
              </a:rPr>
              <a:t>nteri</a:t>
            </a:r>
            <a:r>
              <a:rPr lang="en-US" sz="1600" b="1" spc="190" dirty="0" smtClean="0">
                <a:solidFill>
                  <a:srgbClr val="0070C0"/>
                </a:solidFill>
                <a:latin typeface="Arial" panose="020B0604020202020204" pitchFamily="34" charset="0"/>
                <a:cs typeface="Arial" panose="020B0604020202020204" pitchFamily="34" charset="0"/>
              </a:rPr>
              <a:t> </a:t>
            </a:r>
            <a:r>
              <a:rPr lang="en-US" sz="1600" b="1" spc="190" dirty="0" err="1" smtClean="0">
                <a:solidFill>
                  <a:srgbClr val="0070C0"/>
                </a:solidFill>
                <a:latin typeface="Arial" panose="020B0604020202020204" pitchFamily="34" charset="0"/>
                <a:cs typeface="Arial" panose="020B0604020202020204" pitchFamily="34" charset="0"/>
              </a:rPr>
              <a:t>Keuangan</a:t>
            </a:r>
            <a:r>
              <a:rPr sz="1600" b="1" spc="190" dirty="0" smtClean="0">
                <a:solidFill>
                  <a:srgbClr val="0070C0"/>
                </a:solidFill>
                <a:latin typeface="Arial" panose="020B0604020202020204" pitchFamily="34" charset="0"/>
                <a:cs typeface="Arial" panose="020B0604020202020204" pitchFamily="34" charset="0"/>
              </a:rPr>
              <a:t> </a:t>
            </a:r>
            <a:r>
              <a:rPr lang="en-US" sz="1600" b="1" spc="190" dirty="0" err="1" smtClean="0">
                <a:solidFill>
                  <a:srgbClr val="0070C0"/>
                </a:solidFill>
                <a:latin typeface="Arial" panose="020B0604020202020204" pitchFamily="34" charset="0"/>
                <a:cs typeface="Arial" panose="020B0604020202020204" pitchFamily="34" charset="0"/>
              </a:rPr>
              <a:t>memberikan</a:t>
            </a:r>
            <a:r>
              <a:rPr lang="en-US" sz="1600" b="1" spc="190" dirty="0" smtClean="0">
                <a:solidFill>
                  <a:srgbClr val="0070C0"/>
                </a:solidFill>
                <a:latin typeface="Arial" panose="020B0604020202020204" pitchFamily="34" charset="0"/>
                <a:cs typeface="Arial" panose="020B0604020202020204" pitchFamily="34" charset="0"/>
              </a:rPr>
              <a:t> </a:t>
            </a:r>
            <a:r>
              <a:rPr lang="en-US" sz="1600" b="1" spc="190" dirty="0" err="1" smtClean="0">
                <a:solidFill>
                  <a:srgbClr val="0070C0"/>
                </a:solidFill>
                <a:latin typeface="Arial" panose="020B0604020202020204" pitchFamily="34" charset="0"/>
                <a:cs typeface="Arial" panose="020B0604020202020204" pitchFamily="34" charset="0"/>
              </a:rPr>
              <a:t>persetujuan</a:t>
            </a:r>
            <a:r>
              <a:rPr lang="en-US" sz="1600" b="1" spc="190" dirty="0" smtClean="0">
                <a:solidFill>
                  <a:srgbClr val="0070C0"/>
                </a:solidFill>
                <a:latin typeface="Arial" panose="020B0604020202020204" pitchFamily="34" charset="0"/>
                <a:cs typeface="Arial" panose="020B0604020202020204" pitchFamily="34" charset="0"/>
              </a:rPr>
              <a:t> </a:t>
            </a:r>
            <a:r>
              <a:rPr lang="en-US" sz="1600" b="1" spc="190" dirty="0" err="1" smtClean="0">
                <a:solidFill>
                  <a:srgbClr val="0070C0"/>
                </a:solidFill>
                <a:latin typeface="Arial" panose="020B0604020202020204" pitchFamily="34" charset="0"/>
                <a:cs typeface="Arial" panose="020B0604020202020204" pitchFamily="34" charset="0"/>
              </a:rPr>
              <a:t>melalui</a:t>
            </a:r>
            <a:r>
              <a:rPr sz="1600" b="1" spc="190" dirty="0" smtClean="0">
                <a:solidFill>
                  <a:srgbClr val="0070C0"/>
                </a:solidFill>
                <a:latin typeface="Arial" panose="020B0604020202020204" pitchFamily="34" charset="0"/>
                <a:cs typeface="Arial" panose="020B0604020202020204" pitchFamily="34" charset="0"/>
              </a:rPr>
              <a:t> </a:t>
            </a:r>
            <a:r>
              <a:rPr sz="1600" b="1" spc="140" dirty="0" err="1" smtClean="0">
                <a:solidFill>
                  <a:srgbClr val="0070C0"/>
                </a:solidFill>
                <a:latin typeface="Arial" panose="020B0604020202020204" pitchFamily="34" charset="0"/>
                <a:cs typeface="Arial" panose="020B0604020202020204" pitchFamily="34" charset="0"/>
              </a:rPr>
              <a:t>surat</a:t>
            </a:r>
            <a:r>
              <a:rPr lang="en-US" sz="1600" b="1" spc="140" dirty="0" smtClean="0">
                <a:solidFill>
                  <a:srgbClr val="0070C0"/>
                </a:solidFill>
                <a:latin typeface="Arial" panose="020B0604020202020204" pitchFamily="34" charset="0"/>
                <a:cs typeface="Arial" panose="020B0604020202020204" pitchFamily="34" charset="0"/>
              </a:rPr>
              <a:t> </a:t>
            </a:r>
            <a:r>
              <a:rPr lang="en-US" sz="1600" spc="-45" dirty="0" smtClean="0">
                <a:latin typeface="Arial" panose="020B0604020202020204" pitchFamily="34" charset="0"/>
                <a:cs typeface="Arial" panose="020B0604020202020204" pitchFamily="34" charset="0"/>
              </a:rPr>
              <a:t>(</a:t>
            </a:r>
            <a:r>
              <a:rPr lang="en-US" sz="1600" spc="-45" dirty="0" err="1">
                <a:latin typeface="Arial" panose="020B0604020202020204" pitchFamily="34" charset="0"/>
                <a:cs typeface="Arial" panose="020B0604020202020204" pitchFamily="34" charset="0"/>
              </a:rPr>
              <a:t>Nomor</a:t>
            </a:r>
            <a:r>
              <a:rPr lang="en-US" sz="1600" spc="-45" dirty="0">
                <a:latin typeface="Arial" panose="020B0604020202020204" pitchFamily="34" charset="0"/>
                <a:cs typeface="Arial" panose="020B0604020202020204" pitchFamily="34" charset="0"/>
              </a:rPr>
              <a:t> </a:t>
            </a:r>
            <a:r>
              <a:rPr lang="en-US" sz="1600" spc="-45" dirty="0" smtClean="0">
                <a:latin typeface="Arial" panose="020B0604020202020204" pitchFamily="34" charset="0"/>
                <a:cs typeface="Arial" panose="020B0604020202020204" pitchFamily="34" charset="0"/>
              </a:rPr>
              <a:t>: S-69/MK.02/2020 </a:t>
            </a:r>
            <a:r>
              <a:rPr lang="en-US" sz="1600" spc="-40" dirty="0" err="1">
                <a:latin typeface="Arial" panose="020B0604020202020204" pitchFamily="34" charset="0"/>
                <a:cs typeface="Arial" panose="020B0604020202020204" pitchFamily="34" charset="0"/>
              </a:rPr>
              <a:t>tanggal</a:t>
            </a:r>
            <a:r>
              <a:rPr lang="en-US" sz="1600" spc="-40" dirty="0">
                <a:latin typeface="Arial" panose="020B0604020202020204" pitchFamily="34" charset="0"/>
                <a:cs typeface="Arial" panose="020B0604020202020204" pitchFamily="34" charset="0"/>
              </a:rPr>
              <a:t> </a:t>
            </a:r>
            <a:r>
              <a:rPr lang="en-US" sz="1600" spc="-40" dirty="0" smtClean="0">
                <a:latin typeface="Arial" panose="020B0604020202020204" pitchFamily="34" charset="0"/>
                <a:cs typeface="Arial" panose="020B0604020202020204" pitchFamily="34" charset="0"/>
              </a:rPr>
              <a:t>6 </a:t>
            </a:r>
            <a:r>
              <a:rPr lang="en-US" sz="1600" spc="-40" dirty="0" err="1" smtClean="0">
                <a:latin typeface="Arial" panose="020B0604020202020204" pitchFamily="34" charset="0"/>
                <a:cs typeface="Arial" panose="020B0604020202020204" pitchFamily="34" charset="0"/>
              </a:rPr>
              <a:t>Februari</a:t>
            </a:r>
            <a:r>
              <a:rPr lang="en-US" sz="1600" spc="-40" dirty="0" smtClean="0">
                <a:latin typeface="Arial" panose="020B0604020202020204" pitchFamily="34" charset="0"/>
                <a:cs typeface="Arial" panose="020B0604020202020204" pitchFamily="34" charset="0"/>
              </a:rPr>
              <a:t> </a:t>
            </a:r>
            <a:r>
              <a:rPr lang="en-US" sz="1600" spc="-45" dirty="0" smtClean="0">
                <a:latin typeface="Arial" panose="020B0604020202020204" pitchFamily="34" charset="0"/>
                <a:cs typeface="Arial" panose="020B0604020202020204" pitchFamily="34" charset="0"/>
              </a:rPr>
              <a:t>2020 </a:t>
            </a:r>
            <a:r>
              <a:rPr lang="en-US" sz="1600" spc="-40" dirty="0" err="1">
                <a:latin typeface="Arial" panose="020B0604020202020204" pitchFamily="34" charset="0"/>
                <a:cs typeface="Arial" panose="020B0604020202020204" pitchFamily="34" charset="0"/>
              </a:rPr>
              <a:t>perihal</a:t>
            </a:r>
            <a:r>
              <a:rPr lang="en-US" sz="1600" spc="-40" dirty="0">
                <a:latin typeface="Arial" panose="020B0604020202020204" pitchFamily="34" charset="0"/>
                <a:cs typeface="Arial" panose="020B0604020202020204" pitchFamily="34" charset="0"/>
              </a:rPr>
              <a:t> </a:t>
            </a:r>
            <a:r>
              <a:rPr lang="en-US" sz="1600" spc="-40" dirty="0" err="1">
                <a:latin typeface="Arial" panose="020B0604020202020204" pitchFamily="34" charset="0"/>
                <a:cs typeface="Arial" panose="020B0604020202020204" pitchFamily="34" charset="0"/>
              </a:rPr>
              <a:t>I</a:t>
            </a:r>
            <a:r>
              <a:rPr lang="en-US" sz="1600" spc="-40" dirty="0" err="1" smtClean="0">
                <a:latin typeface="Arial" panose="020B0604020202020204" pitchFamily="34" charset="0"/>
                <a:cs typeface="Arial" panose="020B0604020202020204" pitchFamily="34" charset="0"/>
              </a:rPr>
              <a:t>zin</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prinsip</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jenis</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dan</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formasi</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jabatan</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fungsional</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bagi</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Anggota</a:t>
            </a:r>
            <a:r>
              <a:rPr lang="en-US" sz="1600" spc="-40" dirty="0" smtClean="0">
                <a:latin typeface="Arial" panose="020B0604020202020204" pitchFamily="34" charset="0"/>
                <a:cs typeface="Arial" panose="020B0604020202020204" pitchFamily="34" charset="0"/>
              </a:rPr>
              <a:t> </a:t>
            </a:r>
            <a:r>
              <a:rPr lang="en-US" sz="1600" spc="-40" dirty="0" err="1" smtClean="0">
                <a:latin typeface="Arial" panose="020B0604020202020204" pitchFamily="34" charset="0"/>
                <a:cs typeface="Arial" panose="020B0604020202020204" pitchFamily="34" charset="0"/>
              </a:rPr>
              <a:t>Polri</a:t>
            </a:r>
            <a:r>
              <a:rPr lang="en-US" sz="1600" spc="-55" dirty="0" smtClean="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19" name="Oval 18"/>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5</a:t>
            </a:r>
            <a:endParaRPr lang="en-US" sz="1100" b="1"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bwMode="auto">
          <a:xfrm>
            <a:off x="10363201" y="10246"/>
            <a:ext cx="1676400" cy="338554"/>
          </a:xfrm>
          <a:prstGeom prst="rect">
            <a:avLst/>
          </a:prstGeom>
          <a:solidFill>
            <a:srgbClr val="00B0F0"/>
          </a:solidFill>
          <a:ln>
            <a:solidFill>
              <a:schemeClr val="tx1"/>
            </a:solidFill>
          </a:ln>
        </p:spPr>
        <p:txBody>
          <a:bodyPr wrap="square">
            <a:spAutoFit/>
          </a:bodyPr>
          <a:lstStyle/>
          <a:p>
            <a:pPr algn="ctr">
              <a:defRPr/>
            </a:pPr>
            <a:r>
              <a:rPr lang="en-US" sz="16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LANJUTAN …</a:t>
            </a:r>
            <a:endParaRPr lang="en-US" sz="16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438400" y="1371600"/>
            <a:ext cx="8458200" cy="603370"/>
          </a:xfrm>
          <a:prstGeom prst="rect">
            <a:avLst/>
          </a:prstGeom>
        </p:spPr>
        <p:txBody>
          <a:bodyPr vert="horz" wrap="square" lIns="0" tIns="13335" rIns="0" bIns="0" rtlCol="0">
            <a:spAutoFit/>
          </a:bodyPr>
          <a:lstStyle/>
          <a:p>
            <a:pPr marR="3810" algn="ctr">
              <a:lnSpc>
                <a:spcPts val="2280"/>
              </a:lnSpc>
              <a:spcBef>
                <a:spcPts val="105"/>
              </a:spcBef>
            </a:pPr>
            <a:r>
              <a:rPr sz="2000" b="1" spc="125" dirty="0">
                <a:latin typeface="Arial" panose="020B0604020202020204" pitchFamily="34" charset="0"/>
                <a:cs typeface="Arial" panose="020B0604020202020204" pitchFamily="34" charset="0"/>
              </a:rPr>
              <a:t>PERPRES </a:t>
            </a:r>
            <a:r>
              <a:rPr sz="2000" b="1" spc="50" dirty="0">
                <a:latin typeface="Arial" panose="020B0604020202020204" pitchFamily="34" charset="0"/>
                <a:cs typeface="Arial" panose="020B0604020202020204" pitchFamily="34" charset="0"/>
              </a:rPr>
              <a:t>NO. </a:t>
            </a:r>
            <a:r>
              <a:rPr sz="2000" b="1" spc="100" dirty="0">
                <a:latin typeface="Arial" panose="020B0604020202020204" pitchFamily="34" charset="0"/>
                <a:cs typeface="Arial" panose="020B0604020202020204" pitchFamily="34" charset="0"/>
              </a:rPr>
              <a:t>42 </a:t>
            </a:r>
            <a:r>
              <a:rPr sz="2000" b="1" spc="135" dirty="0">
                <a:latin typeface="Arial" panose="020B0604020202020204" pitchFamily="34" charset="0"/>
                <a:cs typeface="Arial" panose="020B0604020202020204" pitchFamily="34" charset="0"/>
              </a:rPr>
              <a:t>TAHUN</a:t>
            </a:r>
            <a:r>
              <a:rPr sz="2000" b="1" spc="-120" dirty="0">
                <a:latin typeface="Arial" panose="020B0604020202020204" pitchFamily="34" charset="0"/>
                <a:cs typeface="Arial" panose="020B0604020202020204" pitchFamily="34" charset="0"/>
              </a:rPr>
              <a:t> </a:t>
            </a:r>
            <a:r>
              <a:rPr sz="2000" b="1" spc="100" dirty="0">
                <a:latin typeface="Arial" panose="020B0604020202020204" pitchFamily="34" charset="0"/>
                <a:cs typeface="Arial" panose="020B0604020202020204" pitchFamily="34" charset="0"/>
              </a:rPr>
              <a:t>2017</a:t>
            </a:r>
            <a:endParaRPr sz="2000" dirty="0">
              <a:latin typeface="Arial" panose="020B0604020202020204" pitchFamily="34" charset="0"/>
              <a:cs typeface="Arial" panose="020B0604020202020204" pitchFamily="34" charset="0"/>
            </a:endParaRPr>
          </a:p>
          <a:p>
            <a:pPr algn="ctr">
              <a:lnSpc>
                <a:spcPts val="2280"/>
              </a:lnSpc>
            </a:pPr>
            <a:r>
              <a:rPr sz="2000" b="1" spc="90" dirty="0">
                <a:latin typeface="Arial" panose="020B0604020202020204" pitchFamily="34" charset="0"/>
                <a:cs typeface="Arial" panose="020B0604020202020204" pitchFamily="34" charset="0"/>
              </a:rPr>
              <a:t>TENTANG </a:t>
            </a:r>
            <a:r>
              <a:rPr sz="2000" b="1" spc="25" dirty="0">
                <a:latin typeface="Arial" panose="020B0604020202020204" pitchFamily="34" charset="0"/>
                <a:cs typeface="Arial" panose="020B0604020202020204" pitchFamily="34" charset="0"/>
              </a:rPr>
              <a:t>JABATAN </a:t>
            </a:r>
            <a:r>
              <a:rPr sz="2000" b="1" spc="100" dirty="0" smtClean="0">
                <a:latin typeface="Arial" panose="020B0604020202020204" pitchFamily="34" charset="0"/>
                <a:cs typeface="Arial" panose="020B0604020202020204" pitchFamily="34" charset="0"/>
              </a:rPr>
              <a:t>FUNGSIONAL</a:t>
            </a:r>
            <a:r>
              <a:rPr sz="2000" b="1" spc="35" dirty="0" smtClean="0">
                <a:latin typeface="Arial" panose="020B0604020202020204" pitchFamily="34" charset="0"/>
                <a:cs typeface="Arial" panose="020B0604020202020204" pitchFamily="34" charset="0"/>
              </a:rPr>
              <a:t> </a:t>
            </a:r>
            <a:r>
              <a:rPr sz="2000" b="1" spc="15" dirty="0">
                <a:latin typeface="Arial" panose="020B0604020202020204" pitchFamily="34" charset="0"/>
                <a:cs typeface="Arial" panose="020B0604020202020204" pitchFamily="34" charset="0"/>
              </a:rPr>
              <a:t>ANGGOTA</a:t>
            </a:r>
            <a:r>
              <a:rPr sz="2000" b="1" spc="-25" dirty="0">
                <a:latin typeface="Arial" panose="020B0604020202020204" pitchFamily="34" charset="0"/>
                <a:cs typeface="Arial" panose="020B0604020202020204" pitchFamily="34" charset="0"/>
              </a:rPr>
              <a:t> </a:t>
            </a:r>
            <a:r>
              <a:rPr sz="2000" b="1" spc="135" dirty="0">
                <a:latin typeface="Arial" panose="020B0604020202020204" pitchFamily="34" charset="0"/>
                <a:cs typeface="Arial" panose="020B0604020202020204" pitchFamily="34" charset="0"/>
              </a:rPr>
              <a:t>POLRI</a:t>
            </a:r>
            <a:endParaRPr sz="2000" dirty="0">
              <a:latin typeface="Arial" panose="020B0604020202020204" pitchFamily="34" charset="0"/>
              <a:cs typeface="Arial" panose="020B0604020202020204" pitchFamily="34" charset="0"/>
            </a:endParaRPr>
          </a:p>
        </p:txBody>
      </p:sp>
      <p:sp>
        <p:nvSpPr>
          <p:cNvPr id="4" name="object 4"/>
          <p:cNvSpPr txBox="1"/>
          <p:nvPr/>
        </p:nvSpPr>
        <p:spPr>
          <a:xfrm>
            <a:off x="2390394" y="2295905"/>
            <a:ext cx="9613900" cy="807272"/>
          </a:xfrm>
          <a:prstGeom prst="rect">
            <a:avLst/>
          </a:prstGeom>
          <a:ln w="38100">
            <a:solidFill>
              <a:srgbClr val="FFC000"/>
            </a:solidFill>
          </a:ln>
        </p:spPr>
        <p:txBody>
          <a:bodyPr vert="horz" wrap="square" lIns="0" tIns="67945" rIns="0" bIns="0" rtlCol="0">
            <a:spAutoFit/>
          </a:bodyPr>
          <a:lstStyle/>
          <a:p>
            <a:pPr marL="90170" marR="148590" algn="just">
              <a:lnSpc>
                <a:spcPct val="100000"/>
              </a:lnSpc>
              <a:spcBef>
                <a:spcPts val="535"/>
              </a:spcBef>
            </a:pPr>
            <a:r>
              <a:rPr sz="1600" spc="-55" dirty="0">
                <a:latin typeface="Arial" panose="020B0604020202020204" pitchFamily="34" charset="0"/>
                <a:cs typeface="Arial" panose="020B0604020202020204" pitchFamily="34" charset="0"/>
              </a:rPr>
              <a:t>Kedudukan </a:t>
            </a:r>
            <a:r>
              <a:rPr sz="1600" spc="-40" dirty="0">
                <a:latin typeface="Arial" panose="020B0604020202020204" pitchFamily="34" charset="0"/>
                <a:cs typeface="Arial" panose="020B0604020202020204" pitchFamily="34" charset="0"/>
              </a:rPr>
              <a:t>yang </a:t>
            </a:r>
            <a:r>
              <a:rPr sz="1600" spc="-60" dirty="0">
                <a:latin typeface="Arial" panose="020B0604020202020204" pitchFamily="34" charset="0"/>
                <a:cs typeface="Arial" panose="020B0604020202020204" pitchFamily="34" charset="0"/>
              </a:rPr>
              <a:t>menunjukkan tugas, </a:t>
            </a:r>
            <a:r>
              <a:rPr sz="1600" spc="-40" dirty="0">
                <a:latin typeface="Arial" panose="020B0604020202020204" pitchFamily="34" charset="0"/>
                <a:cs typeface="Arial" panose="020B0604020202020204" pitchFamily="34" charset="0"/>
              </a:rPr>
              <a:t>tanggungjawab, </a:t>
            </a:r>
            <a:r>
              <a:rPr sz="1600" spc="-30" dirty="0">
                <a:latin typeface="Arial" panose="020B0604020202020204" pitchFamily="34" charset="0"/>
                <a:cs typeface="Arial" panose="020B0604020202020204" pitchFamily="34" charset="0"/>
              </a:rPr>
              <a:t>wewenang </a:t>
            </a:r>
            <a:r>
              <a:rPr sz="1600" spc="-35" dirty="0">
                <a:latin typeface="Arial" panose="020B0604020202020204" pitchFamily="34" charset="0"/>
                <a:cs typeface="Arial" panose="020B0604020202020204" pitchFamily="34" charset="0"/>
              </a:rPr>
              <a:t>dan </a:t>
            </a:r>
            <a:r>
              <a:rPr sz="1600" spc="-45" dirty="0">
                <a:latin typeface="Arial" panose="020B0604020202020204" pitchFamily="34" charset="0"/>
                <a:cs typeface="Arial" panose="020B0604020202020204" pitchFamily="34" charset="0"/>
              </a:rPr>
              <a:t>hak </a:t>
            </a:r>
            <a:r>
              <a:rPr sz="1600" spc="-50" dirty="0">
                <a:latin typeface="Arial" panose="020B0604020202020204" pitchFamily="34" charset="0"/>
                <a:cs typeface="Arial" panose="020B0604020202020204" pitchFamily="34" charset="0"/>
              </a:rPr>
              <a:t>seorang </a:t>
            </a:r>
            <a:r>
              <a:rPr sz="1600" spc="-40" dirty="0">
                <a:latin typeface="Arial" panose="020B0604020202020204" pitchFamily="34" charset="0"/>
                <a:cs typeface="Arial" panose="020B0604020202020204" pitchFamily="34" charset="0"/>
              </a:rPr>
              <a:t>anggota </a:t>
            </a:r>
            <a:r>
              <a:rPr sz="1600" spc="-25" dirty="0">
                <a:latin typeface="Arial" panose="020B0604020202020204" pitchFamily="34" charset="0"/>
                <a:cs typeface="Arial" panose="020B0604020202020204" pitchFamily="34" charset="0"/>
              </a:rPr>
              <a:t>dalam  </a:t>
            </a:r>
            <a:r>
              <a:rPr sz="1600" spc="-65" dirty="0">
                <a:latin typeface="Arial" panose="020B0604020202020204" pitchFamily="34" charset="0"/>
                <a:cs typeface="Arial" panose="020B0604020202020204" pitchFamily="34" charset="0"/>
              </a:rPr>
              <a:t>suatu </a:t>
            </a:r>
            <a:r>
              <a:rPr sz="1600" spc="-45" dirty="0">
                <a:latin typeface="Arial" panose="020B0604020202020204" pitchFamily="34" charset="0"/>
                <a:cs typeface="Arial" panose="020B0604020202020204" pitchFamily="34" charset="0"/>
              </a:rPr>
              <a:t>satuan </a:t>
            </a:r>
            <a:r>
              <a:rPr sz="1600" spc="-50" dirty="0">
                <a:latin typeface="Arial" panose="020B0604020202020204" pitchFamily="34" charset="0"/>
                <a:cs typeface="Arial" panose="020B0604020202020204" pitchFamily="34" charset="0"/>
              </a:rPr>
              <a:t>organisasi </a:t>
            </a:r>
            <a:r>
              <a:rPr sz="1600" spc="-60" dirty="0">
                <a:latin typeface="Arial" panose="020B0604020202020204" pitchFamily="34" charset="0"/>
                <a:cs typeface="Arial" panose="020B0604020202020204" pitchFamily="34" charset="0"/>
              </a:rPr>
              <a:t>polri </a:t>
            </a:r>
            <a:r>
              <a:rPr sz="1600" spc="-40" dirty="0">
                <a:latin typeface="Arial" panose="020B0604020202020204" pitchFamily="34" charset="0"/>
                <a:cs typeface="Arial" panose="020B0604020202020204" pitchFamily="34" charset="0"/>
              </a:rPr>
              <a:t>yang </a:t>
            </a:r>
            <a:r>
              <a:rPr sz="1600" spc="-25" dirty="0">
                <a:latin typeface="Arial" panose="020B0604020202020204" pitchFamily="34" charset="0"/>
                <a:cs typeface="Arial" panose="020B0604020202020204" pitchFamily="34" charset="0"/>
              </a:rPr>
              <a:t>dalam </a:t>
            </a:r>
            <a:r>
              <a:rPr sz="1600" spc="-30" dirty="0">
                <a:latin typeface="Arial" panose="020B0604020202020204" pitchFamily="34" charset="0"/>
                <a:cs typeface="Arial" panose="020B0604020202020204" pitchFamily="34" charset="0"/>
              </a:rPr>
              <a:t>pelaksanaan </a:t>
            </a:r>
            <a:r>
              <a:rPr sz="1600" spc="-55" dirty="0">
                <a:latin typeface="Arial" panose="020B0604020202020204" pitchFamily="34" charset="0"/>
                <a:cs typeface="Arial" panose="020B0604020202020204" pitchFamily="34" charset="0"/>
              </a:rPr>
              <a:t>tugasnya </a:t>
            </a:r>
            <a:r>
              <a:rPr sz="1600" spc="-45" dirty="0">
                <a:latin typeface="Arial" panose="020B0604020202020204" pitchFamily="34" charset="0"/>
                <a:cs typeface="Arial" panose="020B0604020202020204" pitchFamily="34" charset="0"/>
              </a:rPr>
              <a:t>didasarkan </a:t>
            </a:r>
            <a:r>
              <a:rPr sz="1600" spc="-15" dirty="0">
                <a:latin typeface="Arial" panose="020B0604020202020204" pitchFamily="34" charset="0"/>
                <a:cs typeface="Arial" panose="020B0604020202020204" pitchFamily="34" charset="0"/>
              </a:rPr>
              <a:t>pada </a:t>
            </a:r>
            <a:r>
              <a:rPr sz="1600" spc="-75" dirty="0">
                <a:latin typeface="Arial" panose="020B0604020202020204" pitchFamily="34" charset="0"/>
                <a:cs typeface="Arial" panose="020B0604020202020204" pitchFamily="34" charset="0"/>
              </a:rPr>
              <a:t>kompetensi  </a:t>
            </a:r>
            <a:r>
              <a:rPr sz="1600" spc="-30" dirty="0">
                <a:latin typeface="Arial" panose="020B0604020202020204" pitchFamily="34" charset="0"/>
                <a:cs typeface="Arial" panose="020B0604020202020204" pitchFamily="34" charset="0"/>
              </a:rPr>
              <a:t>jabatan, keahlian </a:t>
            </a:r>
            <a:r>
              <a:rPr sz="1600" spc="-40" dirty="0">
                <a:latin typeface="Arial" panose="020B0604020202020204" pitchFamily="34" charset="0"/>
                <a:cs typeface="Arial" panose="020B0604020202020204" pitchFamily="34" charset="0"/>
              </a:rPr>
              <a:t>dan/atau </a:t>
            </a:r>
            <a:r>
              <a:rPr sz="1600" spc="-55" dirty="0">
                <a:latin typeface="Arial" panose="020B0604020202020204" pitchFamily="34" charset="0"/>
                <a:cs typeface="Arial" panose="020B0604020202020204" pitchFamily="34" charset="0"/>
              </a:rPr>
              <a:t>ketrampilan </a:t>
            </a:r>
            <a:r>
              <a:rPr sz="1600" spc="-80" dirty="0">
                <a:latin typeface="Arial" panose="020B0604020202020204" pitchFamily="34" charset="0"/>
                <a:cs typeface="Arial" panose="020B0604020202020204" pitchFamily="34" charset="0"/>
              </a:rPr>
              <a:t>tertetntu </a:t>
            </a:r>
            <a:r>
              <a:rPr sz="1600" spc="-60" dirty="0">
                <a:latin typeface="Arial" panose="020B0604020202020204" pitchFamily="34" charset="0"/>
                <a:cs typeface="Arial" panose="020B0604020202020204" pitchFamily="34" charset="0"/>
              </a:rPr>
              <a:t>serta </a:t>
            </a:r>
            <a:r>
              <a:rPr sz="1600" spc="-70" dirty="0" err="1">
                <a:latin typeface="Arial" panose="020B0604020202020204" pitchFamily="34" charset="0"/>
                <a:cs typeface="Arial" panose="020B0604020202020204" pitchFamily="34" charset="0"/>
              </a:rPr>
              <a:t>bersifat</a:t>
            </a:r>
            <a:r>
              <a:rPr sz="1600" spc="10" dirty="0">
                <a:latin typeface="Arial" panose="020B0604020202020204" pitchFamily="34" charset="0"/>
                <a:cs typeface="Arial" panose="020B0604020202020204" pitchFamily="34" charset="0"/>
              </a:rPr>
              <a:t> </a:t>
            </a:r>
            <a:r>
              <a:rPr sz="1600" spc="-55" dirty="0" err="1" smtClean="0">
                <a:latin typeface="Arial" panose="020B0604020202020204" pitchFamily="34" charset="0"/>
                <a:cs typeface="Arial" panose="020B0604020202020204" pitchFamily="34" charset="0"/>
              </a:rPr>
              <a:t>mandiri</a:t>
            </a:r>
            <a:r>
              <a:rPr lang="en-US" sz="1600" spc="-55" dirty="0" smtClean="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5" name="object 5"/>
          <p:cNvSpPr txBox="1"/>
          <p:nvPr/>
        </p:nvSpPr>
        <p:spPr>
          <a:xfrm>
            <a:off x="249427" y="2251329"/>
            <a:ext cx="1965325" cy="567463"/>
          </a:xfrm>
          <a:prstGeom prst="rect">
            <a:avLst/>
          </a:prstGeom>
        </p:spPr>
        <p:txBody>
          <a:bodyPr vert="horz" wrap="square" lIns="0" tIns="13335" rIns="0" bIns="0" rtlCol="0">
            <a:spAutoFit/>
          </a:bodyPr>
          <a:lstStyle/>
          <a:p>
            <a:pPr marL="50800">
              <a:lnSpc>
                <a:spcPct val="100000"/>
              </a:lnSpc>
              <a:spcBef>
                <a:spcPts val="105"/>
              </a:spcBef>
            </a:pPr>
            <a:r>
              <a:rPr b="1" spc="325" dirty="0">
                <a:solidFill>
                  <a:srgbClr val="0070C0"/>
                </a:solidFill>
                <a:latin typeface="Arial" panose="020B0604020202020204" pitchFamily="34" charset="0"/>
                <a:cs typeface="Arial" panose="020B0604020202020204" pitchFamily="34" charset="0"/>
              </a:rPr>
              <a:t>JABATAN</a:t>
            </a:r>
            <a:endParaRPr dirty="0">
              <a:solidFill>
                <a:srgbClr val="0070C0"/>
              </a:solidFill>
              <a:latin typeface="Arial" panose="020B0604020202020204" pitchFamily="34" charset="0"/>
              <a:cs typeface="Arial" panose="020B0604020202020204" pitchFamily="34" charset="0"/>
            </a:endParaRPr>
          </a:p>
          <a:p>
            <a:pPr marL="12700">
              <a:lnSpc>
                <a:spcPct val="100000"/>
              </a:lnSpc>
              <a:spcBef>
                <a:spcPts val="35"/>
              </a:spcBef>
            </a:pPr>
            <a:r>
              <a:rPr b="1" spc="150" dirty="0">
                <a:solidFill>
                  <a:srgbClr val="0070C0"/>
                </a:solidFill>
                <a:latin typeface="Arial" panose="020B0604020202020204" pitchFamily="34" charset="0"/>
                <a:cs typeface="Arial" panose="020B0604020202020204" pitchFamily="34" charset="0"/>
              </a:rPr>
              <a:t>F</a:t>
            </a:r>
            <a:r>
              <a:rPr b="1" spc="254" dirty="0">
                <a:solidFill>
                  <a:srgbClr val="0070C0"/>
                </a:solidFill>
                <a:latin typeface="Arial" panose="020B0604020202020204" pitchFamily="34" charset="0"/>
                <a:cs typeface="Arial" panose="020B0604020202020204" pitchFamily="34" charset="0"/>
              </a:rPr>
              <a:t>U</a:t>
            </a:r>
            <a:r>
              <a:rPr b="1" spc="400" dirty="0">
                <a:solidFill>
                  <a:srgbClr val="0070C0"/>
                </a:solidFill>
                <a:latin typeface="Arial" panose="020B0604020202020204" pitchFamily="34" charset="0"/>
                <a:cs typeface="Arial" panose="020B0604020202020204" pitchFamily="34" charset="0"/>
              </a:rPr>
              <a:t>N</a:t>
            </a:r>
            <a:r>
              <a:rPr b="1" spc="420" dirty="0">
                <a:solidFill>
                  <a:srgbClr val="0070C0"/>
                </a:solidFill>
                <a:latin typeface="Arial" panose="020B0604020202020204" pitchFamily="34" charset="0"/>
                <a:cs typeface="Arial" panose="020B0604020202020204" pitchFamily="34" charset="0"/>
              </a:rPr>
              <a:t>G</a:t>
            </a:r>
            <a:r>
              <a:rPr b="1" spc="204" dirty="0">
                <a:solidFill>
                  <a:srgbClr val="0070C0"/>
                </a:solidFill>
                <a:latin typeface="Arial" panose="020B0604020202020204" pitchFamily="34" charset="0"/>
                <a:cs typeface="Arial" panose="020B0604020202020204" pitchFamily="34" charset="0"/>
              </a:rPr>
              <a:t>S</a:t>
            </a:r>
            <a:r>
              <a:rPr b="1" spc="160" dirty="0">
                <a:solidFill>
                  <a:srgbClr val="0070C0"/>
                </a:solidFill>
                <a:latin typeface="Arial" panose="020B0604020202020204" pitchFamily="34" charset="0"/>
                <a:cs typeface="Arial" panose="020B0604020202020204" pitchFamily="34" charset="0"/>
              </a:rPr>
              <a:t>I</a:t>
            </a:r>
            <a:r>
              <a:rPr b="1" spc="365" dirty="0">
                <a:solidFill>
                  <a:srgbClr val="0070C0"/>
                </a:solidFill>
                <a:latin typeface="Arial" panose="020B0604020202020204" pitchFamily="34" charset="0"/>
                <a:cs typeface="Arial" panose="020B0604020202020204" pitchFamily="34" charset="0"/>
              </a:rPr>
              <a:t>O</a:t>
            </a:r>
            <a:r>
              <a:rPr b="1" spc="400" dirty="0">
                <a:solidFill>
                  <a:srgbClr val="0070C0"/>
                </a:solidFill>
                <a:latin typeface="Arial" panose="020B0604020202020204" pitchFamily="34" charset="0"/>
                <a:cs typeface="Arial" panose="020B0604020202020204" pitchFamily="34" charset="0"/>
              </a:rPr>
              <a:t>N</a:t>
            </a:r>
            <a:r>
              <a:rPr b="1" spc="229" dirty="0">
                <a:solidFill>
                  <a:srgbClr val="0070C0"/>
                </a:solidFill>
                <a:latin typeface="Arial" panose="020B0604020202020204" pitchFamily="34" charset="0"/>
                <a:cs typeface="Arial" panose="020B0604020202020204" pitchFamily="34" charset="0"/>
              </a:rPr>
              <a:t>A</a:t>
            </a:r>
            <a:r>
              <a:rPr b="1" spc="245" dirty="0">
                <a:solidFill>
                  <a:srgbClr val="0070C0"/>
                </a:solidFill>
                <a:latin typeface="Arial" panose="020B0604020202020204" pitchFamily="34" charset="0"/>
                <a:cs typeface="Arial" panose="020B0604020202020204" pitchFamily="34" charset="0"/>
              </a:rPr>
              <a:t>L</a:t>
            </a:r>
            <a:endParaRPr dirty="0">
              <a:solidFill>
                <a:srgbClr val="0070C0"/>
              </a:solidFill>
              <a:latin typeface="Arial" panose="020B0604020202020204" pitchFamily="34" charset="0"/>
              <a:cs typeface="Arial" panose="020B0604020202020204" pitchFamily="34" charset="0"/>
            </a:endParaRPr>
          </a:p>
        </p:txBody>
      </p:sp>
      <p:sp>
        <p:nvSpPr>
          <p:cNvPr id="6" name="object 6"/>
          <p:cNvSpPr txBox="1"/>
          <p:nvPr/>
        </p:nvSpPr>
        <p:spPr>
          <a:xfrm>
            <a:off x="223520" y="3765880"/>
            <a:ext cx="1990725" cy="1121461"/>
          </a:xfrm>
          <a:prstGeom prst="rect">
            <a:avLst/>
          </a:prstGeom>
        </p:spPr>
        <p:txBody>
          <a:bodyPr vert="horz" wrap="square" lIns="0" tIns="13335" rIns="0" bIns="0" rtlCol="0">
            <a:spAutoFit/>
          </a:bodyPr>
          <a:lstStyle/>
          <a:p>
            <a:pPr marL="12700" marR="5080" indent="68580" algn="just">
              <a:lnSpc>
                <a:spcPct val="100000"/>
              </a:lnSpc>
              <a:spcBef>
                <a:spcPts val="105"/>
              </a:spcBef>
            </a:pPr>
            <a:r>
              <a:rPr b="1" spc="275" dirty="0">
                <a:solidFill>
                  <a:srgbClr val="0070C0"/>
                </a:solidFill>
                <a:latin typeface="Arial" panose="020B0604020202020204" pitchFamily="34" charset="0"/>
                <a:cs typeface="Arial" panose="020B0604020202020204" pitchFamily="34" charset="0"/>
              </a:rPr>
              <a:t>KRITERIA  </a:t>
            </a:r>
            <a:r>
              <a:rPr b="1" spc="434" dirty="0">
                <a:solidFill>
                  <a:srgbClr val="0070C0"/>
                </a:solidFill>
                <a:latin typeface="Arial" panose="020B0604020202020204" pitchFamily="34" charset="0"/>
                <a:cs typeface="Arial" panose="020B0604020202020204" pitchFamily="34" charset="0"/>
              </a:rPr>
              <a:t>J</a:t>
            </a:r>
            <a:r>
              <a:rPr b="1" spc="335" dirty="0">
                <a:solidFill>
                  <a:srgbClr val="0070C0"/>
                </a:solidFill>
                <a:latin typeface="Arial" panose="020B0604020202020204" pitchFamily="34" charset="0"/>
                <a:cs typeface="Arial" panose="020B0604020202020204" pitchFamily="34" charset="0"/>
              </a:rPr>
              <a:t>AB</a:t>
            </a:r>
            <a:r>
              <a:rPr b="1" spc="229" dirty="0">
                <a:solidFill>
                  <a:srgbClr val="0070C0"/>
                </a:solidFill>
                <a:latin typeface="Arial" panose="020B0604020202020204" pitchFamily="34" charset="0"/>
                <a:cs typeface="Arial" panose="020B0604020202020204" pitchFamily="34" charset="0"/>
              </a:rPr>
              <a:t>F</a:t>
            </a:r>
            <a:r>
              <a:rPr b="1" spc="365" dirty="0">
                <a:solidFill>
                  <a:srgbClr val="0070C0"/>
                </a:solidFill>
                <a:latin typeface="Arial" panose="020B0604020202020204" pitchFamily="34" charset="0"/>
                <a:cs typeface="Arial" panose="020B0604020202020204" pitchFamily="34" charset="0"/>
              </a:rPr>
              <a:t>U</a:t>
            </a:r>
            <a:r>
              <a:rPr b="1" spc="575" dirty="0">
                <a:solidFill>
                  <a:srgbClr val="0070C0"/>
                </a:solidFill>
                <a:latin typeface="Arial" panose="020B0604020202020204" pitchFamily="34" charset="0"/>
                <a:cs typeface="Arial" panose="020B0604020202020204" pitchFamily="34" charset="0"/>
              </a:rPr>
              <a:t>N</a:t>
            </a:r>
            <a:r>
              <a:rPr b="1" spc="660" dirty="0">
                <a:solidFill>
                  <a:srgbClr val="0070C0"/>
                </a:solidFill>
                <a:latin typeface="Arial" panose="020B0604020202020204" pitchFamily="34" charset="0"/>
                <a:cs typeface="Arial" panose="020B0604020202020204" pitchFamily="34" charset="0"/>
              </a:rPr>
              <a:t>G</a:t>
            </a:r>
            <a:endParaRPr dirty="0">
              <a:solidFill>
                <a:srgbClr val="0070C0"/>
              </a:solidFill>
              <a:latin typeface="Arial" panose="020B0604020202020204" pitchFamily="34" charset="0"/>
              <a:cs typeface="Arial" panose="020B0604020202020204" pitchFamily="34" charset="0"/>
            </a:endParaRPr>
          </a:p>
          <a:p>
            <a:pPr marL="29209" algn="just">
              <a:lnSpc>
                <a:spcPct val="100000"/>
              </a:lnSpc>
              <a:spcBef>
                <a:spcPts val="45"/>
              </a:spcBef>
            </a:pPr>
            <a:r>
              <a:rPr b="1" spc="225" dirty="0">
                <a:solidFill>
                  <a:srgbClr val="0070C0"/>
                </a:solidFill>
                <a:latin typeface="Arial" panose="020B0604020202020204" pitchFamily="34" charset="0"/>
                <a:cs typeface="Arial" panose="020B0604020202020204" pitchFamily="34" charset="0"/>
              </a:rPr>
              <a:t>ANGGOTA</a:t>
            </a:r>
            <a:r>
              <a:rPr b="1" spc="40" dirty="0">
                <a:solidFill>
                  <a:srgbClr val="0070C0"/>
                </a:solidFill>
                <a:latin typeface="Arial" panose="020B0604020202020204" pitchFamily="34" charset="0"/>
                <a:cs typeface="Arial" panose="020B0604020202020204" pitchFamily="34" charset="0"/>
              </a:rPr>
              <a:t> </a:t>
            </a:r>
            <a:r>
              <a:rPr b="1" spc="170" dirty="0">
                <a:solidFill>
                  <a:srgbClr val="0070C0"/>
                </a:solidFill>
                <a:latin typeface="Arial" panose="020B0604020202020204" pitchFamily="34" charset="0"/>
                <a:cs typeface="Arial" panose="020B0604020202020204" pitchFamily="34" charset="0"/>
              </a:rPr>
              <a:t>POLRI</a:t>
            </a:r>
            <a:endParaRPr dirty="0">
              <a:solidFill>
                <a:srgbClr val="0070C0"/>
              </a:solidFill>
              <a:latin typeface="Arial" panose="020B0604020202020204" pitchFamily="34" charset="0"/>
              <a:cs typeface="Arial" panose="020B0604020202020204" pitchFamily="34" charset="0"/>
            </a:endParaRPr>
          </a:p>
        </p:txBody>
      </p:sp>
      <p:sp>
        <p:nvSpPr>
          <p:cNvPr id="7" name="object 7"/>
          <p:cNvSpPr txBox="1"/>
          <p:nvPr/>
        </p:nvSpPr>
        <p:spPr>
          <a:xfrm>
            <a:off x="2390394" y="3664458"/>
            <a:ext cx="9613900" cy="1519647"/>
          </a:xfrm>
          <a:prstGeom prst="rect">
            <a:avLst/>
          </a:prstGeom>
          <a:ln w="38100">
            <a:solidFill>
              <a:srgbClr val="FFC000"/>
            </a:solidFill>
          </a:ln>
        </p:spPr>
        <p:txBody>
          <a:bodyPr vert="horz" wrap="square" lIns="0" tIns="41910" rIns="0" bIns="0" rtlCol="0">
            <a:spAutoFit/>
          </a:bodyPr>
          <a:lstStyle/>
          <a:p>
            <a:pPr marL="433070" indent="-343535" algn="just">
              <a:lnSpc>
                <a:spcPct val="100000"/>
              </a:lnSpc>
              <a:spcBef>
                <a:spcPts val="330"/>
              </a:spcBef>
              <a:buAutoNum type="arabicPeriod"/>
              <a:tabLst>
                <a:tab pos="433070" algn="l"/>
                <a:tab pos="433705" algn="l"/>
              </a:tabLst>
            </a:pPr>
            <a:r>
              <a:rPr sz="1600" spc="-55" dirty="0">
                <a:latin typeface="Arial" panose="020B0604020202020204" pitchFamily="34" charset="0"/>
                <a:cs typeface="Arial" panose="020B0604020202020204" pitchFamily="34" charset="0"/>
              </a:rPr>
              <a:t>mempunyai</a:t>
            </a:r>
            <a:r>
              <a:rPr sz="1600" spc="16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metodologi,</a:t>
            </a:r>
            <a:r>
              <a:rPr sz="1600" spc="160" dirty="0">
                <a:latin typeface="Arial" panose="020B0604020202020204" pitchFamily="34" charset="0"/>
                <a:cs typeface="Arial" panose="020B0604020202020204" pitchFamily="34" charset="0"/>
              </a:rPr>
              <a:t> </a:t>
            </a:r>
            <a:r>
              <a:rPr sz="1600" spc="-80" dirty="0">
                <a:latin typeface="Arial" panose="020B0604020202020204" pitchFamily="34" charset="0"/>
                <a:cs typeface="Arial" panose="020B0604020202020204" pitchFamily="34" charset="0"/>
              </a:rPr>
              <a:t>teknik</a:t>
            </a:r>
            <a:r>
              <a:rPr sz="1600" spc="17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analisis,</a:t>
            </a:r>
            <a:r>
              <a:rPr sz="1600" spc="170"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dan</a:t>
            </a:r>
            <a:r>
              <a:rPr sz="1600" spc="155"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prosedur</a:t>
            </a:r>
            <a:r>
              <a:rPr sz="1600" spc="13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kerja</a:t>
            </a:r>
            <a:r>
              <a:rPr sz="1600" spc="15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yang</a:t>
            </a:r>
            <a:r>
              <a:rPr sz="1600" spc="17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didasarkan</a:t>
            </a:r>
            <a:r>
              <a:rPr sz="1600" spc="165"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atas</a:t>
            </a:r>
            <a:r>
              <a:rPr sz="1600" spc="165" dirty="0">
                <a:latin typeface="Arial" panose="020B0604020202020204" pitchFamily="34" charset="0"/>
                <a:cs typeface="Arial" panose="020B0604020202020204" pitchFamily="34" charset="0"/>
              </a:rPr>
              <a:t> </a:t>
            </a:r>
            <a:r>
              <a:rPr sz="1600" spc="-65" dirty="0" err="1">
                <a:latin typeface="Arial" panose="020B0604020202020204" pitchFamily="34" charset="0"/>
                <a:cs typeface="Arial" panose="020B0604020202020204" pitchFamily="34" charset="0"/>
              </a:rPr>
              <a:t>disiplin</a:t>
            </a:r>
            <a:r>
              <a:rPr sz="1600" spc="170" dirty="0">
                <a:latin typeface="Arial" panose="020B0604020202020204" pitchFamily="34" charset="0"/>
                <a:cs typeface="Arial" panose="020B0604020202020204" pitchFamily="34" charset="0"/>
              </a:rPr>
              <a:t> </a:t>
            </a:r>
            <a:r>
              <a:rPr sz="1600" spc="-60" dirty="0" err="1" smtClean="0">
                <a:latin typeface="Arial" panose="020B0604020202020204" pitchFamily="34" charset="0"/>
                <a:cs typeface="Arial" panose="020B0604020202020204" pitchFamily="34" charset="0"/>
              </a:rPr>
              <a:t>ilmu</a:t>
            </a:r>
            <a:r>
              <a:rPr lang="en-US" sz="1600" spc="-60" dirty="0" smtClean="0">
                <a:latin typeface="Arial" panose="020B0604020202020204" pitchFamily="34" charset="0"/>
                <a:cs typeface="Arial" panose="020B0604020202020204" pitchFamily="34" charset="0"/>
              </a:rPr>
              <a:t> </a:t>
            </a:r>
            <a:r>
              <a:rPr sz="1600" spc="-45" dirty="0" err="1" smtClean="0">
                <a:latin typeface="Arial" panose="020B0604020202020204" pitchFamily="34" charset="0"/>
                <a:cs typeface="Arial" panose="020B0604020202020204" pitchFamily="34" charset="0"/>
              </a:rPr>
              <a:t>pengetahuan</a:t>
            </a:r>
            <a:r>
              <a:rPr sz="1600" spc="35" dirty="0" smtClean="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dan/atau</a:t>
            </a:r>
            <a:r>
              <a:rPr sz="1600" spc="40" dirty="0">
                <a:latin typeface="Arial" panose="020B0604020202020204" pitchFamily="34" charset="0"/>
                <a:cs typeface="Arial" panose="020B0604020202020204" pitchFamily="34" charset="0"/>
              </a:rPr>
              <a:t> </a:t>
            </a:r>
            <a:r>
              <a:rPr sz="1600" spc="-50" dirty="0">
                <a:latin typeface="Arial" panose="020B0604020202020204" pitchFamily="34" charset="0"/>
                <a:cs typeface="Arial" panose="020B0604020202020204" pitchFamily="34" charset="0"/>
              </a:rPr>
              <a:t>keterampilan</a:t>
            </a:r>
            <a:r>
              <a:rPr sz="1600" spc="35" dirty="0">
                <a:latin typeface="Arial" panose="020B0604020202020204" pitchFamily="34" charset="0"/>
                <a:cs typeface="Arial" panose="020B0604020202020204" pitchFamily="34" charset="0"/>
              </a:rPr>
              <a:t> </a:t>
            </a:r>
            <a:r>
              <a:rPr sz="1600" spc="-70" dirty="0">
                <a:latin typeface="Arial" panose="020B0604020202020204" pitchFamily="34" charset="0"/>
                <a:cs typeface="Arial" panose="020B0604020202020204" pitchFamily="34" charset="0"/>
              </a:rPr>
              <a:t>strategis,</a:t>
            </a:r>
            <a:r>
              <a:rPr sz="1600" spc="60" dirty="0">
                <a:latin typeface="Arial" panose="020B0604020202020204" pitchFamily="34" charset="0"/>
                <a:cs typeface="Arial" panose="020B0604020202020204" pitchFamily="34" charset="0"/>
              </a:rPr>
              <a:t> </a:t>
            </a:r>
            <a:r>
              <a:rPr sz="1600" spc="-80" dirty="0">
                <a:latin typeface="Arial" panose="020B0604020202020204" pitchFamily="34" charset="0"/>
                <a:cs typeface="Arial" panose="020B0604020202020204" pitchFamily="34" charset="0"/>
              </a:rPr>
              <a:t>taktis,</a:t>
            </a:r>
            <a:r>
              <a:rPr sz="1600" spc="25" dirty="0">
                <a:latin typeface="Arial" panose="020B0604020202020204" pitchFamily="34" charset="0"/>
                <a:cs typeface="Arial" panose="020B0604020202020204" pitchFamily="34" charset="0"/>
              </a:rPr>
              <a:t> </a:t>
            </a:r>
            <a:r>
              <a:rPr sz="1600" spc="-35" dirty="0">
                <a:latin typeface="Arial" panose="020B0604020202020204" pitchFamily="34" charset="0"/>
                <a:cs typeface="Arial" panose="020B0604020202020204" pitchFamily="34" charset="0"/>
              </a:rPr>
              <a:t>dan</a:t>
            </a:r>
            <a:r>
              <a:rPr sz="1600" spc="15" dirty="0">
                <a:latin typeface="Arial" panose="020B0604020202020204" pitchFamily="34" charset="0"/>
                <a:cs typeface="Arial" panose="020B0604020202020204" pitchFamily="34" charset="0"/>
              </a:rPr>
              <a:t> </a:t>
            </a:r>
            <a:r>
              <a:rPr sz="1600" spc="-85" dirty="0">
                <a:latin typeface="Arial" panose="020B0604020202020204" pitchFamily="34" charset="0"/>
                <a:cs typeface="Arial" panose="020B0604020202020204" pitchFamily="34" charset="0"/>
              </a:rPr>
              <a:t>teknis</a:t>
            </a:r>
            <a:r>
              <a:rPr sz="1600" spc="5" dirty="0">
                <a:latin typeface="Arial" panose="020B0604020202020204" pitchFamily="34" charset="0"/>
                <a:cs typeface="Arial" panose="020B0604020202020204" pitchFamily="34" charset="0"/>
              </a:rPr>
              <a:t> </a:t>
            </a:r>
            <a:r>
              <a:rPr sz="1600" spc="-75" dirty="0">
                <a:latin typeface="Arial" panose="020B0604020202020204" pitchFamily="34" charset="0"/>
                <a:cs typeface="Arial" panose="020B0604020202020204" pitchFamily="34" charset="0"/>
              </a:rPr>
              <a:t>tertentu</a:t>
            </a:r>
            <a:r>
              <a:rPr sz="1600" spc="1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dengan</a:t>
            </a:r>
            <a:r>
              <a:rPr sz="1600" spc="20"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sertifikasi;</a:t>
            </a:r>
            <a:endParaRPr sz="1600" dirty="0">
              <a:latin typeface="Arial" panose="020B0604020202020204" pitchFamily="34" charset="0"/>
              <a:cs typeface="Arial" panose="020B0604020202020204" pitchFamily="34" charset="0"/>
            </a:endParaRPr>
          </a:p>
          <a:p>
            <a:pPr marL="433070" indent="-343535" algn="just">
              <a:lnSpc>
                <a:spcPct val="100000"/>
              </a:lnSpc>
              <a:spcBef>
                <a:spcPts val="5"/>
              </a:spcBef>
              <a:buAutoNum type="arabicPeriod" startAt="2"/>
              <a:tabLst>
                <a:tab pos="433070" algn="l"/>
                <a:tab pos="433705" algn="l"/>
              </a:tabLst>
            </a:pPr>
            <a:r>
              <a:rPr sz="1600" spc="-65" dirty="0">
                <a:latin typeface="Arial" panose="020B0604020202020204" pitchFamily="34" charset="0"/>
                <a:cs typeface="Arial" panose="020B0604020202020204" pitchFamily="34" charset="0"/>
              </a:rPr>
              <a:t>memiliki </a:t>
            </a:r>
            <a:r>
              <a:rPr sz="1600" spc="-50" dirty="0">
                <a:latin typeface="Arial" panose="020B0604020202020204" pitchFamily="34" charset="0"/>
                <a:cs typeface="Arial" panose="020B0604020202020204" pitchFamily="34" charset="0"/>
              </a:rPr>
              <a:t>etika </a:t>
            </a:r>
            <a:r>
              <a:rPr sz="1600" spc="-75" dirty="0">
                <a:latin typeface="Arial" panose="020B0604020202020204" pitchFamily="34" charset="0"/>
                <a:cs typeface="Arial" panose="020B0604020202020204" pitchFamily="34" charset="0"/>
              </a:rPr>
              <a:t>profesi </a:t>
            </a:r>
            <a:r>
              <a:rPr sz="1600" spc="-45" dirty="0">
                <a:latin typeface="Arial" panose="020B0604020202020204" pitchFamily="34" charset="0"/>
                <a:cs typeface="Arial" panose="020B0604020202020204" pitchFamily="34" charset="0"/>
              </a:rPr>
              <a:t>yang </a:t>
            </a:r>
            <a:r>
              <a:rPr sz="1600" spc="-55" dirty="0">
                <a:latin typeface="Arial" panose="020B0604020202020204" pitchFamily="34" charset="0"/>
                <a:cs typeface="Arial" panose="020B0604020202020204" pitchFamily="34" charset="0"/>
              </a:rPr>
              <a:t>ditetapkan </a:t>
            </a:r>
            <a:r>
              <a:rPr sz="1600" spc="-40" dirty="0" err="1">
                <a:latin typeface="Arial" panose="020B0604020202020204" pitchFamily="34" charset="0"/>
                <a:cs typeface="Arial" panose="020B0604020202020204" pitchFamily="34" charset="0"/>
              </a:rPr>
              <a:t>oleh</a:t>
            </a:r>
            <a:r>
              <a:rPr sz="1600" spc="320" dirty="0">
                <a:latin typeface="Arial" panose="020B0604020202020204" pitchFamily="34" charset="0"/>
                <a:cs typeface="Arial" panose="020B0604020202020204" pitchFamily="34" charset="0"/>
              </a:rPr>
              <a:t> </a:t>
            </a:r>
            <a:r>
              <a:rPr sz="1600" spc="-60" dirty="0" err="1" smtClean="0">
                <a:latin typeface="Arial" panose="020B0604020202020204" pitchFamily="34" charset="0"/>
                <a:cs typeface="Arial" panose="020B0604020202020204" pitchFamily="34" charset="0"/>
              </a:rPr>
              <a:t>Kapo</a:t>
            </a:r>
            <a:r>
              <a:rPr lang="en-US" sz="1600" spc="-60" dirty="0" err="1" smtClean="0">
                <a:latin typeface="Arial" panose="020B0604020202020204" pitchFamily="34" charset="0"/>
                <a:cs typeface="Arial" panose="020B0604020202020204" pitchFamily="34" charset="0"/>
              </a:rPr>
              <a:t>l</a:t>
            </a:r>
            <a:r>
              <a:rPr sz="1600" spc="-60" dirty="0" err="1" smtClean="0">
                <a:latin typeface="Arial" panose="020B0604020202020204" pitchFamily="34" charset="0"/>
                <a:cs typeface="Arial" panose="020B0604020202020204" pitchFamily="34" charset="0"/>
              </a:rPr>
              <a:t>ri</a:t>
            </a:r>
            <a:r>
              <a:rPr lang="en-US" sz="1600" spc="-60" dirty="0" smtClean="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433070" indent="-343535" algn="just">
              <a:lnSpc>
                <a:spcPct val="100000"/>
              </a:lnSpc>
              <a:buAutoNum type="arabicPeriod" startAt="2"/>
              <a:tabLst>
                <a:tab pos="433070" algn="l"/>
                <a:tab pos="433705" algn="l"/>
              </a:tabLst>
            </a:pPr>
            <a:r>
              <a:rPr sz="1600" spc="-45" dirty="0">
                <a:latin typeface="Arial" panose="020B0604020202020204" pitchFamily="34" charset="0"/>
                <a:cs typeface="Arial" panose="020B0604020202020204" pitchFamily="34" charset="0"/>
              </a:rPr>
              <a:t>jenjang </a:t>
            </a:r>
            <a:r>
              <a:rPr sz="1600" spc="-35" dirty="0">
                <a:latin typeface="Arial" panose="020B0604020202020204" pitchFamily="34" charset="0"/>
                <a:cs typeface="Arial" panose="020B0604020202020204" pitchFamily="34" charset="0"/>
              </a:rPr>
              <a:t>jabatan </a:t>
            </a:r>
            <a:r>
              <a:rPr sz="1600" spc="-60" dirty="0">
                <a:latin typeface="Arial" panose="020B0604020202020204" pitchFamily="34" charset="0"/>
                <a:cs typeface="Arial" panose="020B0604020202020204" pitchFamily="34" charset="0"/>
              </a:rPr>
              <a:t>fungsional </a:t>
            </a:r>
            <a:r>
              <a:rPr sz="1600" spc="-85" dirty="0">
                <a:latin typeface="Arial" panose="020B0604020202020204" pitchFamily="34" charset="0"/>
                <a:cs typeface="Arial" panose="020B0604020202020204" pitchFamily="34" charset="0"/>
              </a:rPr>
              <a:t>disusun </a:t>
            </a:r>
            <a:r>
              <a:rPr sz="1600" spc="-40" dirty="0">
                <a:latin typeface="Arial" panose="020B0604020202020204" pitchFamily="34" charset="0"/>
                <a:cs typeface="Arial" panose="020B0604020202020204" pitchFamily="34" charset="0"/>
              </a:rPr>
              <a:t>berdasarkan: </a:t>
            </a:r>
            <a:r>
              <a:rPr sz="1600" spc="-25" dirty="0">
                <a:latin typeface="Arial" panose="020B0604020202020204" pitchFamily="34" charset="0"/>
                <a:cs typeface="Arial" panose="020B0604020202020204" pitchFamily="34" charset="0"/>
              </a:rPr>
              <a:t>keahlian; </a:t>
            </a:r>
            <a:r>
              <a:rPr sz="1600" spc="-35" dirty="0">
                <a:latin typeface="Arial" panose="020B0604020202020204" pitchFamily="34" charset="0"/>
                <a:cs typeface="Arial" panose="020B0604020202020204" pitchFamily="34" charset="0"/>
              </a:rPr>
              <a:t>dan</a:t>
            </a:r>
            <a:r>
              <a:rPr sz="1600" spc="430"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keterampilan;</a:t>
            </a:r>
            <a:endParaRPr sz="1600" dirty="0">
              <a:latin typeface="Arial" panose="020B0604020202020204" pitchFamily="34" charset="0"/>
              <a:cs typeface="Arial" panose="020B0604020202020204" pitchFamily="34" charset="0"/>
            </a:endParaRPr>
          </a:p>
          <a:p>
            <a:pPr marL="433070" indent="-343535" algn="just">
              <a:lnSpc>
                <a:spcPct val="100000"/>
              </a:lnSpc>
              <a:buAutoNum type="arabicPeriod" startAt="2"/>
              <a:tabLst>
                <a:tab pos="433070" algn="l"/>
                <a:tab pos="433705" algn="l"/>
              </a:tabLst>
            </a:pPr>
            <a:r>
              <a:rPr sz="1600" spc="-35" dirty="0">
                <a:latin typeface="Arial" panose="020B0604020202020204" pitchFamily="34" charset="0"/>
                <a:cs typeface="Arial" panose="020B0604020202020204" pitchFamily="34" charset="0"/>
              </a:rPr>
              <a:t>pelaksanaan </a:t>
            </a:r>
            <a:r>
              <a:rPr sz="1600" spc="-75" dirty="0">
                <a:latin typeface="Arial" panose="020B0604020202020204" pitchFamily="34" charset="0"/>
                <a:cs typeface="Arial" panose="020B0604020202020204" pitchFamily="34" charset="0"/>
              </a:rPr>
              <a:t>tugas </a:t>
            </a:r>
            <a:r>
              <a:rPr sz="1600" spc="-35" dirty="0">
                <a:latin typeface="Arial" panose="020B0604020202020204" pitchFamily="34" charset="0"/>
                <a:cs typeface="Arial" panose="020B0604020202020204" pitchFamily="34" charset="0"/>
              </a:rPr>
              <a:t>dan </a:t>
            </a:r>
            <a:r>
              <a:rPr sz="1600" spc="-60" dirty="0">
                <a:latin typeface="Arial" panose="020B0604020202020204" pitchFamily="34" charset="0"/>
                <a:cs typeface="Arial" panose="020B0604020202020204" pitchFamily="34" charset="0"/>
              </a:rPr>
              <a:t>tanggung </a:t>
            </a:r>
            <a:r>
              <a:rPr sz="1600" spc="-25" dirty="0">
                <a:latin typeface="Arial" panose="020B0604020202020204" pitchFamily="34" charset="0"/>
                <a:cs typeface="Arial" panose="020B0604020202020204" pitchFamily="34" charset="0"/>
              </a:rPr>
              <a:t>jawab </a:t>
            </a:r>
            <a:r>
              <a:rPr sz="1600" spc="-70" dirty="0">
                <a:latin typeface="Arial" panose="020B0604020202020204" pitchFamily="34" charset="0"/>
                <a:cs typeface="Arial" panose="020B0604020202020204" pitchFamily="34" charset="0"/>
              </a:rPr>
              <a:t>bersifat</a:t>
            </a:r>
            <a:r>
              <a:rPr sz="1600" spc="-55" dirty="0">
                <a:latin typeface="Arial" panose="020B0604020202020204" pitchFamily="34" charset="0"/>
                <a:cs typeface="Arial" panose="020B0604020202020204" pitchFamily="34" charset="0"/>
              </a:rPr>
              <a:t> </a:t>
            </a:r>
            <a:r>
              <a:rPr sz="1600" spc="-45" dirty="0">
                <a:latin typeface="Arial" panose="020B0604020202020204" pitchFamily="34" charset="0"/>
                <a:cs typeface="Arial" panose="020B0604020202020204" pitchFamily="34" charset="0"/>
              </a:rPr>
              <a:t>mandiri;</a:t>
            </a:r>
            <a:endParaRPr sz="1600" dirty="0">
              <a:latin typeface="Arial" panose="020B0604020202020204" pitchFamily="34" charset="0"/>
              <a:cs typeface="Arial" panose="020B0604020202020204" pitchFamily="34" charset="0"/>
            </a:endParaRPr>
          </a:p>
          <a:p>
            <a:pPr marL="433070" indent="-343535" algn="just">
              <a:lnSpc>
                <a:spcPct val="100000"/>
              </a:lnSpc>
              <a:buAutoNum type="arabicPeriod" startAt="2"/>
              <a:tabLst>
                <a:tab pos="433070" algn="l"/>
                <a:tab pos="433705" algn="l"/>
              </a:tabLst>
            </a:pPr>
            <a:r>
              <a:rPr sz="1600" spc="-55" dirty="0">
                <a:latin typeface="Arial" panose="020B0604020202020204" pitchFamily="34" charset="0"/>
                <a:cs typeface="Arial" panose="020B0604020202020204" pitchFamily="34" charset="0"/>
              </a:rPr>
              <a:t>diperlukan </a:t>
            </a:r>
            <a:r>
              <a:rPr sz="1600" spc="-30" dirty="0">
                <a:latin typeface="Arial" panose="020B0604020202020204" pitchFamily="34" charset="0"/>
                <a:cs typeface="Arial" panose="020B0604020202020204" pitchFamily="34" charset="0"/>
              </a:rPr>
              <a:t>dalam </a:t>
            </a:r>
            <a:r>
              <a:rPr sz="1600" spc="-40" dirty="0">
                <a:latin typeface="Arial" panose="020B0604020202020204" pitchFamily="34" charset="0"/>
                <a:cs typeface="Arial" panose="020B0604020202020204" pitchFamily="34" charset="0"/>
              </a:rPr>
              <a:t>pclaksanaan </a:t>
            </a:r>
            <a:r>
              <a:rPr sz="1600" spc="-75" dirty="0">
                <a:latin typeface="Arial" panose="020B0604020202020204" pitchFamily="34" charset="0"/>
                <a:cs typeface="Arial" panose="020B0604020202020204" pitchFamily="34" charset="0"/>
              </a:rPr>
              <a:t>tugas </a:t>
            </a:r>
            <a:r>
              <a:rPr sz="1600" spc="-35" dirty="0">
                <a:latin typeface="Arial" panose="020B0604020202020204" pitchFamily="34" charset="0"/>
                <a:cs typeface="Arial" panose="020B0604020202020204" pitchFamily="34" charset="0"/>
              </a:rPr>
              <a:t>dan </a:t>
            </a:r>
            <a:r>
              <a:rPr sz="1600" spc="-85" dirty="0">
                <a:latin typeface="Arial" panose="020B0604020202020204" pitchFamily="34" charset="0"/>
                <a:cs typeface="Arial" panose="020B0604020202020204" pitchFamily="34" charset="0"/>
              </a:rPr>
              <a:t>fungsi </a:t>
            </a:r>
            <a:r>
              <a:rPr sz="1600" spc="-55" dirty="0">
                <a:latin typeface="Arial" panose="020B0604020202020204" pitchFamily="34" charset="0"/>
                <a:cs typeface="Arial" panose="020B0604020202020204" pitchFamily="34" charset="0"/>
              </a:rPr>
              <a:t>organisasi</a:t>
            </a:r>
            <a:r>
              <a:rPr sz="1600" spc="40" dirty="0">
                <a:latin typeface="Arial" panose="020B0604020202020204" pitchFamily="34" charset="0"/>
                <a:cs typeface="Arial" panose="020B0604020202020204" pitchFamily="34" charset="0"/>
              </a:rPr>
              <a:t> </a:t>
            </a:r>
            <a:r>
              <a:rPr sz="1600" spc="-55"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p:txBody>
      </p:sp>
      <p:sp>
        <p:nvSpPr>
          <p:cNvPr id="9" name="Oval 8"/>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6</a:t>
            </a:r>
            <a:endParaRPr lang="en-US" sz="11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bwMode="auto">
          <a:xfrm>
            <a:off x="2438400" y="328804"/>
            <a:ext cx="7772400" cy="433196"/>
          </a:xfrm>
          <a:prstGeom prst="rect">
            <a:avLst/>
          </a:prstGeom>
          <a:solidFill>
            <a:srgbClr val="00B0F0"/>
          </a:solidFill>
          <a:ln>
            <a:solidFill>
              <a:schemeClr val="tx1"/>
            </a:solidFill>
          </a:ln>
        </p:spPr>
        <p:txBody>
          <a:bodyPr wrap="square">
            <a:spAutoFit/>
          </a:bodyPr>
          <a:lstStyle/>
          <a:p>
            <a:pPr algn="ctr">
              <a:defRPr/>
            </a:pPr>
            <a:r>
              <a:rPr lang="en-US" sz="2215"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PENGERTIAN DAN KRITERIA JABATAN FUNGSIONAL</a:t>
            </a:r>
            <a:endParaRPr lang="en-US" sz="2215"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280160" y="1461782"/>
            <a:ext cx="3872483" cy="5024628"/>
          </a:xfrm>
          <a:prstGeom prst="rect">
            <a:avLst/>
          </a:prstGeom>
          <a:blipFill>
            <a:blip r:embed="rId2"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5652261" y="1967230"/>
            <a:ext cx="1111885" cy="819199"/>
          </a:xfrm>
          <a:prstGeom prst="rect">
            <a:avLst/>
          </a:prstGeom>
        </p:spPr>
        <p:txBody>
          <a:bodyPr vert="horz" wrap="square" lIns="0" tIns="43180" rIns="0" bIns="0" rtlCol="0">
            <a:spAutoFit/>
          </a:bodyPr>
          <a:lstStyle/>
          <a:p>
            <a:pPr marL="12700" marR="5080" algn="ctr">
              <a:lnSpc>
                <a:spcPct val="90000"/>
              </a:lnSpc>
              <a:spcBef>
                <a:spcPts val="340"/>
              </a:spcBef>
            </a:pPr>
            <a:r>
              <a:rPr sz="1400" b="1" spc="180" dirty="0">
                <a:solidFill>
                  <a:schemeClr val="bg1"/>
                </a:solidFill>
                <a:latin typeface="Arial" panose="020B0604020202020204" pitchFamily="34" charset="0"/>
                <a:cs typeface="Arial" panose="020B0604020202020204" pitchFamily="34" charset="0"/>
              </a:rPr>
              <a:t>PERP</a:t>
            </a:r>
            <a:r>
              <a:rPr sz="1400" b="1" spc="130" dirty="0">
                <a:solidFill>
                  <a:schemeClr val="bg1"/>
                </a:solidFill>
                <a:latin typeface="Arial" panose="020B0604020202020204" pitchFamily="34" charset="0"/>
                <a:cs typeface="Arial" panose="020B0604020202020204" pitchFamily="34" charset="0"/>
              </a:rPr>
              <a:t>RES  </a:t>
            </a:r>
            <a:r>
              <a:rPr sz="1400" b="1" spc="245" dirty="0">
                <a:solidFill>
                  <a:schemeClr val="bg1"/>
                </a:solidFill>
                <a:latin typeface="Arial" panose="020B0604020202020204" pitchFamily="34" charset="0"/>
                <a:cs typeface="Arial" panose="020B0604020202020204" pitchFamily="34" charset="0"/>
              </a:rPr>
              <a:t>NO.42  TAHUN  </a:t>
            </a:r>
            <a:r>
              <a:rPr sz="1400" b="1" spc="229" dirty="0">
                <a:solidFill>
                  <a:schemeClr val="bg1"/>
                </a:solidFill>
                <a:latin typeface="Arial" panose="020B0604020202020204" pitchFamily="34" charset="0"/>
                <a:cs typeface="Arial" panose="020B0604020202020204" pitchFamily="34" charset="0"/>
              </a:rPr>
              <a:t>2017</a:t>
            </a:r>
            <a:endParaRPr sz="1400" dirty="0">
              <a:solidFill>
                <a:schemeClr val="bg1"/>
              </a:solidFill>
              <a:latin typeface="Arial" panose="020B0604020202020204" pitchFamily="34" charset="0"/>
              <a:cs typeface="Arial" panose="020B0604020202020204" pitchFamily="34" charset="0"/>
            </a:endParaRPr>
          </a:p>
        </p:txBody>
      </p:sp>
      <p:sp>
        <p:nvSpPr>
          <p:cNvPr id="6" name="object 6"/>
          <p:cNvSpPr txBox="1"/>
          <p:nvPr/>
        </p:nvSpPr>
        <p:spPr>
          <a:xfrm>
            <a:off x="1359535" y="3007232"/>
            <a:ext cx="3848735" cy="813684"/>
          </a:xfrm>
          <a:prstGeom prst="rect">
            <a:avLst/>
          </a:prstGeom>
        </p:spPr>
        <p:txBody>
          <a:bodyPr vert="horz" wrap="square" lIns="0" tIns="13335" rIns="0" bIns="0" rtlCol="0">
            <a:spAutoFit/>
          </a:bodyPr>
          <a:lstStyle/>
          <a:p>
            <a:pPr marL="12700">
              <a:lnSpc>
                <a:spcPct val="100000"/>
              </a:lnSpc>
              <a:spcBef>
                <a:spcPts val="105"/>
              </a:spcBef>
              <a:tabLst>
                <a:tab pos="2343785" algn="l"/>
              </a:tabLst>
            </a:pPr>
            <a:r>
              <a:rPr lang="en-US" sz="1600" b="1" spc="285" dirty="0" smtClean="0">
                <a:solidFill>
                  <a:srgbClr val="0070C0"/>
                </a:solidFill>
                <a:latin typeface="Arial" panose="020B0604020202020204" pitchFamily="34" charset="0"/>
                <a:cs typeface="Arial" panose="020B0604020202020204" pitchFamily="34" charset="0"/>
              </a:rPr>
              <a:t>J</a:t>
            </a:r>
            <a:r>
              <a:rPr sz="1600" b="1" spc="285" dirty="0" smtClean="0">
                <a:solidFill>
                  <a:srgbClr val="0070C0"/>
                </a:solidFill>
                <a:latin typeface="Arial" panose="020B0604020202020204" pitchFamily="34" charset="0"/>
                <a:cs typeface="Arial" panose="020B0604020202020204" pitchFamily="34" charset="0"/>
              </a:rPr>
              <a:t>ABFUNG</a:t>
            </a:r>
            <a:r>
              <a:rPr sz="1600" b="1" spc="180" dirty="0" smtClean="0">
                <a:solidFill>
                  <a:srgbClr val="0070C0"/>
                </a:solidFill>
                <a:latin typeface="Arial" panose="020B0604020202020204" pitchFamily="34" charset="0"/>
                <a:cs typeface="Arial" panose="020B0604020202020204" pitchFamily="34" charset="0"/>
              </a:rPr>
              <a:t> </a:t>
            </a:r>
            <a:r>
              <a:rPr sz="1600" b="1" spc="204" dirty="0">
                <a:solidFill>
                  <a:srgbClr val="0070C0"/>
                </a:solidFill>
                <a:latin typeface="Arial" panose="020B0604020202020204" pitchFamily="34" charset="0"/>
                <a:cs typeface="Arial" panose="020B0604020202020204" pitchFamily="34" charset="0"/>
              </a:rPr>
              <a:t>POLRI,	</a:t>
            </a:r>
            <a:r>
              <a:rPr sz="1600" b="1" spc="155" dirty="0">
                <a:solidFill>
                  <a:srgbClr val="0070C0"/>
                </a:solidFill>
                <a:latin typeface="Arial" panose="020B0604020202020204" pitchFamily="34" charset="0"/>
                <a:cs typeface="Arial" panose="020B0604020202020204" pitchFamily="34" charset="0"/>
              </a:rPr>
              <a:t>terdiri</a:t>
            </a:r>
            <a:r>
              <a:rPr sz="1600" b="1" spc="80" dirty="0">
                <a:solidFill>
                  <a:srgbClr val="0070C0"/>
                </a:solidFill>
                <a:latin typeface="Arial" panose="020B0604020202020204" pitchFamily="34" charset="0"/>
                <a:cs typeface="Arial" panose="020B0604020202020204" pitchFamily="34" charset="0"/>
              </a:rPr>
              <a:t> </a:t>
            </a:r>
            <a:r>
              <a:rPr sz="1600" b="1" spc="200" dirty="0">
                <a:solidFill>
                  <a:srgbClr val="0070C0"/>
                </a:solidFill>
                <a:latin typeface="Arial" panose="020B0604020202020204" pitchFamily="34" charset="0"/>
                <a:cs typeface="Arial" panose="020B0604020202020204" pitchFamily="34" charset="0"/>
              </a:rPr>
              <a:t>dari:</a:t>
            </a:r>
            <a:endParaRPr sz="1600" dirty="0">
              <a:solidFill>
                <a:srgbClr val="0070C0"/>
              </a:solidFill>
              <a:latin typeface="Arial" panose="020B0604020202020204" pitchFamily="34" charset="0"/>
              <a:cs typeface="Arial" panose="020B0604020202020204" pitchFamily="34" charset="0"/>
            </a:endParaRPr>
          </a:p>
          <a:p>
            <a:pPr marL="361315" indent="-343535">
              <a:lnSpc>
                <a:spcPct val="100000"/>
              </a:lnSpc>
              <a:spcBef>
                <a:spcPts val="5"/>
              </a:spcBef>
              <a:buAutoNum type="alphaLcPeriod"/>
              <a:tabLst>
                <a:tab pos="361315" algn="l"/>
                <a:tab pos="361950" algn="l"/>
              </a:tabLst>
            </a:pPr>
            <a:r>
              <a:rPr sz="1600" spc="-35" dirty="0">
                <a:latin typeface="Arial" panose="020B0604020202020204" pitchFamily="34" charset="0"/>
                <a:cs typeface="Arial" panose="020B0604020202020204" pitchFamily="34" charset="0"/>
              </a:rPr>
              <a:t>jabatan </a:t>
            </a:r>
            <a:r>
              <a:rPr sz="1600" spc="-65" dirty="0">
                <a:latin typeface="Arial" panose="020B0604020202020204" pitchFamily="34" charset="0"/>
                <a:cs typeface="Arial" panose="020B0604020202020204" pitchFamily="34" charset="0"/>
              </a:rPr>
              <a:t>fungsional </a:t>
            </a:r>
            <a:r>
              <a:rPr sz="1600" spc="-30" dirty="0">
                <a:latin typeface="Arial" panose="020B0604020202020204" pitchFamily="34" charset="0"/>
                <a:cs typeface="Arial" panose="020B0604020202020204" pitchFamily="34" charset="0"/>
              </a:rPr>
              <a:t>keahlian;</a:t>
            </a:r>
            <a:r>
              <a:rPr sz="1600" spc="55" dirty="0">
                <a:latin typeface="Arial" panose="020B0604020202020204" pitchFamily="34" charset="0"/>
                <a:cs typeface="Arial" panose="020B0604020202020204" pitchFamily="34" charset="0"/>
              </a:rPr>
              <a:t> </a:t>
            </a:r>
            <a:r>
              <a:rPr sz="1600" spc="-40" dirty="0">
                <a:latin typeface="Arial" panose="020B0604020202020204" pitchFamily="34" charset="0"/>
                <a:cs typeface="Arial" panose="020B0604020202020204" pitchFamily="34" charset="0"/>
              </a:rPr>
              <a:t>dan</a:t>
            </a:r>
            <a:endParaRPr sz="1600" dirty="0">
              <a:latin typeface="Arial" panose="020B0604020202020204" pitchFamily="34" charset="0"/>
              <a:cs typeface="Arial" panose="020B0604020202020204" pitchFamily="34" charset="0"/>
            </a:endParaRPr>
          </a:p>
          <a:p>
            <a:pPr marL="387350" indent="-343535">
              <a:lnSpc>
                <a:spcPct val="100000"/>
              </a:lnSpc>
              <a:buAutoNum type="alphaLcPeriod"/>
              <a:tabLst>
                <a:tab pos="387350" algn="l"/>
                <a:tab pos="387985" algn="l"/>
              </a:tabLst>
            </a:pPr>
            <a:r>
              <a:rPr sz="1600" spc="-35" dirty="0">
                <a:latin typeface="Arial" panose="020B0604020202020204" pitchFamily="34" charset="0"/>
                <a:cs typeface="Arial" panose="020B0604020202020204" pitchFamily="34" charset="0"/>
              </a:rPr>
              <a:t>jabatan </a:t>
            </a:r>
            <a:r>
              <a:rPr sz="1600" spc="-65" dirty="0">
                <a:latin typeface="Arial" panose="020B0604020202020204" pitchFamily="34" charset="0"/>
                <a:cs typeface="Arial" panose="020B0604020202020204" pitchFamily="34" charset="0"/>
              </a:rPr>
              <a:t>fungsional</a:t>
            </a:r>
            <a:r>
              <a:rPr sz="1600" spc="20" dirty="0">
                <a:latin typeface="Arial" panose="020B0604020202020204" pitchFamily="34" charset="0"/>
                <a:cs typeface="Arial" panose="020B0604020202020204" pitchFamily="34" charset="0"/>
              </a:rPr>
              <a:t> </a:t>
            </a:r>
            <a:r>
              <a:rPr sz="1600" spc="-65" dirty="0">
                <a:latin typeface="Arial" panose="020B0604020202020204" pitchFamily="34" charset="0"/>
                <a:cs typeface="Arial" panose="020B0604020202020204" pitchFamily="34" charset="0"/>
              </a:rPr>
              <a:t>kcterampilan</a:t>
            </a:r>
            <a:r>
              <a:rPr sz="1800" spc="-65" dirty="0">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p:txBody>
      </p:sp>
      <p:sp>
        <p:nvSpPr>
          <p:cNvPr id="7" name="object 7"/>
          <p:cNvSpPr txBox="1"/>
          <p:nvPr/>
        </p:nvSpPr>
        <p:spPr>
          <a:xfrm>
            <a:off x="1444942" y="4325231"/>
            <a:ext cx="3677920" cy="1656864"/>
          </a:xfrm>
          <a:prstGeom prst="rect">
            <a:avLst/>
          </a:prstGeom>
        </p:spPr>
        <p:txBody>
          <a:bodyPr vert="horz" wrap="square" lIns="0" tIns="12700" rIns="0" bIns="0" rtlCol="0">
            <a:spAutoFit/>
          </a:bodyPr>
          <a:lstStyle/>
          <a:p>
            <a:pPr marL="12700">
              <a:lnSpc>
                <a:spcPct val="100000"/>
              </a:lnSpc>
              <a:spcBef>
                <a:spcPts val="100"/>
              </a:spcBef>
            </a:pPr>
            <a:r>
              <a:rPr sz="1600" b="1" spc="254" dirty="0">
                <a:solidFill>
                  <a:srgbClr val="0070C0"/>
                </a:solidFill>
                <a:latin typeface="Arial" panose="020B0604020202020204" pitchFamily="34" charset="0"/>
                <a:cs typeface="Arial" panose="020B0604020202020204" pitchFamily="34" charset="0"/>
              </a:rPr>
              <a:t>Jenjang </a:t>
            </a:r>
            <a:r>
              <a:rPr sz="1600" b="1" spc="285" dirty="0">
                <a:solidFill>
                  <a:srgbClr val="0070C0"/>
                </a:solidFill>
                <a:latin typeface="Arial" panose="020B0604020202020204" pitchFamily="34" charset="0"/>
                <a:cs typeface="Arial" panose="020B0604020202020204" pitchFamily="34" charset="0"/>
              </a:rPr>
              <a:t>JABFUNG</a:t>
            </a:r>
            <a:r>
              <a:rPr sz="1600" b="1" spc="20" dirty="0">
                <a:solidFill>
                  <a:srgbClr val="0070C0"/>
                </a:solidFill>
                <a:latin typeface="Arial" panose="020B0604020202020204" pitchFamily="34" charset="0"/>
                <a:cs typeface="Arial" panose="020B0604020202020204" pitchFamily="34" charset="0"/>
              </a:rPr>
              <a:t> </a:t>
            </a:r>
            <a:r>
              <a:rPr sz="1600" b="1" spc="220" dirty="0">
                <a:solidFill>
                  <a:srgbClr val="0070C0"/>
                </a:solidFill>
                <a:latin typeface="Arial" panose="020B0604020202020204" pitchFamily="34" charset="0"/>
                <a:cs typeface="Arial" panose="020B0604020202020204" pitchFamily="34" charset="0"/>
              </a:rPr>
              <a:t>keahlian:</a:t>
            </a:r>
            <a:endParaRPr sz="1600" dirty="0">
              <a:solidFill>
                <a:srgbClr val="0070C0"/>
              </a:solidFill>
              <a:latin typeface="Arial" panose="020B0604020202020204" pitchFamily="34" charset="0"/>
              <a:cs typeface="Arial" panose="020B0604020202020204" pitchFamily="34" charset="0"/>
            </a:endParaRPr>
          </a:p>
          <a:p>
            <a:pPr marL="355600" indent="-342900">
              <a:lnSpc>
                <a:spcPct val="100000"/>
              </a:lnSpc>
              <a:spcBef>
                <a:spcPts val="10"/>
              </a:spcBef>
              <a:buAutoNum type="alphaLcPeriod"/>
              <a:tabLst>
                <a:tab pos="354965" algn="l"/>
                <a:tab pos="355600" algn="l"/>
              </a:tabLst>
            </a:pPr>
            <a:r>
              <a:rPr sz="1800" spc="-50" dirty="0">
                <a:latin typeface="Arial" panose="020B0604020202020204" pitchFamily="34" charset="0"/>
                <a:cs typeface="Arial" panose="020B0604020202020204" pitchFamily="34" charset="0"/>
              </a:rPr>
              <a:t>jenjang </a:t>
            </a:r>
            <a:r>
              <a:rPr sz="1800" spc="-35" dirty="0">
                <a:latin typeface="Arial" panose="020B0604020202020204" pitchFamily="34" charset="0"/>
                <a:cs typeface="Arial" panose="020B0604020202020204" pitchFamily="34" charset="0"/>
              </a:rPr>
              <a:t>ahli</a:t>
            </a:r>
            <a:r>
              <a:rPr sz="1800" spc="20"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utama;</a:t>
            </a:r>
            <a:endParaRPr sz="1800" dirty="0">
              <a:latin typeface="Arial" panose="020B0604020202020204" pitchFamily="34" charset="0"/>
              <a:cs typeface="Arial" panose="020B0604020202020204" pitchFamily="34" charset="0"/>
            </a:endParaRPr>
          </a:p>
          <a:p>
            <a:pPr marL="355600" indent="-342900">
              <a:lnSpc>
                <a:spcPct val="100000"/>
              </a:lnSpc>
              <a:buAutoNum type="alphaLcPeriod"/>
              <a:tabLst>
                <a:tab pos="354965" algn="l"/>
                <a:tab pos="355600" algn="l"/>
              </a:tabLst>
            </a:pPr>
            <a:r>
              <a:rPr sz="1800" spc="-50" dirty="0">
                <a:latin typeface="Arial" panose="020B0604020202020204" pitchFamily="34" charset="0"/>
                <a:cs typeface="Arial" panose="020B0604020202020204" pitchFamily="34" charset="0"/>
              </a:rPr>
              <a:t>jenjang </a:t>
            </a:r>
            <a:r>
              <a:rPr sz="1800" spc="-35" dirty="0">
                <a:latin typeface="Arial" panose="020B0604020202020204" pitchFamily="34" charset="0"/>
                <a:cs typeface="Arial" panose="020B0604020202020204" pitchFamily="34" charset="0"/>
              </a:rPr>
              <a:t>ahli</a:t>
            </a:r>
            <a:r>
              <a:rPr sz="1800" spc="25" dirty="0">
                <a:latin typeface="Arial" panose="020B0604020202020204" pitchFamily="34" charset="0"/>
                <a:cs typeface="Arial" panose="020B0604020202020204" pitchFamily="34" charset="0"/>
              </a:rPr>
              <a:t> </a:t>
            </a:r>
            <a:r>
              <a:rPr sz="1800" spc="-35" dirty="0" err="1">
                <a:latin typeface="Arial" panose="020B0604020202020204" pitchFamily="34" charset="0"/>
                <a:cs typeface="Arial" panose="020B0604020202020204" pitchFamily="34" charset="0"/>
              </a:rPr>
              <a:t>madya</a:t>
            </a:r>
            <a:r>
              <a:rPr sz="1800" spc="-35" dirty="0" smtClean="0">
                <a:latin typeface="Arial" panose="020B0604020202020204" pitchFamily="34" charset="0"/>
                <a:cs typeface="Arial" panose="020B0604020202020204" pitchFamily="34" charset="0"/>
              </a:rPr>
              <a:t>;</a:t>
            </a:r>
            <a:endParaRPr lang="en-US" sz="1800" spc="-35" dirty="0" smtClean="0">
              <a:latin typeface="Arial" panose="020B0604020202020204" pitchFamily="34" charset="0"/>
              <a:cs typeface="Arial" panose="020B0604020202020204" pitchFamily="34" charset="0"/>
            </a:endParaRPr>
          </a:p>
          <a:p>
            <a:pPr marL="355600" indent="-342900">
              <a:lnSpc>
                <a:spcPct val="100000"/>
              </a:lnSpc>
              <a:spcBef>
                <a:spcPts val="100"/>
              </a:spcBef>
              <a:buAutoNum type="alphaLcPeriod" startAt="3"/>
              <a:tabLst>
                <a:tab pos="354965" algn="l"/>
                <a:tab pos="355600" algn="l"/>
              </a:tabLst>
            </a:pPr>
            <a:r>
              <a:rPr lang="en-US" spc="-50" dirty="0" err="1">
                <a:latin typeface="Arial" panose="020B0604020202020204" pitchFamily="34" charset="0"/>
                <a:cs typeface="Arial" panose="020B0604020202020204" pitchFamily="34" charset="0"/>
              </a:rPr>
              <a:t>jenjang</a:t>
            </a:r>
            <a:r>
              <a:rPr lang="en-US" spc="-50" dirty="0">
                <a:latin typeface="Arial" panose="020B0604020202020204" pitchFamily="34" charset="0"/>
                <a:cs typeface="Arial" panose="020B0604020202020204" pitchFamily="34" charset="0"/>
              </a:rPr>
              <a:t> </a:t>
            </a:r>
            <a:r>
              <a:rPr lang="en-US" spc="-35" dirty="0" err="1">
                <a:latin typeface="Arial" panose="020B0604020202020204" pitchFamily="34" charset="0"/>
                <a:cs typeface="Arial" panose="020B0604020202020204" pitchFamily="34" charset="0"/>
              </a:rPr>
              <a:t>ahli</a:t>
            </a:r>
            <a:r>
              <a:rPr lang="en-US" spc="-35" dirty="0">
                <a:latin typeface="Arial" panose="020B0604020202020204" pitchFamily="34" charset="0"/>
                <a:cs typeface="Arial" panose="020B0604020202020204" pitchFamily="34" charset="0"/>
              </a:rPr>
              <a:t> </a:t>
            </a:r>
            <a:r>
              <a:rPr lang="en-US" spc="-40" dirty="0" err="1">
                <a:latin typeface="Arial" panose="020B0604020202020204" pitchFamily="34" charset="0"/>
                <a:cs typeface="Arial" panose="020B0604020202020204" pitchFamily="34" charset="0"/>
              </a:rPr>
              <a:t>muda</a:t>
            </a:r>
            <a:r>
              <a:rPr lang="en-US" spc="-40" dirty="0">
                <a:latin typeface="Arial" panose="020B0604020202020204" pitchFamily="34" charset="0"/>
                <a:cs typeface="Arial" panose="020B0604020202020204" pitchFamily="34" charset="0"/>
              </a:rPr>
              <a:t>;</a:t>
            </a:r>
            <a:r>
              <a:rPr lang="en-US" spc="5" dirty="0">
                <a:latin typeface="Arial" panose="020B0604020202020204" pitchFamily="34" charset="0"/>
                <a:cs typeface="Arial" panose="020B0604020202020204" pitchFamily="34" charset="0"/>
              </a:rPr>
              <a:t> </a:t>
            </a:r>
            <a:r>
              <a:rPr lang="en-US" spc="-40" dirty="0" err="1">
                <a:latin typeface="Arial" panose="020B0604020202020204" pitchFamily="34" charset="0"/>
                <a:cs typeface="Arial" panose="020B0604020202020204" pitchFamily="34" charset="0"/>
              </a:rPr>
              <a:t>dan</a:t>
            </a:r>
            <a:endParaRPr lang="en-US" dirty="0">
              <a:latin typeface="Arial" panose="020B0604020202020204" pitchFamily="34" charset="0"/>
              <a:cs typeface="Arial" panose="020B0604020202020204" pitchFamily="34" charset="0"/>
            </a:endParaRPr>
          </a:p>
          <a:p>
            <a:pPr marL="355600" indent="-342900">
              <a:lnSpc>
                <a:spcPct val="100000"/>
              </a:lnSpc>
              <a:buAutoNum type="alphaLcPeriod" startAt="3"/>
              <a:tabLst>
                <a:tab pos="354965" algn="l"/>
                <a:tab pos="355600" algn="l"/>
              </a:tabLst>
            </a:pPr>
            <a:r>
              <a:rPr lang="en-US" spc="-50" dirty="0" err="1">
                <a:latin typeface="Arial" panose="020B0604020202020204" pitchFamily="34" charset="0"/>
                <a:cs typeface="Arial" panose="020B0604020202020204" pitchFamily="34" charset="0"/>
              </a:rPr>
              <a:t>jenjang</a:t>
            </a:r>
            <a:r>
              <a:rPr lang="en-US" spc="-50" dirty="0">
                <a:latin typeface="Arial" panose="020B0604020202020204" pitchFamily="34" charset="0"/>
                <a:cs typeface="Arial" panose="020B0604020202020204" pitchFamily="34" charset="0"/>
              </a:rPr>
              <a:t> </a:t>
            </a:r>
            <a:r>
              <a:rPr lang="en-US" spc="-35" dirty="0" err="1">
                <a:latin typeface="Arial" panose="020B0604020202020204" pitchFamily="34" charset="0"/>
                <a:cs typeface="Arial" panose="020B0604020202020204" pitchFamily="34" charset="0"/>
              </a:rPr>
              <a:t>ahli</a:t>
            </a:r>
            <a:r>
              <a:rPr lang="en-US" spc="15" dirty="0">
                <a:latin typeface="Arial" panose="020B0604020202020204" pitchFamily="34" charset="0"/>
                <a:cs typeface="Arial" panose="020B0604020202020204" pitchFamily="34" charset="0"/>
              </a:rPr>
              <a:t> </a:t>
            </a:r>
            <a:r>
              <a:rPr lang="en-US" spc="-50" dirty="0" err="1">
                <a:latin typeface="Arial" panose="020B0604020202020204" pitchFamily="34" charset="0"/>
                <a:cs typeface="Arial" panose="020B0604020202020204" pitchFamily="34" charset="0"/>
              </a:rPr>
              <a:t>pertama</a:t>
            </a:r>
            <a:r>
              <a:rPr lang="en-US" spc="-5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55600" indent="-342900">
              <a:lnSpc>
                <a:spcPct val="100000"/>
              </a:lnSpc>
              <a:buAutoNum type="alphaLcPeriod"/>
              <a:tabLst>
                <a:tab pos="354965" algn="l"/>
                <a:tab pos="355600" algn="l"/>
              </a:tabLst>
            </a:pPr>
            <a:endParaRPr sz="1800" dirty="0">
              <a:latin typeface="Arial" panose="020B0604020202020204" pitchFamily="34" charset="0"/>
              <a:cs typeface="Arial" panose="020B0604020202020204" pitchFamily="34" charset="0"/>
            </a:endParaRPr>
          </a:p>
        </p:txBody>
      </p:sp>
      <p:sp>
        <p:nvSpPr>
          <p:cNvPr id="9" name="object 9"/>
          <p:cNvSpPr txBox="1"/>
          <p:nvPr/>
        </p:nvSpPr>
        <p:spPr>
          <a:xfrm>
            <a:off x="6997954" y="3206953"/>
            <a:ext cx="4141621" cy="1657505"/>
          </a:xfrm>
          <a:prstGeom prst="rect">
            <a:avLst/>
          </a:prstGeom>
        </p:spPr>
        <p:txBody>
          <a:bodyPr vert="horz" wrap="square" lIns="0" tIns="13335" rIns="0" bIns="0" rtlCol="0">
            <a:spAutoFit/>
          </a:bodyPr>
          <a:lstStyle/>
          <a:p>
            <a:pPr marL="12700">
              <a:lnSpc>
                <a:spcPct val="100000"/>
              </a:lnSpc>
              <a:spcBef>
                <a:spcPts val="105"/>
              </a:spcBef>
            </a:pPr>
            <a:r>
              <a:rPr sz="1600" b="1" spc="254" dirty="0">
                <a:solidFill>
                  <a:srgbClr val="0070C0"/>
                </a:solidFill>
                <a:latin typeface="Arial" panose="020B0604020202020204" pitchFamily="34" charset="0"/>
                <a:cs typeface="Arial" panose="020B0604020202020204" pitchFamily="34" charset="0"/>
              </a:rPr>
              <a:t>Jenjang </a:t>
            </a:r>
            <a:r>
              <a:rPr sz="1600" b="1" spc="285" dirty="0">
                <a:solidFill>
                  <a:srgbClr val="0070C0"/>
                </a:solidFill>
                <a:latin typeface="Arial" panose="020B0604020202020204" pitchFamily="34" charset="0"/>
                <a:cs typeface="Arial" panose="020B0604020202020204" pitchFamily="34" charset="0"/>
              </a:rPr>
              <a:t>JABFUNG</a:t>
            </a:r>
            <a:r>
              <a:rPr sz="1600" b="1" spc="15" dirty="0">
                <a:solidFill>
                  <a:srgbClr val="0070C0"/>
                </a:solidFill>
                <a:latin typeface="Arial" panose="020B0604020202020204" pitchFamily="34" charset="0"/>
                <a:cs typeface="Arial" panose="020B0604020202020204" pitchFamily="34" charset="0"/>
              </a:rPr>
              <a:t> </a:t>
            </a:r>
            <a:r>
              <a:rPr sz="1600" b="1" spc="204" dirty="0">
                <a:solidFill>
                  <a:srgbClr val="0070C0"/>
                </a:solidFill>
                <a:latin typeface="Arial" panose="020B0604020202020204" pitchFamily="34" charset="0"/>
                <a:cs typeface="Arial" panose="020B0604020202020204" pitchFamily="34" charset="0"/>
              </a:rPr>
              <a:t>ketrampilan:</a:t>
            </a:r>
            <a:endParaRPr sz="1600" dirty="0">
              <a:solidFill>
                <a:srgbClr val="0070C0"/>
              </a:solidFill>
              <a:latin typeface="Arial" panose="020B0604020202020204" pitchFamily="34" charset="0"/>
              <a:cs typeface="Arial" panose="020B0604020202020204" pitchFamily="34" charset="0"/>
            </a:endParaRPr>
          </a:p>
          <a:p>
            <a:pPr marL="355600" indent="-342900">
              <a:lnSpc>
                <a:spcPct val="100000"/>
              </a:lnSpc>
              <a:spcBef>
                <a:spcPts val="10"/>
              </a:spcBef>
              <a:buAutoNum type="alphaLcPeriod"/>
              <a:tabLst>
                <a:tab pos="354965" algn="l"/>
                <a:tab pos="355600" algn="l"/>
              </a:tabLst>
            </a:pPr>
            <a:r>
              <a:rPr sz="1800" spc="-50" dirty="0">
                <a:latin typeface="Arial" panose="020B0604020202020204" pitchFamily="34" charset="0"/>
                <a:cs typeface="Arial" panose="020B0604020202020204" pitchFamily="34" charset="0"/>
              </a:rPr>
              <a:t>jenjang</a:t>
            </a:r>
            <a:r>
              <a:rPr sz="1800" spc="-5" dirty="0">
                <a:latin typeface="Arial" panose="020B0604020202020204" pitchFamily="34" charset="0"/>
                <a:cs typeface="Arial" panose="020B0604020202020204" pitchFamily="34" charset="0"/>
              </a:rPr>
              <a:t> </a:t>
            </a:r>
            <a:r>
              <a:rPr sz="1800" spc="-35" dirty="0">
                <a:latin typeface="Arial" panose="020B0604020202020204" pitchFamily="34" charset="0"/>
                <a:cs typeface="Arial" panose="020B0604020202020204" pitchFamily="34" charset="0"/>
              </a:rPr>
              <a:t>penyelia;</a:t>
            </a:r>
            <a:endParaRPr sz="1800" dirty="0">
              <a:latin typeface="Arial" panose="020B0604020202020204" pitchFamily="34" charset="0"/>
              <a:cs typeface="Arial" panose="020B0604020202020204" pitchFamily="34" charset="0"/>
            </a:endParaRPr>
          </a:p>
          <a:p>
            <a:pPr marL="355600" indent="-342900">
              <a:lnSpc>
                <a:spcPct val="100000"/>
              </a:lnSpc>
              <a:buAutoNum type="alphaLcPeriod"/>
              <a:tabLst>
                <a:tab pos="354965" algn="l"/>
                <a:tab pos="355600" algn="l"/>
              </a:tabLst>
            </a:pPr>
            <a:r>
              <a:rPr sz="1800" spc="-50" dirty="0">
                <a:latin typeface="Arial" panose="020B0604020202020204" pitchFamily="34" charset="0"/>
                <a:cs typeface="Arial" panose="020B0604020202020204" pitchFamily="34" charset="0"/>
              </a:rPr>
              <a:t>jenjang</a:t>
            </a:r>
            <a:r>
              <a:rPr sz="1800" spc="-5" dirty="0">
                <a:latin typeface="Arial" panose="020B0604020202020204" pitchFamily="34" charset="0"/>
                <a:cs typeface="Arial" panose="020B0604020202020204" pitchFamily="34" charset="0"/>
              </a:rPr>
              <a:t> </a:t>
            </a:r>
            <a:r>
              <a:rPr sz="1800" spc="-40" dirty="0" err="1">
                <a:latin typeface="Arial" panose="020B0604020202020204" pitchFamily="34" charset="0"/>
                <a:cs typeface="Arial" panose="020B0604020202020204" pitchFamily="34" charset="0"/>
              </a:rPr>
              <a:t>mahir</a:t>
            </a:r>
            <a:r>
              <a:rPr sz="1800" spc="-40" dirty="0" smtClean="0">
                <a:latin typeface="Arial" panose="020B0604020202020204" pitchFamily="34" charset="0"/>
                <a:cs typeface="Arial" panose="020B0604020202020204" pitchFamily="34" charset="0"/>
              </a:rPr>
              <a:t>;</a:t>
            </a:r>
            <a:endParaRPr lang="en-US" sz="1800" spc="-40" dirty="0" smtClean="0">
              <a:latin typeface="Arial" panose="020B0604020202020204" pitchFamily="34" charset="0"/>
              <a:cs typeface="Arial" panose="020B0604020202020204" pitchFamily="34" charset="0"/>
            </a:endParaRPr>
          </a:p>
          <a:p>
            <a:pPr marL="355600" indent="-342900">
              <a:lnSpc>
                <a:spcPct val="100000"/>
              </a:lnSpc>
              <a:spcBef>
                <a:spcPts val="100"/>
              </a:spcBef>
              <a:buAutoNum type="alphaLcPeriod" startAt="3"/>
              <a:tabLst>
                <a:tab pos="354965" algn="l"/>
                <a:tab pos="355600" algn="l"/>
              </a:tabLst>
            </a:pPr>
            <a:r>
              <a:rPr lang="en-US" spc="-50" dirty="0" err="1">
                <a:latin typeface="Arial" panose="020B0604020202020204" pitchFamily="34" charset="0"/>
                <a:cs typeface="Arial" panose="020B0604020202020204" pitchFamily="34" charset="0"/>
              </a:rPr>
              <a:t>jenjang</a:t>
            </a:r>
            <a:r>
              <a:rPr lang="en-US" spc="-50" dirty="0">
                <a:latin typeface="Arial" panose="020B0604020202020204" pitchFamily="34" charset="0"/>
                <a:cs typeface="Arial" panose="020B0604020202020204" pitchFamily="34" charset="0"/>
              </a:rPr>
              <a:t> </a:t>
            </a:r>
            <a:r>
              <a:rPr lang="en-US" spc="-55" dirty="0" err="1">
                <a:latin typeface="Arial" panose="020B0604020202020204" pitchFamily="34" charset="0"/>
                <a:cs typeface="Arial" panose="020B0604020202020204" pitchFamily="34" charset="0"/>
              </a:rPr>
              <a:t>terampil</a:t>
            </a:r>
            <a:r>
              <a:rPr lang="en-US" spc="-55" dirty="0">
                <a:latin typeface="Arial" panose="020B0604020202020204" pitchFamily="34" charset="0"/>
                <a:cs typeface="Arial" panose="020B0604020202020204" pitchFamily="34" charset="0"/>
              </a:rPr>
              <a:t>;</a:t>
            </a:r>
            <a:r>
              <a:rPr lang="en-US" spc="15" dirty="0">
                <a:latin typeface="Arial" panose="020B0604020202020204" pitchFamily="34" charset="0"/>
                <a:cs typeface="Arial" panose="020B0604020202020204" pitchFamily="34" charset="0"/>
              </a:rPr>
              <a:t> </a:t>
            </a:r>
            <a:r>
              <a:rPr lang="en-US" spc="-40" dirty="0" err="1">
                <a:latin typeface="Arial" panose="020B0604020202020204" pitchFamily="34" charset="0"/>
                <a:cs typeface="Arial" panose="020B0604020202020204" pitchFamily="34" charset="0"/>
              </a:rPr>
              <a:t>dan</a:t>
            </a:r>
            <a:endParaRPr lang="en-US" dirty="0">
              <a:latin typeface="Arial" panose="020B0604020202020204" pitchFamily="34" charset="0"/>
              <a:cs typeface="Arial" panose="020B0604020202020204" pitchFamily="34" charset="0"/>
            </a:endParaRPr>
          </a:p>
          <a:p>
            <a:pPr marL="355600" indent="-342900">
              <a:lnSpc>
                <a:spcPct val="100000"/>
              </a:lnSpc>
              <a:buAutoNum type="alphaLcPeriod" startAt="3"/>
              <a:tabLst>
                <a:tab pos="354965" algn="l"/>
                <a:tab pos="355600" algn="l"/>
              </a:tabLst>
            </a:pPr>
            <a:r>
              <a:rPr lang="en-US" spc="-50" dirty="0" err="1">
                <a:latin typeface="Arial" panose="020B0604020202020204" pitchFamily="34" charset="0"/>
                <a:cs typeface="Arial" panose="020B0604020202020204" pitchFamily="34" charset="0"/>
              </a:rPr>
              <a:t>jenjang</a:t>
            </a:r>
            <a:r>
              <a:rPr lang="en-US" spc="-10" dirty="0">
                <a:latin typeface="Arial" panose="020B0604020202020204" pitchFamily="34" charset="0"/>
                <a:cs typeface="Arial" panose="020B0604020202020204" pitchFamily="34" charset="0"/>
              </a:rPr>
              <a:t> </a:t>
            </a:r>
            <a:r>
              <a:rPr lang="en-US" spc="-45" dirty="0" err="1">
                <a:latin typeface="Arial" panose="020B0604020202020204" pitchFamily="34" charset="0"/>
                <a:cs typeface="Arial" panose="020B0604020202020204" pitchFamily="34" charset="0"/>
              </a:rPr>
              <a:t>pemula</a:t>
            </a:r>
            <a:r>
              <a:rPr lang="en-US" spc="-45"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55600" indent="-342900">
              <a:lnSpc>
                <a:spcPct val="100000"/>
              </a:lnSpc>
              <a:buAutoNum type="alphaLcPeriod"/>
              <a:tabLst>
                <a:tab pos="354965" algn="l"/>
                <a:tab pos="355600" algn="l"/>
              </a:tabLst>
            </a:pPr>
            <a:endParaRPr sz="1800" dirty="0">
              <a:latin typeface="Arial" panose="020B0604020202020204" pitchFamily="34" charset="0"/>
              <a:cs typeface="Arial" panose="020B0604020202020204" pitchFamily="34" charset="0"/>
            </a:endParaRPr>
          </a:p>
        </p:txBody>
      </p:sp>
      <p:sp>
        <p:nvSpPr>
          <p:cNvPr id="10" name="Oval 9"/>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7</a:t>
            </a:r>
            <a:endParaRPr lang="en-US" sz="11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bwMode="auto">
          <a:xfrm>
            <a:off x="10362461" y="89516"/>
            <a:ext cx="1676400" cy="338554"/>
          </a:xfrm>
          <a:prstGeom prst="rect">
            <a:avLst/>
          </a:prstGeom>
          <a:solidFill>
            <a:srgbClr val="00B0F0"/>
          </a:solidFill>
          <a:ln>
            <a:solidFill>
              <a:schemeClr val="tx1"/>
            </a:solidFill>
          </a:ln>
        </p:spPr>
        <p:txBody>
          <a:bodyPr wrap="square">
            <a:spAutoFit/>
          </a:bodyPr>
          <a:lstStyle/>
          <a:p>
            <a:pPr algn="ctr">
              <a:defRPr/>
            </a:pPr>
            <a:r>
              <a:rPr lang="en-US" sz="16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LANJUTAN …</a:t>
            </a:r>
            <a:endParaRPr lang="en-US" sz="16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74167" y="1408887"/>
            <a:ext cx="711200" cy="457200"/>
          </a:xfrm>
          <a:custGeom>
            <a:avLst/>
            <a:gdLst/>
            <a:ahLst/>
            <a:cxnLst/>
            <a:rect l="l" t="t" r="r" b="b"/>
            <a:pathLst>
              <a:path w="711200" h="457200">
                <a:moveTo>
                  <a:pt x="0" y="456996"/>
                </a:moveTo>
                <a:lnTo>
                  <a:pt x="711022" y="456996"/>
                </a:lnTo>
                <a:lnTo>
                  <a:pt x="711022"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 name="object 5"/>
          <p:cNvSpPr/>
          <p:nvPr/>
        </p:nvSpPr>
        <p:spPr>
          <a:xfrm>
            <a:off x="885202" y="1408887"/>
            <a:ext cx="2388870" cy="457200"/>
          </a:xfrm>
          <a:custGeom>
            <a:avLst/>
            <a:gdLst/>
            <a:ahLst/>
            <a:cxnLst/>
            <a:rect l="l" t="t" r="r" b="b"/>
            <a:pathLst>
              <a:path w="2388870" h="457200">
                <a:moveTo>
                  <a:pt x="0" y="456996"/>
                </a:moveTo>
                <a:lnTo>
                  <a:pt x="2388361" y="456996"/>
                </a:lnTo>
                <a:lnTo>
                  <a:pt x="2388361"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 name="object 6"/>
          <p:cNvSpPr/>
          <p:nvPr/>
        </p:nvSpPr>
        <p:spPr>
          <a:xfrm>
            <a:off x="3273552" y="1408887"/>
            <a:ext cx="2682875" cy="457200"/>
          </a:xfrm>
          <a:custGeom>
            <a:avLst/>
            <a:gdLst/>
            <a:ahLst/>
            <a:cxnLst/>
            <a:rect l="l" t="t" r="r" b="b"/>
            <a:pathLst>
              <a:path w="2682875" h="457200">
                <a:moveTo>
                  <a:pt x="0" y="456996"/>
                </a:moveTo>
                <a:lnTo>
                  <a:pt x="2682494" y="456996"/>
                </a:lnTo>
                <a:lnTo>
                  <a:pt x="2682494"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 name="object 7"/>
          <p:cNvSpPr/>
          <p:nvPr/>
        </p:nvSpPr>
        <p:spPr>
          <a:xfrm>
            <a:off x="5955919" y="1408887"/>
            <a:ext cx="1725295" cy="457200"/>
          </a:xfrm>
          <a:custGeom>
            <a:avLst/>
            <a:gdLst/>
            <a:ahLst/>
            <a:cxnLst/>
            <a:rect l="l" t="t" r="r" b="b"/>
            <a:pathLst>
              <a:path w="1725295" h="457200">
                <a:moveTo>
                  <a:pt x="0" y="456996"/>
                </a:moveTo>
                <a:lnTo>
                  <a:pt x="1725041" y="456996"/>
                </a:lnTo>
                <a:lnTo>
                  <a:pt x="1725041"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 name="object 8"/>
          <p:cNvSpPr/>
          <p:nvPr/>
        </p:nvSpPr>
        <p:spPr>
          <a:xfrm>
            <a:off x="7681086" y="1408887"/>
            <a:ext cx="1431290" cy="457200"/>
          </a:xfrm>
          <a:custGeom>
            <a:avLst/>
            <a:gdLst/>
            <a:ahLst/>
            <a:cxnLst/>
            <a:rect l="l" t="t" r="r" b="b"/>
            <a:pathLst>
              <a:path w="1431290" h="457200">
                <a:moveTo>
                  <a:pt x="0" y="456996"/>
                </a:moveTo>
                <a:lnTo>
                  <a:pt x="1431036" y="456996"/>
                </a:lnTo>
                <a:lnTo>
                  <a:pt x="1431036"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9" name="object 9"/>
          <p:cNvSpPr/>
          <p:nvPr/>
        </p:nvSpPr>
        <p:spPr>
          <a:xfrm>
            <a:off x="9112122" y="1408887"/>
            <a:ext cx="1431290" cy="457200"/>
          </a:xfrm>
          <a:custGeom>
            <a:avLst/>
            <a:gdLst/>
            <a:ahLst/>
            <a:cxnLst/>
            <a:rect l="l" t="t" r="r" b="b"/>
            <a:pathLst>
              <a:path w="1431290" h="457200">
                <a:moveTo>
                  <a:pt x="0" y="456996"/>
                </a:moveTo>
                <a:lnTo>
                  <a:pt x="1431036" y="456996"/>
                </a:lnTo>
                <a:lnTo>
                  <a:pt x="1431036"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0" name="object 10"/>
          <p:cNvSpPr/>
          <p:nvPr/>
        </p:nvSpPr>
        <p:spPr>
          <a:xfrm>
            <a:off x="10543158" y="1408887"/>
            <a:ext cx="1431290" cy="457200"/>
          </a:xfrm>
          <a:custGeom>
            <a:avLst/>
            <a:gdLst/>
            <a:ahLst/>
            <a:cxnLst/>
            <a:rect l="l" t="t" r="r" b="b"/>
            <a:pathLst>
              <a:path w="1431290" h="457200">
                <a:moveTo>
                  <a:pt x="0" y="456996"/>
                </a:moveTo>
                <a:lnTo>
                  <a:pt x="1431035" y="456996"/>
                </a:lnTo>
                <a:lnTo>
                  <a:pt x="1431035" y="0"/>
                </a:lnTo>
                <a:lnTo>
                  <a:pt x="0" y="0"/>
                </a:lnTo>
                <a:lnTo>
                  <a:pt x="0" y="456996"/>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1" name="object 11"/>
          <p:cNvSpPr/>
          <p:nvPr/>
        </p:nvSpPr>
        <p:spPr>
          <a:xfrm>
            <a:off x="174167" y="1865883"/>
            <a:ext cx="711200" cy="1005840"/>
          </a:xfrm>
          <a:custGeom>
            <a:avLst/>
            <a:gdLst/>
            <a:ahLst/>
            <a:cxnLst/>
            <a:rect l="l" t="t" r="r" b="b"/>
            <a:pathLst>
              <a:path w="711200" h="1005839">
                <a:moveTo>
                  <a:pt x="0" y="1005839"/>
                </a:moveTo>
                <a:lnTo>
                  <a:pt x="711022" y="1005839"/>
                </a:lnTo>
                <a:lnTo>
                  <a:pt x="711022" y="0"/>
                </a:lnTo>
                <a:lnTo>
                  <a:pt x="0" y="0"/>
                </a:lnTo>
                <a:lnTo>
                  <a:pt x="0" y="100583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2" name="object 12"/>
          <p:cNvSpPr/>
          <p:nvPr/>
        </p:nvSpPr>
        <p:spPr>
          <a:xfrm>
            <a:off x="885202" y="1865883"/>
            <a:ext cx="2388870" cy="1005840"/>
          </a:xfrm>
          <a:custGeom>
            <a:avLst/>
            <a:gdLst/>
            <a:ahLst/>
            <a:cxnLst/>
            <a:rect l="l" t="t" r="r" b="b"/>
            <a:pathLst>
              <a:path w="2388870" h="1005839">
                <a:moveTo>
                  <a:pt x="0" y="1005839"/>
                </a:moveTo>
                <a:lnTo>
                  <a:pt x="2388361" y="1005839"/>
                </a:lnTo>
                <a:lnTo>
                  <a:pt x="2388361" y="0"/>
                </a:lnTo>
                <a:lnTo>
                  <a:pt x="0" y="0"/>
                </a:lnTo>
                <a:lnTo>
                  <a:pt x="0" y="100583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3" name="object 13"/>
          <p:cNvSpPr/>
          <p:nvPr/>
        </p:nvSpPr>
        <p:spPr>
          <a:xfrm>
            <a:off x="3273552" y="1865883"/>
            <a:ext cx="2682875" cy="1005840"/>
          </a:xfrm>
          <a:custGeom>
            <a:avLst/>
            <a:gdLst/>
            <a:ahLst/>
            <a:cxnLst/>
            <a:rect l="l" t="t" r="r" b="b"/>
            <a:pathLst>
              <a:path w="2682875" h="1005839">
                <a:moveTo>
                  <a:pt x="0" y="1005839"/>
                </a:moveTo>
                <a:lnTo>
                  <a:pt x="2682494" y="1005839"/>
                </a:lnTo>
                <a:lnTo>
                  <a:pt x="2682494" y="0"/>
                </a:lnTo>
                <a:lnTo>
                  <a:pt x="0" y="0"/>
                </a:lnTo>
                <a:lnTo>
                  <a:pt x="0" y="100583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4" name="object 14"/>
          <p:cNvSpPr/>
          <p:nvPr/>
        </p:nvSpPr>
        <p:spPr>
          <a:xfrm>
            <a:off x="5955919" y="1865883"/>
            <a:ext cx="1725295" cy="335280"/>
          </a:xfrm>
          <a:custGeom>
            <a:avLst/>
            <a:gdLst/>
            <a:ahLst/>
            <a:cxnLst/>
            <a:rect l="l" t="t" r="r" b="b"/>
            <a:pathLst>
              <a:path w="1725295" h="335280">
                <a:moveTo>
                  <a:pt x="0" y="335279"/>
                </a:moveTo>
                <a:lnTo>
                  <a:pt x="1725041" y="335279"/>
                </a:lnTo>
                <a:lnTo>
                  <a:pt x="1725041"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5" name="object 15"/>
          <p:cNvSpPr/>
          <p:nvPr/>
        </p:nvSpPr>
        <p:spPr>
          <a:xfrm>
            <a:off x="7681086" y="1865883"/>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6" name="object 16"/>
          <p:cNvSpPr/>
          <p:nvPr/>
        </p:nvSpPr>
        <p:spPr>
          <a:xfrm>
            <a:off x="9112122" y="1865883"/>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7" name="object 17"/>
          <p:cNvSpPr/>
          <p:nvPr/>
        </p:nvSpPr>
        <p:spPr>
          <a:xfrm>
            <a:off x="10543158" y="1865883"/>
            <a:ext cx="1431290" cy="1005840"/>
          </a:xfrm>
          <a:custGeom>
            <a:avLst/>
            <a:gdLst/>
            <a:ahLst/>
            <a:cxnLst/>
            <a:rect l="l" t="t" r="r" b="b"/>
            <a:pathLst>
              <a:path w="1431290" h="1005839">
                <a:moveTo>
                  <a:pt x="0" y="1005839"/>
                </a:moveTo>
                <a:lnTo>
                  <a:pt x="1431035" y="1005839"/>
                </a:lnTo>
                <a:lnTo>
                  <a:pt x="1431035" y="0"/>
                </a:lnTo>
                <a:lnTo>
                  <a:pt x="0" y="0"/>
                </a:lnTo>
                <a:lnTo>
                  <a:pt x="0" y="100583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8" name="object 18"/>
          <p:cNvSpPr/>
          <p:nvPr/>
        </p:nvSpPr>
        <p:spPr>
          <a:xfrm>
            <a:off x="5955919" y="2201164"/>
            <a:ext cx="1725295" cy="335280"/>
          </a:xfrm>
          <a:custGeom>
            <a:avLst/>
            <a:gdLst/>
            <a:ahLst/>
            <a:cxnLst/>
            <a:rect l="l" t="t" r="r" b="b"/>
            <a:pathLst>
              <a:path w="1725295" h="335280">
                <a:moveTo>
                  <a:pt x="0" y="335279"/>
                </a:moveTo>
                <a:lnTo>
                  <a:pt x="1725041" y="335279"/>
                </a:lnTo>
                <a:lnTo>
                  <a:pt x="1725041"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19" name="object 19"/>
          <p:cNvSpPr/>
          <p:nvPr/>
        </p:nvSpPr>
        <p:spPr>
          <a:xfrm>
            <a:off x="7681086" y="2201164"/>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0" name="object 20"/>
          <p:cNvSpPr/>
          <p:nvPr/>
        </p:nvSpPr>
        <p:spPr>
          <a:xfrm>
            <a:off x="9112122" y="2201164"/>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1" name="object 21"/>
          <p:cNvSpPr/>
          <p:nvPr/>
        </p:nvSpPr>
        <p:spPr>
          <a:xfrm>
            <a:off x="5955919" y="2536444"/>
            <a:ext cx="1725295" cy="335280"/>
          </a:xfrm>
          <a:custGeom>
            <a:avLst/>
            <a:gdLst/>
            <a:ahLst/>
            <a:cxnLst/>
            <a:rect l="l" t="t" r="r" b="b"/>
            <a:pathLst>
              <a:path w="1725295" h="335280">
                <a:moveTo>
                  <a:pt x="0" y="335279"/>
                </a:moveTo>
                <a:lnTo>
                  <a:pt x="1725041" y="335279"/>
                </a:lnTo>
                <a:lnTo>
                  <a:pt x="1725041"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2" name="object 22"/>
          <p:cNvSpPr/>
          <p:nvPr/>
        </p:nvSpPr>
        <p:spPr>
          <a:xfrm>
            <a:off x="7681086" y="2536444"/>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3" name="object 23"/>
          <p:cNvSpPr/>
          <p:nvPr/>
        </p:nvSpPr>
        <p:spPr>
          <a:xfrm>
            <a:off x="9112122" y="2536444"/>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4" name="object 24"/>
          <p:cNvSpPr/>
          <p:nvPr/>
        </p:nvSpPr>
        <p:spPr>
          <a:xfrm>
            <a:off x="174167" y="2871723"/>
            <a:ext cx="711200" cy="1005840"/>
          </a:xfrm>
          <a:custGeom>
            <a:avLst/>
            <a:gdLst/>
            <a:ahLst/>
            <a:cxnLst/>
            <a:rect l="l" t="t" r="r" b="b"/>
            <a:pathLst>
              <a:path w="711200" h="1005839">
                <a:moveTo>
                  <a:pt x="0" y="1005839"/>
                </a:moveTo>
                <a:lnTo>
                  <a:pt x="711022" y="1005839"/>
                </a:lnTo>
                <a:lnTo>
                  <a:pt x="711022" y="0"/>
                </a:lnTo>
                <a:lnTo>
                  <a:pt x="0" y="0"/>
                </a:lnTo>
                <a:lnTo>
                  <a:pt x="0" y="100583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5" name="object 25"/>
          <p:cNvSpPr/>
          <p:nvPr/>
        </p:nvSpPr>
        <p:spPr>
          <a:xfrm>
            <a:off x="885202" y="2871723"/>
            <a:ext cx="2388870" cy="1005840"/>
          </a:xfrm>
          <a:custGeom>
            <a:avLst/>
            <a:gdLst/>
            <a:ahLst/>
            <a:cxnLst/>
            <a:rect l="l" t="t" r="r" b="b"/>
            <a:pathLst>
              <a:path w="2388870" h="1005839">
                <a:moveTo>
                  <a:pt x="0" y="1005839"/>
                </a:moveTo>
                <a:lnTo>
                  <a:pt x="2388361" y="1005839"/>
                </a:lnTo>
                <a:lnTo>
                  <a:pt x="2388361" y="0"/>
                </a:lnTo>
                <a:lnTo>
                  <a:pt x="0" y="0"/>
                </a:lnTo>
                <a:lnTo>
                  <a:pt x="0" y="100583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6" name="object 26"/>
          <p:cNvSpPr/>
          <p:nvPr/>
        </p:nvSpPr>
        <p:spPr>
          <a:xfrm>
            <a:off x="3273552" y="2871723"/>
            <a:ext cx="2682875" cy="1005840"/>
          </a:xfrm>
          <a:custGeom>
            <a:avLst/>
            <a:gdLst/>
            <a:ahLst/>
            <a:cxnLst/>
            <a:rect l="l" t="t" r="r" b="b"/>
            <a:pathLst>
              <a:path w="2682875" h="1005839">
                <a:moveTo>
                  <a:pt x="0" y="1005839"/>
                </a:moveTo>
                <a:lnTo>
                  <a:pt x="2682494" y="1005839"/>
                </a:lnTo>
                <a:lnTo>
                  <a:pt x="2682494" y="0"/>
                </a:lnTo>
                <a:lnTo>
                  <a:pt x="0" y="0"/>
                </a:lnTo>
                <a:lnTo>
                  <a:pt x="0" y="100583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7" name="object 27"/>
          <p:cNvSpPr/>
          <p:nvPr/>
        </p:nvSpPr>
        <p:spPr>
          <a:xfrm>
            <a:off x="5955919" y="2871723"/>
            <a:ext cx="1725295" cy="335280"/>
          </a:xfrm>
          <a:custGeom>
            <a:avLst/>
            <a:gdLst/>
            <a:ahLst/>
            <a:cxnLst/>
            <a:rect l="l" t="t" r="r" b="b"/>
            <a:pathLst>
              <a:path w="1725295" h="335280">
                <a:moveTo>
                  <a:pt x="0" y="335279"/>
                </a:moveTo>
                <a:lnTo>
                  <a:pt x="1725041" y="335279"/>
                </a:lnTo>
                <a:lnTo>
                  <a:pt x="1725041"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8" name="object 28"/>
          <p:cNvSpPr/>
          <p:nvPr/>
        </p:nvSpPr>
        <p:spPr>
          <a:xfrm>
            <a:off x="7681086" y="2871723"/>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29" name="object 29"/>
          <p:cNvSpPr/>
          <p:nvPr/>
        </p:nvSpPr>
        <p:spPr>
          <a:xfrm>
            <a:off x="9112122" y="2871723"/>
            <a:ext cx="1431290" cy="335280"/>
          </a:xfrm>
          <a:custGeom>
            <a:avLst/>
            <a:gdLst/>
            <a:ahLst/>
            <a:cxnLst/>
            <a:rect l="l" t="t" r="r" b="b"/>
            <a:pathLst>
              <a:path w="1431290" h="335280">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0" name="object 30"/>
          <p:cNvSpPr/>
          <p:nvPr/>
        </p:nvSpPr>
        <p:spPr>
          <a:xfrm>
            <a:off x="10543158" y="2871723"/>
            <a:ext cx="1431290" cy="1005840"/>
          </a:xfrm>
          <a:custGeom>
            <a:avLst/>
            <a:gdLst/>
            <a:ahLst/>
            <a:cxnLst/>
            <a:rect l="l" t="t" r="r" b="b"/>
            <a:pathLst>
              <a:path w="1431290" h="1005839">
                <a:moveTo>
                  <a:pt x="0" y="1005839"/>
                </a:moveTo>
                <a:lnTo>
                  <a:pt x="1431035" y="1005839"/>
                </a:lnTo>
                <a:lnTo>
                  <a:pt x="1431035" y="0"/>
                </a:lnTo>
                <a:lnTo>
                  <a:pt x="0" y="0"/>
                </a:lnTo>
                <a:lnTo>
                  <a:pt x="0" y="100583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1" name="object 31"/>
          <p:cNvSpPr/>
          <p:nvPr/>
        </p:nvSpPr>
        <p:spPr>
          <a:xfrm>
            <a:off x="5955919" y="3207004"/>
            <a:ext cx="1725295" cy="335280"/>
          </a:xfrm>
          <a:custGeom>
            <a:avLst/>
            <a:gdLst/>
            <a:ahLst/>
            <a:cxnLst/>
            <a:rect l="l" t="t" r="r" b="b"/>
            <a:pathLst>
              <a:path w="1725295" h="335279">
                <a:moveTo>
                  <a:pt x="0" y="335279"/>
                </a:moveTo>
                <a:lnTo>
                  <a:pt x="1725041" y="335279"/>
                </a:lnTo>
                <a:lnTo>
                  <a:pt x="1725041"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2" name="object 32"/>
          <p:cNvSpPr/>
          <p:nvPr/>
        </p:nvSpPr>
        <p:spPr>
          <a:xfrm>
            <a:off x="7681086" y="320700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3" name="object 33"/>
          <p:cNvSpPr/>
          <p:nvPr/>
        </p:nvSpPr>
        <p:spPr>
          <a:xfrm>
            <a:off x="9112122" y="320700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4" name="object 34"/>
          <p:cNvSpPr/>
          <p:nvPr/>
        </p:nvSpPr>
        <p:spPr>
          <a:xfrm>
            <a:off x="5955919" y="3542284"/>
            <a:ext cx="1725295" cy="335280"/>
          </a:xfrm>
          <a:custGeom>
            <a:avLst/>
            <a:gdLst/>
            <a:ahLst/>
            <a:cxnLst/>
            <a:rect l="l" t="t" r="r" b="b"/>
            <a:pathLst>
              <a:path w="1725295" h="335279">
                <a:moveTo>
                  <a:pt x="0" y="335279"/>
                </a:moveTo>
                <a:lnTo>
                  <a:pt x="1725041" y="335279"/>
                </a:lnTo>
                <a:lnTo>
                  <a:pt x="1725041"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5" name="object 35"/>
          <p:cNvSpPr/>
          <p:nvPr/>
        </p:nvSpPr>
        <p:spPr>
          <a:xfrm>
            <a:off x="7681086" y="354228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6" name="object 36"/>
          <p:cNvSpPr/>
          <p:nvPr/>
        </p:nvSpPr>
        <p:spPr>
          <a:xfrm>
            <a:off x="9112122" y="354228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7" name="object 37"/>
          <p:cNvSpPr/>
          <p:nvPr/>
        </p:nvSpPr>
        <p:spPr>
          <a:xfrm>
            <a:off x="174167" y="3877564"/>
            <a:ext cx="711200" cy="670560"/>
          </a:xfrm>
          <a:custGeom>
            <a:avLst/>
            <a:gdLst/>
            <a:ahLst/>
            <a:cxnLst/>
            <a:rect l="l" t="t" r="r" b="b"/>
            <a:pathLst>
              <a:path w="711200" h="670560">
                <a:moveTo>
                  <a:pt x="0" y="670560"/>
                </a:moveTo>
                <a:lnTo>
                  <a:pt x="711022" y="670560"/>
                </a:lnTo>
                <a:lnTo>
                  <a:pt x="711022" y="0"/>
                </a:lnTo>
                <a:lnTo>
                  <a:pt x="0" y="0"/>
                </a:lnTo>
                <a:lnTo>
                  <a:pt x="0" y="67056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8" name="object 38"/>
          <p:cNvSpPr/>
          <p:nvPr/>
        </p:nvSpPr>
        <p:spPr>
          <a:xfrm>
            <a:off x="885202" y="3877564"/>
            <a:ext cx="2388870" cy="670560"/>
          </a:xfrm>
          <a:custGeom>
            <a:avLst/>
            <a:gdLst/>
            <a:ahLst/>
            <a:cxnLst/>
            <a:rect l="l" t="t" r="r" b="b"/>
            <a:pathLst>
              <a:path w="2388870" h="670560">
                <a:moveTo>
                  <a:pt x="0" y="670560"/>
                </a:moveTo>
                <a:lnTo>
                  <a:pt x="2388361" y="670560"/>
                </a:lnTo>
                <a:lnTo>
                  <a:pt x="2388361" y="0"/>
                </a:lnTo>
                <a:lnTo>
                  <a:pt x="0" y="0"/>
                </a:lnTo>
                <a:lnTo>
                  <a:pt x="0" y="67056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39" name="object 39"/>
          <p:cNvSpPr/>
          <p:nvPr/>
        </p:nvSpPr>
        <p:spPr>
          <a:xfrm>
            <a:off x="3273552" y="3877564"/>
            <a:ext cx="2682875" cy="670560"/>
          </a:xfrm>
          <a:custGeom>
            <a:avLst/>
            <a:gdLst/>
            <a:ahLst/>
            <a:cxnLst/>
            <a:rect l="l" t="t" r="r" b="b"/>
            <a:pathLst>
              <a:path w="2682875" h="670560">
                <a:moveTo>
                  <a:pt x="0" y="670560"/>
                </a:moveTo>
                <a:lnTo>
                  <a:pt x="2682494" y="670560"/>
                </a:lnTo>
                <a:lnTo>
                  <a:pt x="2682494" y="0"/>
                </a:lnTo>
                <a:lnTo>
                  <a:pt x="0" y="0"/>
                </a:lnTo>
                <a:lnTo>
                  <a:pt x="0" y="67056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0" name="object 40"/>
          <p:cNvSpPr/>
          <p:nvPr/>
        </p:nvSpPr>
        <p:spPr>
          <a:xfrm>
            <a:off x="5955919" y="3877564"/>
            <a:ext cx="1725295" cy="335280"/>
          </a:xfrm>
          <a:custGeom>
            <a:avLst/>
            <a:gdLst/>
            <a:ahLst/>
            <a:cxnLst/>
            <a:rect l="l" t="t" r="r" b="b"/>
            <a:pathLst>
              <a:path w="1725295" h="335279">
                <a:moveTo>
                  <a:pt x="0" y="335280"/>
                </a:moveTo>
                <a:lnTo>
                  <a:pt x="1725041" y="335280"/>
                </a:lnTo>
                <a:lnTo>
                  <a:pt x="1725041"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1" name="object 41"/>
          <p:cNvSpPr/>
          <p:nvPr/>
        </p:nvSpPr>
        <p:spPr>
          <a:xfrm>
            <a:off x="7681086" y="3877564"/>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2" name="object 42"/>
          <p:cNvSpPr/>
          <p:nvPr/>
        </p:nvSpPr>
        <p:spPr>
          <a:xfrm>
            <a:off x="9112122" y="3877564"/>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3" name="object 43"/>
          <p:cNvSpPr/>
          <p:nvPr/>
        </p:nvSpPr>
        <p:spPr>
          <a:xfrm>
            <a:off x="10543158" y="3877564"/>
            <a:ext cx="1431290" cy="670560"/>
          </a:xfrm>
          <a:custGeom>
            <a:avLst/>
            <a:gdLst/>
            <a:ahLst/>
            <a:cxnLst/>
            <a:rect l="l" t="t" r="r" b="b"/>
            <a:pathLst>
              <a:path w="1431290" h="670560">
                <a:moveTo>
                  <a:pt x="0" y="670560"/>
                </a:moveTo>
                <a:lnTo>
                  <a:pt x="1431035" y="670560"/>
                </a:lnTo>
                <a:lnTo>
                  <a:pt x="1431035" y="0"/>
                </a:lnTo>
                <a:lnTo>
                  <a:pt x="0" y="0"/>
                </a:lnTo>
                <a:lnTo>
                  <a:pt x="0" y="67056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4" name="object 44"/>
          <p:cNvSpPr/>
          <p:nvPr/>
        </p:nvSpPr>
        <p:spPr>
          <a:xfrm>
            <a:off x="5955919" y="4212844"/>
            <a:ext cx="1725295" cy="335280"/>
          </a:xfrm>
          <a:custGeom>
            <a:avLst/>
            <a:gdLst/>
            <a:ahLst/>
            <a:cxnLst/>
            <a:rect l="l" t="t" r="r" b="b"/>
            <a:pathLst>
              <a:path w="1725295" h="335279">
                <a:moveTo>
                  <a:pt x="0" y="335279"/>
                </a:moveTo>
                <a:lnTo>
                  <a:pt x="1725041" y="335279"/>
                </a:lnTo>
                <a:lnTo>
                  <a:pt x="1725041"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5" name="object 45"/>
          <p:cNvSpPr/>
          <p:nvPr/>
        </p:nvSpPr>
        <p:spPr>
          <a:xfrm>
            <a:off x="7681086" y="421284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6" name="object 46"/>
          <p:cNvSpPr/>
          <p:nvPr/>
        </p:nvSpPr>
        <p:spPr>
          <a:xfrm>
            <a:off x="9112122" y="4212844"/>
            <a:ext cx="1431290" cy="335280"/>
          </a:xfrm>
          <a:custGeom>
            <a:avLst/>
            <a:gdLst/>
            <a:ahLst/>
            <a:cxnLst/>
            <a:rect l="l" t="t" r="r" b="b"/>
            <a:pathLst>
              <a:path w="1431290" h="335279">
                <a:moveTo>
                  <a:pt x="0" y="335279"/>
                </a:moveTo>
                <a:lnTo>
                  <a:pt x="1431036" y="335279"/>
                </a:lnTo>
                <a:lnTo>
                  <a:pt x="1431036" y="0"/>
                </a:lnTo>
                <a:lnTo>
                  <a:pt x="0" y="0"/>
                </a:lnTo>
                <a:lnTo>
                  <a:pt x="0" y="335279"/>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7" name="object 47"/>
          <p:cNvSpPr/>
          <p:nvPr/>
        </p:nvSpPr>
        <p:spPr>
          <a:xfrm>
            <a:off x="174167" y="4548123"/>
            <a:ext cx="711200" cy="670560"/>
          </a:xfrm>
          <a:custGeom>
            <a:avLst/>
            <a:gdLst/>
            <a:ahLst/>
            <a:cxnLst/>
            <a:rect l="l" t="t" r="r" b="b"/>
            <a:pathLst>
              <a:path w="711200" h="670560">
                <a:moveTo>
                  <a:pt x="0" y="670559"/>
                </a:moveTo>
                <a:lnTo>
                  <a:pt x="711022" y="670559"/>
                </a:lnTo>
                <a:lnTo>
                  <a:pt x="711022" y="0"/>
                </a:lnTo>
                <a:lnTo>
                  <a:pt x="0" y="0"/>
                </a:lnTo>
                <a:lnTo>
                  <a:pt x="0" y="67055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8" name="object 48"/>
          <p:cNvSpPr/>
          <p:nvPr/>
        </p:nvSpPr>
        <p:spPr>
          <a:xfrm>
            <a:off x="885202" y="4548123"/>
            <a:ext cx="2388870" cy="670560"/>
          </a:xfrm>
          <a:custGeom>
            <a:avLst/>
            <a:gdLst/>
            <a:ahLst/>
            <a:cxnLst/>
            <a:rect l="l" t="t" r="r" b="b"/>
            <a:pathLst>
              <a:path w="2388870" h="670560">
                <a:moveTo>
                  <a:pt x="0" y="670559"/>
                </a:moveTo>
                <a:lnTo>
                  <a:pt x="2388361" y="670559"/>
                </a:lnTo>
                <a:lnTo>
                  <a:pt x="2388361" y="0"/>
                </a:lnTo>
                <a:lnTo>
                  <a:pt x="0" y="0"/>
                </a:lnTo>
                <a:lnTo>
                  <a:pt x="0" y="67055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49" name="object 49"/>
          <p:cNvSpPr/>
          <p:nvPr/>
        </p:nvSpPr>
        <p:spPr>
          <a:xfrm>
            <a:off x="3273552" y="4548123"/>
            <a:ext cx="2682875" cy="670560"/>
          </a:xfrm>
          <a:custGeom>
            <a:avLst/>
            <a:gdLst/>
            <a:ahLst/>
            <a:cxnLst/>
            <a:rect l="l" t="t" r="r" b="b"/>
            <a:pathLst>
              <a:path w="2682875" h="670560">
                <a:moveTo>
                  <a:pt x="0" y="670559"/>
                </a:moveTo>
                <a:lnTo>
                  <a:pt x="2682494" y="670559"/>
                </a:lnTo>
                <a:lnTo>
                  <a:pt x="2682494" y="0"/>
                </a:lnTo>
                <a:lnTo>
                  <a:pt x="0" y="0"/>
                </a:lnTo>
                <a:lnTo>
                  <a:pt x="0" y="67055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0" name="object 50"/>
          <p:cNvSpPr/>
          <p:nvPr/>
        </p:nvSpPr>
        <p:spPr>
          <a:xfrm>
            <a:off x="5955919" y="4548123"/>
            <a:ext cx="1725295" cy="335280"/>
          </a:xfrm>
          <a:custGeom>
            <a:avLst/>
            <a:gdLst/>
            <a:ahLst/>
            <a:cxnLst/>
            <a:rect l="l" t="t" r="r" b="b"/>
            <a:pathLst>
              <a:path w="1725295" h="335279">
                <a:moveTo>
                  <a:pt x="0" y="335280"/>
                </a:moveTo>
                <a:lnTo>
                  <a:pt x="1725041" y="335280"/>
                </a:lnTo>
                <a:lnTo>
                  <a:pt x="1725041"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1" name="object 51"/>
          <p:cNvSpPr/>
          <p:nvPr/>
        </p:nvSpPr>
        <p:spPr>
          <a:xfrm>
            <a:off x="7681086" y="4548123"/>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2" name="object 52"/>
          <p:cNvSpPr/>
          <p:nvPr/>
        </p:nvSpPr>
        <p:spPr>
          <a:xfrm>
            <a:off x="9112122" y="4548123"/>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3" name="object 53"/>
          <p:cNvSpPr/>
          <p:nvPr/>
        </p:nvSpPr>
        <p:spPr>
          <a:xfrm>
            <a:off x="10543158" y="4548123"/>
            <a:ext cx="1431290" cy="670560"/>
          </a:xfrm>
          <a:custGeom>
            <a:avLst/>
            <a:gdLst/>
            <a:ahLst/>
            <a:cxnLst/>
            <a:rect l="l" t="t" r="r" b="b"/>
            <a:pathLst>
              <a:path w="1431290" h="670560">
                <a:moveTo>
                  <a:pt x="0" y="670559"/>
                </a:moveTo>
                <a:lnTo>
                  <a:pt x="1431035" y="670559"/>
                </a:lnTo>
                <a:lnTo>
                  <a:pt x="1431035" y="0"/>
                </a:lnTo>
                <a:lnTo>
                  <a:pt x="0" y="0"/>
                </a:lnTo>
                <a:lnTo>
                  <a:pt x="0" y="670559"/>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4" name="object 54"/>
          <p:cNvSpPr/>
          <p:nvPr/>
        </p:nvSpPr>
        <p:spPr>
          <a:xfrm>
            <a:off x="5955919" y="4883403"/>
            <a:ext cx="1725295" cy="335280"/>
          </a:xfrm>
          <a:custGeom>
            <a:avLst/>
            <a:gdLst/>
            <a:ahLst/>
            <a:cxnLst/>
            <a:rect l="l" t="t" r="r" b="b"/>
            <a:pathLst>
              <a:path w="1725295" h="335279">
                <a:moveTo>
                  <a:pt x="0" y="335280"/>
                </a:moveTo>
                <a:lnTo>
                  <a:pt x="1725041" y="335280"/>
                </a:lnTo>
                <a:lnTo>
                  <a:pt x="1725041"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5" name="object 55"/>
          <p:cNvSpPr/>
          <p:nvPr/>
        </p:nvSpPr>
        <p:spPr>
          <a:xfrm>
            <a:off x="7681086" y="4883403"/>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6" name="object 56"/>
          <p:cNvSpPr/>
          <p:nvPr/>
        </p:nvSpPr>
        <p:spPr>
          <a:xfrm>
            <a:off x="9112122" y="4883403"/>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FFFFFF"/>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7" name="object 57"/>
          <p:cNvSpPr/>
          <p:nvPr/>
        </p:nvSpPr>
        <p:spPr>
          <a:xfrm>
            <a:off x="174167" y="5218696"/>
            <a:ext cx="711200" cy="697230"/>
          </a:xfrm>
          <a:custGeom>
            <a:avLst/>
            <a:gdLst/>
            <a:ahLst/>
            <a:cxnLst/>
            <a:rect l="l" t="t" r="r" b="b"/>
            <a:pathLst>
              <a:path w="711200" h="697229">
                <a:moveTo>
                  <a:pt x="0" y="697090"/>
                </a:moveTo>
                <a:lnTo>
                  <a:pt x="711022" y="697090"/>
                </a:lnTo>
                <a:lnTo>
                  <a:pt x="711022" y="0"/>
                </a:lnTo>
                <a:lnTo>
                  <a:pt x="0" y="0"/>
                </a:lnTo>
                <a:lnTo>
                  <a:pt x="0" y="69709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8" name="object 58"/>
          <p:cNvSpPr/>
          <p:nvPr/>
        </p:nvSpPr>
        <p:spPr>
          <a:xfrm>
            <a:off x="885202" y="5218696"/>
            <a:ext cx="2388870" cy="697230"/>
          </a:xfrm>
          <a:custGeom>
            <a:avLst/>
            <a:gdLst/>
            <a:ahLst/>
            <a:cxnLst/>
            <a:rect l="l" t="t" r="r" b="b"/>
            <a:pathLst>
              <a:path w="2388870" h="697229">
                <a:moveTo>
                  <a:pt x="0" y="697090"/>
                </a:moveTo>
                <a:lnTo>
                  <a:pt x="2388361" y="697090"/>
                </a:lnTo>
                <a:lnTo>
                  <a:pt x="2388361" y="0"/>
                </a:lnTo>
                <a:lnTo>
                  <a:pt x="0" y="0"/>
                </a:lnTo>
                <a:lnTo>
                  <a:pt x="0" y="69709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59" name="object 59"/>
          <p:cNvSpPr/>
          <p:nvPr/>
        </p:nvSpPr>
        <p:spPr>
          <a:xfrm>
            <a:off x="3273552" y="5218696"/>
            <a:ext cx="2682875" cy="697230"/>
          </a:xfrm>
          <a:custGeom>
            <a:avLst/>
            <a:gdLst/>
            <a:ahLst/>
            <a:cxnLst/>
            <a:rect l="l" t="t" r="r" b="b"/>
            <a:pathLst>
              <a:path w="2682875" h="697229">
                <a:moveTo>
                  <a:pt x="0" y="697090"/>
                </a:moveTo>
                <a:lnTo>
                  <a:pt x="2682494" y="697090"/>
                </a:lnTo>
                <a:lnTo>
                  <a:pt x="2682494" y="0"/>
                </a:lnTo>
                <a:lnTo>
                  <a:pt x="0" y="0"/>
                </a:lnTo>
                <a:lnTo>
                  <a:pt x="0" y="69709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0" name="object 60"/>
          <p:cNvSpPr/>
          <p:nvPr/>
        </p:nvSpPr>
        <p:spPr>
          <a:xfrm>
            <a:off x="5955919" y="5218684"/>
            <a:ext cx="1725295" cy="335280"/>
          </a:xfrm>
          <a:custGeom>
            <a:avLst/>
            <a:gdLst/>
            <a:ahLst/>
            <a:cxnLst/>
            <a:rect l="l" t="t" r="r" b="b"/>
            <a:pathLst>
              <a:path w="1725295" h="335279">
                <a:moveTo>
                  <a:pt x="0" y="335280"/>
                </a:moveTo>
                <a:lnTo>
                  <a:pt x="1725041" y="335280"/>
                </a:lnTo>
                <a:lnTo>
                  <a:pt x="1725041"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1" name="object 61"/>
          <p:cNvSpPr/>
          <p:nvPr/>
        </p:nvSpPr>
        <p:spPr>
          <a:xfrm>
            <a:off x="7681086" y="5218684"/>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2" name="object 62"/>
          <p:cNvSpPr/>
          <p:nvPr/>
        </p:nvSpPr>
        <p:spPr>
          <a:xfrm>
            <a:off x="9112122" y="5218684"/>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3" name="object 63"/>
          <p:cNvSpPr/>
          <p:nvPr/>
        </p:nvSpPr>
        <p:spPr>
          <a:xfrm>
            <a:off x="10543158" y="5218696"/>
            <a:ext cx="1431290" cy="697230"/>
          </a:xfrm>
          <a:custGeom>
            <a:avLst/>
            <a:gdLst/>
            <a:ahLst/>
            <a:cxnLst/>
            <a:rect l="l" t="t" r="r" b="b"/>
            <a:pathLst>
              <a:path w="1431290" h="697229">
                <a:moveTo>
                  <a:pt x="0" y="697090"/>
                </a:moveTo>
                <a:lnTo>
                  <a:pt x="1431035" y="697090"/>
                </a:lnTo>
                <a:lnTo>
                  <a:pt x="1431035" y="0"/>
                </a:lnTo>
                <a:lnTo>
                  <a:pt x="0" y="0"/>
                </a:lnTo>
                <a:lnTo>
                  <a:pt x="0" y="69709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4" name="object 64"/>
          <p:cNvSpPr/>
          <p:nvPr/>
        </p:nvSpPr>
        <p:spPr>
          <a:xfrm>
            <a:off x="5955919" y="5553976"/>
            <a:ext cx="1725295" cy="361950"/>
          </a:xfrm>
          <a:custGeom>
            <a:avLst/>
            <a:gdLst/>
            <a:ahLst/>
            <a:cxnLst/>
            <a:rect l="l" t="t" r="r" b="b"/>
            <a:pathLst>
              <a:path w="1725295" h="361950">
                <a:moveTo>
                  <a:pt x="0" y="361810"/>
                </a:moveTo>
                <a:lnTo>
                  <a:pt x="1725041" y="361810"/>
                </a:lnTo>
                <a:lnTo>
                  <a:pt x="1725041" y="0"/>
                </a:lnTo>
                <a:lnTo>
                  <a:pt x="0" y="0"/>
                </a:lnTo>
                <a:lnTo>
                  <a:pt x="0" y="36181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5" name="object 65"/>
          <p:cNvSpPr/>
          <p:nvPr/>
        </p:nvSpPr>
        <p:spPr>
          <a:xfrm>
            <a:off x="7681086" y="5553976"/>
            <a:ext cx="1431290" cy="361950"/>
          </a:xfrm>
          <a:custGeom>
            <a:avLst/>
            <a:gdLst/>
            <a:ahLst/>
            <a:cxnLst/>
            <a:rect l="l" t="t" r="r" b="b"/>
            <a:pathLst>
              <a:path w="1431290" h="361950">
                <a:moveTo>
                  <a:pt x="0" y="361810"/>
                </a:moveTo>
                <a:lnTo>
                  <a:pt x="1431036" y="361810"/>
                </a:lnTo>
                <a:lnTo>
                  <a:pt x="1431036" y="0"/>
                </a:lnTo>
                <a:lnTo>
                  <a:pt x="0" y="0"/>
                </a:lnTo>
                <a:lnTo>
                  <a:pt x="0" y="36181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6" name="object 66"/>
          <p:cNvSpPr/>
          <p:nvPr/>
        </p:nvSpPr>
        <p:spPr>
          <a:xfrm>
            <a:off x="9112122" y="5553976"/>
            <a:ext cx="1431290" cy="361950"/>
          </a:xfrm>
          <a:custGeom>
            <a:avLst/>
            <a:gdLst/>
            <a:ahLst/>
            <a:cxnLst/>
            <a:rect l="l" t="t" r="r" b="b"/>
            <a:pathLst>
              <a:path w="1431290" h="361950">
                <a:moveTo>
                  <a:pt x="0" y="361810"/>
                </a:moveTo>
                <a:lnTo>
                  <a:pt x="1431036" y="361810"/>
                </a:lnTo>
                <a:lnTo>
                  <a:pt x="1431036" y="0"/>
                </a:lnTo>
                <a:lnTo>
                  <a:pt x="0" y="0"/>
                </a:lnTo>
                <a:lnTo>
                  <a:pt x="0" y="361810"/>
                </a:lnTo>
                <a:close/>
              </a:path>
            </a:pathLst>
          </a:custGeom>
          <a:solidFill>
            <a:srgbClr val="E7E7E7"/>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7" name="object 67"/>
          <p:cNvSpPr/>
          <p:nvPr/>
        </p:nvSpPr>
        <p:spPr>
          <a:xfrm>
            <a:off x="174167" y="5915786"/>
            <a:ext cx="5782310" cy="335280"/>
          </a:xfrm>
          <a:custGeom>
            <a:avLst/>
            <a:gdLst/>
            <a:ahLst/>
            <a:cxnLst/>
            <a:rect l="l" t="t" r="r" b="b"/>
            <a:pathLst>
              <a:path w="5782310" h="335279">
                <a:moveTo>
                  <a:pt x="0" y="335280"/>
                </a:moveTo>
                <a:lnTo>
                  <a:pt x="5781802" y="335280"/>
                </a:lnTo>
                <a:lnTo>
                  <a:pt x="5781802" y="0"/>
                </a:lnTo>
                <a:lnTo>
                  <a:pt x="0" y="0"/>
                </a:lnTo>
                <a:lnTo>
                  <a:pt x="0" y="335280"/>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8" name="object 68"/>
          <p:cNvSpPr/>
          <p:nvPr/>
        </p:nvSpPr>
        <p:spPr>
          <a:xfrm>
            <a:off x="5955919" y="5915786"/>
            <a:ext cx="1725295" cy="335280"/>
          </a:xfrm>
          <a:custGeom>
            <a:avLst/>
            <a:gdLst/>
            <a:ahLst/>
            <a:cxnLst/>
            <a:rect l="l" t="t" r="r" b="b"/>
            <a:pathLst>
              <a:path w="1725295" h="335279">
                <a:moveTo>
                  <a:pt x="0" y="335280"/>
                </a:moveTo>
                <a:lnTo>
                  <a:pt x="1725041" y="335280"/>
                </a:lnTo>
                <a:lnTo>
                  <a:pt x="1725041" y="0"/>
                </a:lnTo>
                <a:lnTo>
                  <a:pt x="0" y="0"/>
                </a:lnTo>
                <a:lnTo>
                  <a:pt x="0" y="335280"/>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69" name="object 69"/>
          <p:cNvSpPr/>
          <p:nvPr/>
        </p:nvSpPr>
        <p:spPr>
          <a:xfrm>
            <a:off x="7681086" y="5915786"/>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0" name="object 70"/>
          <p:cNvSpPr/>
          <p:nvPr/>
        </p:nvSpPr>
        <p:spPr>
          <a:xfrm>
            <a:off x="9112122" y="5915786"/>
            <a:ext cx="1431290" cy="335280"/>
          </a:xfrm>
          <a:custGeom>
            <a:avLst/>
            <a:gdLst/>
            <a:ahLst/>
            <a:cxnLst/>
            <a:rect l="l" t="t" r="r" b="b"/>
            <a:pathLst>
              <a:path w="1431290" h="335279">
                <a:moveTo>
                  <a:pt x="0" y="335280"/>
                </a:moveTo>
                <a:lnTo>
                  <a:pt x="1431036" y="335280"/>
                </a:lnTo>
                <a:lnTo>
                  <a:pt x="1431036" y="0"/>
                </a:lnTo>
                <a:lnTo>
                  <a:pt x="0" y="0"/>
                </a:lnTo>
                <a:lnTo>
                  <a:pt x="0" y="335280"/>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1" name="object 71"/>
          <p:cNvSpPr/>
          <p:nvPr/>
        </p:nvSpPr>
        <p:spPr>
          <a:xfrm>
            <a:off x="10543158" y="5915786"/>
            <a:ext cx="1431290" cy="335280"/>
          </a:xfrm>
          <a:custGeom>
            <a:avLst/>
            <a:gdLst/>
            <a:ahLst/>
            <a:cxnLst/>
            <a:rect l="l" t="t" r="r" b="b"/>
            <a:pathLst>
              <a:path w="1431290" h="335279">
                <a:moveTo>
                  <a:pt x="0" y="335280"/>
                </a:moveTo>
                <a:lnTo>
                  <a:pt x="1431035" y="335280"/>
                </a:lnTo>
                <a:lnTo>
                  <a:pt x="1431035" y="0"/>
                </a:lnTo>
                <a:lnTo>
                  <a:pt x="0" y="0"/>
                </a:lnTo>
                <a:lnTo>
                  <a:pt x="0" y="335280"/>
                </a:lnTo>
                <a:close/>
              </a:path>
            </a:pathLst>
          </a:custGeom>
          <a:solidFill>
            <a:srgbClr val="BD090C"/>
          </a:solid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2" name="object 72"/>
          <p:cNvSpPr/>
          <p:nvPr/>
        </p:nvSpPr>
        <p:spPr>
          <a:xfrm>
            <a:off x="174167" y="1865883"/>
            <a:ext cx="11800205" cy="0"/>
          </a:xfrm>
          <a:custGeom>
            <a:avLst/>
            <a:gdLst/>
            <a:ahLst/>
            <a:cxnLst/>
            <a:rect l="l" t="t" r="r" b="b"/>
            <a:pathLst>
              <a:path w="11800205">
                <a:moveTo>
                  <a:pt x="0" y="0"/>
                </a:moveTo>
                <a:lnTo>
                  <a:pt x="11800154" y="0"/>
                </a:lnTo>
              </a:path>
            </a:pathLst>
          </a:custGeom>
          <a:ln w="254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3" name="object 73"/>
          <p:cNvSpPr/>
          <p:nvPr/>
        </p:nvSpPr>
        <p:spPr>
          <a:xfrm>
            <a:off x="174167" y="1408938"/>
            <a:ext cx="11800205" cy="0"/>
          </a:xfrm>
          <a:custGeom>
            <a:avLst/>
            <a:gdLst/>
            <a:ahLst/>
            <a:cxnLst/>
            <a:rect l="l" t="t" r="r" b="b"/>
            <a:pathLst>
              <a:path w="11800205">
                <a:moveTo>
                  <a:pt x="0" y="0"/>
                </a:moveTo>
                <a:lnTo>
                  <a:pt x="11800154" y="0"/>
                </a:lnTo>
              </a:path>
            </a:pathLst>
          </a:custGeom>
          <a:ln w="254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4" name="object 74"/>
          <p:cNvSpPr/>
          <p:nvPr/>
        </p:nvSpPr>
        <p:spPr>
          <a:xfrm>
            <a:off x="174167" y="6251066"/>
            <a:ext cx="11800205" cy="0"/>
          </a:xfrm>
          <a:custGeom>
            <a:avLst/>
            <a:gdLst/>
            <a:ahLst/>
            <a:cxnLst/>
            <a:rect l="l" t="t" r="r" b="b"/>
            <a:pathLst>
              <a:path w="11800205">
                <a:moveTo>
                  <a:pt x="0" y="0"/>
                </a:moveTo>
                <a:lnTo>
                  <a:pt x="11800154" y="0"/>
                </a:lnTo>
              </a:path>
            </a:pathLst>
          </a:custGeom>
          <a:ln w="25400">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graphicFrame>
        <p:nvGraphicFramePr>
          <p:cNvPr id="75" name="object 75"/>
          <p:cNvGraphicFramePr>
            <a:graphicFrameLocks noGrp="1"/>
          </p:cNvGraphicFramePr>
          <p:nvPr>
            <p:extLst>
              <p:ext uri="{D42A27DB-BD31-4B8C-83A1-F6EECF244321}">
                <p14:modId xmlns:p14="http://schemas.microsoft.com/office/powerpoint/2010/main" val="1765137499"/>
              </p:ext>
            </p:extLst>
          </p:nvPr>
        </p:nvGraphicFramePr>
        <p:xfrm>
          <a:off x="31242" y="1408938"/>
          <a:ext cx="12167867" cy="4842123"/>
        </p:xfrm>
        <a:graphic>
          <a:graphicData uri="http://schemas.openxmlformats.org/drawingml/2006/table">
            <a:tbl>
              <a:tblPr firstRow="1" bandRow="1">
                <a:tableStyleId>{2D5ABB26-0587-4C30-8999-92F81FD0307C}</a:tableStyleId>
              </a:tblPr>
              <a:tblGrid>
                <a:gridCol w="1111758"/>
                <a:gridCol w="2133600"/>
                <a:gridCol w="2759837"/>
                <a:gridCol w="1640204"/>
                <a:gridCol w="1438909"/>
                <a:gridCol w="1593850"/>
                <a:gridCol w="1489709"/>
              </a:tblGrid>
              <a:tr h="456946">
                <a:tc>
                  <a:txBody>
                    <a:bodyPr/>
                    <a:lstStyle/>
                    <a:p>
                      <a:pPr marR="165735" algn="ctr">
                        <a:lnSpc>
                          <a:spcPct val="100000"/>
                        </a:lnSpc>
                        <a:spcBef>
                          <a:spcPts val="775"/>
                        </a:spcBef>
                      </a:pPr>
                      <a:r>
                        <a:rPr sz="1600" b="1" spc="290" dirty="0">
                          <a:solidFill>
                            <a:srgbClr val="FFFFFF"/>
                          </a:solidFill>
                          <a:latin typeface="Arial" panose="020B0604020202020204" pitchFamily="34" charset="0"/>
                          <a:cs typeface="Arial" panose="020B0604020202020204" pitchFamily="34" charset="0"/>
                        </a:rPr>
                        <a:t>NO</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L="498475" marR="3175">
                        <a:lnSpc>
                          <a:spcPct val="100000"/>
                        </a:lnSpc>
                        <a:spcBef>
                          <a:spcPts val="775"/>
                        </a:spcBef>
                      </a:pPr>
                      <a:r>
                        <a:rPr sz="1600" b="1" spc="145" dirty="0">
                          <a:solidFill>
                            <a:srgbClr val="FFFFFF"/>
                          </a:solidFill>
                          <a:latin typeface="Arial" panose="020B0604020202020204" pitchFamily="34" charset="0"/>
                          <a:cs typeface="Arial" panose="020B0604020202020204" pitchFamily="34" charset="0"/>
                        </a:rPr>
                        <a:t>SATKER</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R="165735" algn="ctr">
                        <a:lnSpc>
                          <a:spcPct val="100000"/>
                        </a:lnSpc>
                        <a:spcBef>
                          <a:spcPts val="775"/>
                        </a:spcBef>
                      </a:pPr>
                      <a:r>
                        <a:rPr sz="1600" b="1" spc="175" dirty="0">
                          <a:solidFill>
                            <a:srgbClr val="FFFFFF"/>
                          </a:solidFill>
                          <a:latin typeface="Arial" panose="020B0604020202020204" pitchFamily="34" charset="0"/>
                          <a:cs typeface="Arial" panose="020B0604020202020204" pitchFamily="34" charset="0"/>
                        </a:rPr>
                        <a:t>JABATAN</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R="49530" algn="ctr">
                        <a:lnSpc>
                          <a:spcPct val="100000"/>
                        </a:lnSpc>
                        <a:spcBef>
                          <a:spcPts val="775"/>
                        </a:spcBef>
                      </a:pPr>
                      <a:r>
                        <a:rPr sz="1600" b="1" spc="240" dirty="0">
                          <a:solidFill>
                            <a:srgbClr val="FFFFFF"/>
                          </a:solidFill>
                          <a:latin typeface="Arial" panose="020B0604020202020204" pitchFamily="34" charset="0"/>
                          <a:cs typeface="Arial" panose="020B0604020202020204" pitchFamily="34" charset="0"/>
                        </a:rPr>
                        <a:t>JENJANG</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L="19685" algn="ctr">
                        <a:lnSpc>
                          <a:spcPct val="100000"/>
                        </a:lnSpc>
                        <a:spcBef>
                          <a:spcPts val="775"/>
                        </a:spcBef>
                      </a:pPr>
                      <a:r>
                        <a:rPr sz="1600" b="1" spc="190" dirty="0">
                          <a:solidFill>
                            <a:srgbClr val="FFFFFF"/>
                          </a:solidFill>
                          <a:latin typeface="Arial" panose="020B0604020202020204" pitchFamily="34" charset="0"/>
                          <a:cs typeface="Arial" panose="020B0604020202020204" pitchFamily="34" charset="0"/>
                        </a:rPr>
                        <a:t>PANGKAT</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R="144145" algn="ctr">
                        <a:lnSpc>
                          <a:spcPct val="100000"/>
                        </a:lnSpc>
                        <a:spcBef>
                          <a:spcPts val="775"/>
                        </a:spcBef>
                      </a:pPr>
                      <a:r>
                        <a:rPr sz="1600" b="1" spc="150" dirty="0">
                          <a:solidFill>
                            <a:srgbClr val="FFFFFF"/>
                          </a:solidFill>
                          <a:latin typeface="Arial" panose="020B0604020202020204" pitchFamily="34" charset="0"/>
                          <a:cs typeface="Arial" panose="020B0604020202020204" pitchFamily="34" charset="0"/>
                        </a:rPr>
                        <a:t>REALISASI</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c>
                  <a:txBody>
                    <a:bodyPr/>
                    <a:lstStyle/>
                    <a:p>
                      <a:pPr marL="360680">
                        <a:lnSpc>
                          <a:spcPct val="100000"/>
                        </a:lnSpc>
                        <a:spcBef>
                          <a:spcPts val="775"/>
                        </a:spcBef>
                      </a:pPr>
                      <a:r>
                        <a:rPr sz="1600" b="1" spc="160" dirty="0">
                          <a:solidFill>
                            <a:srgbClr val="FFFFFF"/>
                          </a:solidFill>
                          <a:latin typeface="Arial" panose="020B0604020202020204" pitchFamily="34" charset="0"/>
                          <a:cs typeface="Arial" panose="020B0604020202020204" pitchFamily="34" charset="0"/>
                        </a:rPr>
                        <a:t>JML</a:t>
                      </a:r>
                      <a:endParaRPr sz="1600" dirty="0">
                        <a:latin typeface="Arial" panose="020B0604020202020204" pitchFamily="34" charset="0"/>
                        <a:cs typeface="Arial" panose="020B0604020202020204" pitchFamily="34" charset="0"/>
                      </a:endParaRPr>
                    </a:p>
                  </a:txBody>
                  <a:tcPr marL="0" marR="0" marT="98425" marB="0">
                    <a:solidFill>
                      <a:srgbClr val="0070C0"/>
                    </a:solidFill>
                  </a:tcPr>
                </a:tc>
              </a:tr>
              <a:tr h="275693">
                <a:tc>
                  <a:txBody>
                    <a:bodyPr/>
                    <a:lstStyle/>
                    <a:p>
                      <a:pPr>
                        <a:lnSpc>
                          <a:spcPct val="100000"/>
                        </a:lnSpc>
                      </a:pPr>
                      <a:endParaRPr sz="1600">
                        <a:latin typeface="Times New Roman"/>
                        <a:cs typeface="Times New Roman"/>
                      </a:endParaRPr>
                    </a:p>
                  </a:txBody>
                  <a:tcPr marL="0" marR="0" marT="0" marB="0"/>
                </a:tc>
                <a:tc>
                  <a:txBody>
                    <a:bodyPr/>
                    <a:lstStyle/>
                    <a:p>
                      <a:pPr marR="3175">
                        <a:lnSpc>
                          <a:spcPct val="100000"/>
                        </a:lnSpc>
                      </a:pPr>
                      <a:endParaRPr sz="1600" dirty="0">
                        <a:latin typeface="Times New Roman"/>
                        <a:cs typeface="Times New Roman"/>
                      </a:endParaRPr>
                    </a:p>
                  </a:txBody>
                  <a:tcPr marL="0" marR="0" marT="0" marB="0"/>
                </a:tc>
                <a:tc>
                  <a:txBody>
                    <a:bodyPr/>
                    <a:lstStyle/>
                    <a:p>
                      <a:pPr>
                        <a:lnSpc>
                          <a:spcPct val="100000"/>
                        </a:lnSpc>
                      </a:pPr>
                      <a:endParaRPr sz="1600" dirty="0">
                        <a:latin typeface="Times New Roman"/>
                        <a:cs typeface="Times New Roman"/>
                      </a:endParaRPr>
                    </a:p>
                  </a:txBody>
                  <a:tcPr marL="0" marR="0" marT="0" marB="0">
                    <a:solidFill>
                      <a:srgbClr val="E7E7E7"/>
                    </a:solidFill>
                  </a:tcPr>
                </a:tc>
                <a:tc>
                  <a:txBody>
                    <a:bodyPr/>
                    <a:lstStyle/>
                    <a:p>
                      <a:pPr marR="53975" algn="ctr">
                        <a:lnSpc>
                          <a:spcPts val="1760"/>
                        </a:lnSpc>
                        <a:spcBef>
                          <a:spcPts val="310"/>
                        </a:spcBef>
                      </a:pPr>
                      <a:r>
                        <a:rPr sz="1600" spc="25" dirty="0">
                          <a:latin typeface="Arial" panose="020B0604020202020204" pitchFamily="34" charset="0"/>
                          <a:cs typeface="Arial" panose="020B0604020202020204" pitchFamily="34" charset="0"/>
                        </a:rPr>
                        <a:t>BRIGJEN</a:t>
                      </a:r>
                      <a:r>
                        <a:rPr sz="1600" spc="-1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39370" marB="0">
                    <a:solidFill>
                      <a:srgbClr val="E7E7E7"/>
                    </a:solidFill>
                  </a:tcPr>
                </a:tc>
                <a:tc>
                  <a:txBody>
                    <a:bodyPr/>
                    <a:lstStyle/>
                    <a:p>
                      <a:pPr marL="18415" algn="ctr">
                        <a:lnSpc>
                          <a:spcPts val="1760"/>
                        </a:lnSpc>
                        <a:spcBef>
                          <a:spcPts val="310"/>
                        </a:spcBef>
                      </a:pPr>
                      <a:r>
                        <a:rPr sz="1600" dirty="0">
                          <a:latin typeface="Arial" panose="020B0604020202020204" pitchFamily="34" charset="0"/>
                          <a:cs typeface="Arial" panose="020B0604020202020204" pitchFamily="34" charset="0"/>
                        </a:rPr>
                        <a:t>2</a:t>
                      </a:r>
                    </a:p>
                  </a:txBody>
                  <a:tcPr marL="0" marR="0" marT="39370" marB="0">
                    <a:solidFill>
                      <a:srgbClr val="E7E7E7"/>
                    </a:solidFill>
                  </a:tcPr>
                </a:tc>
                <a:tc>
                  <a:txBody>
                    <a:bodyPr/>
                    <a:lstStyle/>
                    <a:p>
                      <a:pPr marR="144780" algn="ctr">
                        <a:lnSpc>
                          <a:spcPts val="1760"/>
                        </a:lnSpc>
                        <a:spcBef>
                          <a:spcPts val="310"/>
                        </a:spcBef>
                      </a:pPr>
                      <a:r>
                        <a:rPr sz="1600" dirty="0">
                          <a:latin typeface="Arial" panose="020B0604020202020204" pitchFamily="34" charset="0"/>
                          <a:cs typeface="Arial" panose="020B0604020202020204" pitchFamily="34" charset="0"/>
                        </a:rPr>
                        <a:t>2</a:t>
                      </a:r>
                    </a:p>
                  </a:txBody>
                  <a:tcPr marL="0" marR="0" marT="39370" marB="0">
                    <a:solidFill>
                      <a:srgbClr val="E7E7E7"/>
                    </a:solidFill>
                  </a:tcPr>
                </a:tc>
                <a:tc>
                  <a:txBody>
                    <a:bodyPr/>
                    <a:lstStyle/>
                    <a:p>
                      <a:pPr>
                        <a:lnSpc>
                          <a:spcPct val="100000"/>
                        </a:lnSpc>
                      </a:pPr>
                      <a:endParaRPr sz="1600">
                        <a:latin typeface="Times New Roman"/>
                        <a:cs typeface="Times New Roman"/>
                      </a:endParaRPr>
                    </a:p>
                  </a:txBody>
                  <a:tcPr marL="0" marR="0" marT="0" marB="0">
                    <a:solidFill>
                      <a:srgbClr val="E7E7E7"/>
                    </a:solidFill>
                  </a:tcPr>
                </a:tc>
              </a:tr>
              <a:tr h="450082">
                <a:tc>
                  <a:txBody>
                    <a:bodyPr/>
                    <a:lstStyle/>
                    <a:p>
                      <a:pPr marR="163195" algn="ctr">
                        <a:lnSpc>
                          <a:spcPct val="100000"/>
                        </a:lnSpc>
                        <a:spcBef>
                          <a:spcPts val="780"/>
                        </a:spcBef>
                      </a:pPr>
                      <a:r>
                        <a:rPr sz="1600" dirty="0">
                          <a:latin typeface="Lucida Sans"/>
                          <a:cs typeface="Lucida Sans"/>
                        </a:rPr>
                        <a:t>1</a:t>
                      </a:r>
                      <a:endParaRPr sz="1600">
                        <a:latin typeface="Lucida Sans"/>
                        <a:cs typeface="Lucida Sans"/>
                      </a:endParaRPr>
                    </a:p>
                  </a:txBody>
                  <a:tcPr marL="0" marR="0" marT="99060" marB="0"/>
                </a:tc>
                <a:tc>
                  <a:txBody>
                    <a:bodyPr/>
                    <a:lstStyle/>
                    <a:p>
                      <a:pPr marL="579120" marR="3175">
                        <a:lnSpc>
                          <a:spcPct val="100000"/>
                        </a:lnSpc>
                        <a:spcBef>
                          <a:spcPts val="780"/>
                        </a:spcBef>
                      </a:pPr>
                      <a:r>
                        <a:rPr sz="1600" spc="-45" dirty="0">
                          <a:latin typeface="Arial" panose="020B0604020202020204" pitchFamily="34" charset="0"/>
                          <a:cs typeface="Arial" panose="020B0604020202020204" pitchFamily="34" charset="0"/>
                        </a:rPr>
                        <a:t>BAINTELKAM</a:t>
                      </a:r>
                      <a:endParaRPr sz="1600" dirty="0">
                        <a:latin typeface="Arial" panose="020B0604020202020204" pitchFamily="34" charset="0"/>
                        <a:cs typeface="Arial" panose="020B0604020202020204" pitchFamily="34" charset="0"/>
                      </a:endParaRPr>
                    </a:p>
                  </a:txBody>
                  <a:tcPr marL="0" marR="0" marT="99060" marB="0"/>
                </a:tc>
                <a:tc>
                  <a:txBody>
                    <a:bodyPr/>
                    <a:lstStyle/>
                    <a:p>
                      <a:pPr marR="167640" algn="ctr">
                        <a:lnSpc>
                          <a:spcPts val="1739"/>
                        </a:lnSpc>
                      </a:pPr>
                      <a:r>
                        <a:rPr sz="1600" spc="30" dirty="0">
                          <a:latin typeface="Arial" panose="020B0604020202020204" pitchFamily="34" charset="0"/>
                          <a:cs typeface="Arial" panose="020B0604020202020204" pitchFamily="34" charset="0"/>
                        </a:rPr>
                        <a:t>AGEN</a:t>
                      </a:r>
                      <a:r>
                        <a:rPr sz="1600" spc="-3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INTELIJEN</a:t>
                      </a:r>
                      <a:endParaRPr sz="1600" dirty="0">
                        <a:latin typeface="Arial" panose="020B0604020202020204" pitchFamily="34" charset="0"/>
                        <a:cs typeface="Arial" panose="020B0604020202020204" pitchFamily="34" charset="0"/>
                      </a:endParaRPr>
                    </a:p>
                    <a:p>
                      <a:pPr marR="165100" algn="ctr">
                        <a:lnSpc>
                          <a:spcPts val="1705"/>
                        </a:lnSpc>
                      </a:pPr>
                      <a:r>
                        <a:rPr sz="1600" spc="-5" dirty="0">
                          <a:latin typeface="Arial" panose="020B0604020202020204" pitchFamily="34" charset="0"/>
                          <a:cs typeface="Arial" panose="020B0604020202020204" pitchFamily="34" charset="0"/>
                        </a:rPr>
                        <a:t>KEPOLISIAN</a:t>
                      </a: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53340" algn="ctr">
                        <a:lnSpc>
                          <a:spcPct val="100000"/>
                        </a:lnSpc>
                        <a:spcBef>
                          <a:spcPts val="780"/>
                        </a:spcBef>
                      </a:pPr>
                      <a:r>
                        <a:rPr sz="1600" spc="-5" dirty="0">
                          <a:latin typeface="Arial" panose="020B0604020202020204" pitchFamily="34" charset="0"/>
                          <a:cs typeface="Arial" panose="020B0604020202020204" pitchFamily="34" charset="0"/>
                        </a:rPr>
                        <a:t>KOMBES</a:t>
                      </a:r>
                      <a:r>
                        <a:rPr sz="1600" spc="-3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99060" marB="0">
                    <a:solidFill>
                      <a:srgbClr val="E7E7E7"/>
                    </a:solidFill>
                  </a:tcPr>
                </a:tc>
                <a:tc>
                  <a:txBody>
                    <a:bodyPr/>
                    <a:lstStyle/>
                    <a:p>
                      <a:pPr marL="17780" algn="ctr">
                        <a:lnSpc>
                          <a:spcPct val="100000"/>
                        </a:lnSpc>
                        <a:spcBef>
                          <a:spcPts val="780"/>
                        </a:spcBef>
                      </a:pPr>
                      <a:r>
                        <a:rPr sz="1600" spc="-55" dirty="0">
                          <a:latin typeface="Arial" panose="020B0604020202020204" pitchFamily="34" charset="0"/>
                          <a:cs typeface="Arial" panose="020B0604020202020204" pitchFamily="34" charset="0"/>
                        </a:rPr>
                        <a:t>52</a:t>
                      </a:r>
                      <a:endParaRPr sz="1600" dirty="0">
                        <a:latin typeface="Arial" panose="020B0604020202020204" pitchFamily="34" charset="0"/>
                        <a:cs typeface="Arial" panose="020B0604020202020204" pitchFamily="34" charset="0"/>
                      </a:endParaRPr>
                    </a:p>
                  </a:txBody>
                  <a:tcPr marL="0" marR="0" marT="99060" marB="0">
                    <a:solidFill>
                      <a:srgbClr val="E7E7E7"/>
                    </a:solidFill>
                  </a:tcPr>
                </a:tc>
                <a:tc>
                  <a:txBody>
                    <a:bodyPr/>
                    <a:lstStyle/>
                    <a:p>
                      <a:pPr marR="145415" algn="ctr">
                        <a:lnSpc>
                          <a:spcPct val="100000"/>
                        </a:lnSpc>
                        <a:spcBef>
                          <a:spcPts val="780"/>
                        </a:spcBef>
                      </a:pPr>
                      <a:r>
                        <a:rPr sz="1600" spc="-55" dirty="0">
                          <a:latin typeface="Arial" panose="020B0604020202020204" pitchFamily="34" charset="0"/>
                          <a:cs typeface="Arial" panose="020B0604020202020204" pitchFamily="34" charset="0"/>
                        </a:rPr>
                        <a:t>25</a:t>
                      </a:r>
                      <a:endParaRPr sz="1600" dirty="0">
                        <a:latin typeface="Arial" panose="020B0604020202020204" pitchFamily="34" charset="0"/>
                        <a:cs typeface="Arial" panose="020B0604020202020204" pitchFamily="34" charset="0"/>
                      </a:endParaRPr>
                    </a:p>
                  </a:txBody>
                  <a:tcPr marL="0" marR="0" marT="99060" marB="0">
                    <a:solidFill>
                      <a:srgbClr val="E7E7E7"/>
                    </a:solidFill>
                  </a:tcPr>
                </a:tc>
                <a:tc>
                  <a:txBody>
                    <a:bodyPr/>
                    <a:lstStyle/>
                    <a:p>
                      <a:pPr marL="374015">
                        <a:lnSpc>
                          <a:spcPct val="100000"/>
                        </a:lnSpc>
                        <a:spcBef>
                          <a:spcPts val="780"/>
                        </a:spcBef>
                      </a:pPr>
                      <a:r>
                        <a:rPr sz="1600" spc="-55" dirty="0">
                          <a:latin typeface="Arial" panose="020B0604020202020204" pitchFamily="34" charset="0"/>
                          <a:cs typeface="Arial" panose="020B0604020202020204" pitchFamily="34" charset="0"/>
                        </a:rPr>
                        <a:t>109</a:t>
                      </a:r>
                      <a:endParaRPr sz="1600" dirty="0">
                        <a:latin typeface="Arial" panose="020B0604020202020204" pitchFamily="34" charset="0"/>
                        <a:cs typeface="Arial" panose="020B0604020202020204" pitchFamily="34" charset="0"/>
                      </a:endParaRPr>
                    </a:p>
                  </a:txBody>
                  <a:tcPr marL="0" marR="0" marT="99060" marB="0">
                    <a:solidFill>
                      <a:srgbClr val="E7E7E7"/>
                    </a:solidFill>
                  </a:tcPr>
                </a:tc>
              </a:tr>
              <a:tr h="271174">
                <a:tc>
                  <a:txBody>
                    <a:bodyPr/>
                    <a:lstStyle/>
                    <a:p>
                      <a:pPr>
                        <a:lnSpc>
                          <a:spcPct val="100000"/>
                        </a:lnSpc>
                      </a:pPr>
                      <a:endParaRPr sz="1600">
                        <a:latin typeface="Times New Roman"/>
                        <a:cs typeface="Times New Roman"/>
                      </a:endParaRPr>
                    </a:p>
                  </a:txBody>
                  <a:tcPr marL="0" marR="0" marT="0" marB="0"/>
                </a:tc>
                <a:tc>
                  <a:txBody>
                    <a:bodyPr/>
                    <a:lstStyle/>
                    <a:p>
                      <a:pPr marR="3175">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53975" algn="ctr">
                        <a:lnSpc>
                          <a:spcPts val="1800"/>
                        </a:lnSpc>
                      </a:pPr>
                      <a:r>
                        <a:rPr sz="1600" spc="-45" dirty="0">
                          <a:latin typeface="Arial" panose="020B0604020202020204" pitchFamily="34" charset="0"/>
                          <a:cs typeface="Arial" panose="020B0604020202020204" pitchFamily="34" charset="0"/>
                        </a:rPr>
                        <a:t>AKBP</a:t>
                      </a: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L="17780" algn="ctr">
                        <a:lnSpc>
                          <a:spcPts val="1800"/>
                        </a:lnSpc>
                      </a:pPr>
                      <a:r>
                        <a:rPr sz="1600" spc="-55" dirty="0">
                          <a:latin typeface="Arial" panose="020B0604020202020204" pitchFamily="34" charset="0"/>
                          <a:cs typeface="Arial" panose="020B0604020202020204" pitchFamily="34" charset="0"/>
                        </a:rPr>
                        <a:t>55</a:t>
                      </a:r>
                      <a:endParaRPr sz="160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144780" algn="ctr">
                        <a:lnSpc>
                          <a:spcPts val="1800"/>
                        </a:lnSpc>
                      </a:pPr>
                      <a:r>
                        <a:rPr sz="1600" dirty="0">
                          <a:latin typeface="Arial" panose="020B0604020202020204" pitchFamily="34" charset="0"/>
                          <a:cs typeface="Arial" panose="020B0604020202020204" pitchFamily="34" charset="0"/>
                        </a:rPr>
                        <a:t>0</a:t>
                      </a:r>
                      <a:endParaRPr sz="160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r>
              <a:tr h="345924">
                <a:tc>
                  <a:txBody>
                    <a:bodyPr/>
                    <a:lstStyle/>
                    <a:p>
                      <a:pPr>
                        <a:lnSpc>
                          <a:spcPct val="100000"/>
                        </a:lnSpc>
                      </a:pPr>
                      <a:endParaRPr sz="1600">
                        <a:latin typeface="Times New Roman"/>
                        <a:cs typeface="Times New Roman"/>
                      </a:endParaRPr>
                    </a:p>
                  </a:txBody>
                  <a:tcPr marL="0" marR="0" marT="0" marB="0"/>
                </a:tc>
                <a:tc>
                  <a:txBody>
                    <a:bodyPr/>
                    <a:lstStyle/>
                    <a:p>
                      <a:pPr marR="3175">
                        <a:lnSpc>
                          <a:spcPct val="100000"/>
                        </a:lnSpc>
                      </a:pPr>
                      <a:endParaRPr sz="1600">
                        <a:latin typeface="Times New Roman"/>
                        <a:cs typeface="Times New Roman"/>
                      </a:endParaRPr>
                    </a:p>
                  </a:txBody>
                  <a:tcPr marL="0" marR="0" marT="0" marB="0"/>
                </a:tc>
                <a:tc>
                  <a:txBody>
                    <a:bodyPr/>
                    <a:lstStyle/>
                    <a:p>
                      <a:pPr>
                        <a:lnSpc>
                          <a:spcPct val="100000"/>
                        </a:lnSpc>
                      </a:pPr>
                      <a:endParaRPr sz="1600" dirty="0">
                        <a:latin typeface="Times New Roman"/>
                        <a:cs typeface="Times New Roman"/>
                      </a:endParaRPr>
                    </a:p>
                  </a:txBody>
                  <a:tcPr marL="0" marR="0" marT="0" marB="0">
                    <a:solidFill>
                      <a:srgbClr val="FFFFFF"/>
                    </a:solidFill>
                  </a:tcPr>
                </a:tc>
                <a:tc>
                  <a:txBody>
                    <a:bodyPr/>
                    <a:lstStyle/>
                    <a:p>
                      <a:pPr marR="53975" algn="ctr">
                        <a:lnSpc>
                          <a:spcPct val="100000"/>
                        </a:lnSpc>
                        <a:spcBef>
                          <a:spcPts val="384"/>
                        </a:spcBef>
                      </a:pPr>
                      <a:r>
                        <a:rPr sz="1600" spc="25" dirty="0">
                          <a:latin typeface="Lucida Sans"/>
                          <a:cs typeface="Lucida Sans"/>
                        </a:rPr>
                        <a:t>BRIGJEN</a:t>
                      </a:r>
                      <a:r>
                        <a:rPr sz="1600" spc="-15" dirty="0">
                          <a:latin typeface="Lucida Sans"/>
                          <a:cs typeface="Lucida Sans"/>
                        </a:rPr>
                        <a:t> </a:t>
                      </a:r>
                      <a:r>
                        <a:rPr sz="1600" spc="-5" dirty="0">
                          <a:latin typeface="Lucida Sans"/>
                          <a:cs typeface="Lucida Sans"/>
                        </a:rPr>
                        <a:t>POL</a:t>
                      </a:r>
                      <a:endParaRPr sz="1600" dirty="0">
                        <a:latin typeface="Lucida Sans"/>
                        <a:cs typeface="Lucida Sans"/>
                      </a:endParaRPr>
                    </a:p>
                  </a:txBody>
                  <a:tcPr marL="0" marR="0" marT="48894" marB="0">
                    <a:solidFill>
                      <a:srgbClr val="FFFFFF"/>
                    </a:solidFill>
                  </a:tcPr>
                </a:tc>
                <a:tc>
                  <a:txBody>
                    <a:bodyPr/>
                    <a:lstStyle/>
                    <a:p>
                      <a:pPr marL="18415" algn="ctr">
                        <a:lnSpc>
                          <a:spcPct val="100000"/>
                        </a:lnSpc>
                        <a:spcBef>
                          <a:spcPts val="384"/>
                        </a:spcBef>
                      </a:pPr>
                      <a:r>
                        <a:rPr sz="1600" dirty="0">
                          <a:latin typeface="Lucida Sans"/>
                          <a:cs typeface="Lucida Sans"/>
                        </a:rPr>
                        <a:t>6</a:t>
                      </a:r>
                    </a:p>
                  </a:txBody>
                  <a:tcPr marL="0" marR="0" marT="48894" marB="0">
                    <a:solidFill>
                      <a:srgbClr val="FFFFFF"/>
                    </a:solidFill>
                  </a:tcPr>
                </a:tc>
                <a:tc>
                  <a:txBody>
                    <a:bodyPr/>
                    <a:lstStyle/>
                    <a:p>
                      <a:pPr marR="144780" algn="ctr">
                        <a:lnSpc>
                          <a:spcPct val="100000"/>
                        </a:lnSpc>
                        <a:spcBef>
                          <a:spcPts val="384"/>
                        </a:spcBef>
                      </a:pPr>
                      <a:r>
                        <a:rPr sz="1600" dirty="0">
                          <a:latin typeface="Lucida Sans"/>
                          <a:cs typeface="Lucida Sans"/>
                        </a:rPr>
                        <a:t>6</a:t>
                      </a:r>
                      <a:endParaRPr sz="1600">
                        <a:latin typeface="Lucida Sans"/>
                        <a:cs typeface="Lucida Sans"/>
                      </a:endParaRPr>
                    </a:p>
                  </a:txBody>
                  <a:tcPr marL="0" marR="0" marT="48894" marB="0">
                    <a:solidFill>
                      <a:srgbClr val="FFFFFF"/>
                    </a:solidFill>
                  </a:tcPr>
                </a:tc>
                <a:tc>
                  <a:txBody>
                    <a:bodyPr/>
                    <a:lstStyle/>
                    <a:p>
                      <a:pPr>
                        <a:lnSpc>
                          <a:spcPct val="100000"/>
                        </a:lnSpc>
                      </a:pPr>
                      <a:endParaRPr sz="1600">
                        <a:latin typeface="Times New Roman"/>
                        <a:cs typeface="Times New Roman"/>
                      </a:endParaRPr>
                    </a:p>
                  </a:txBody>
                  <a:tcPr marL="0" marR="0" marT="0" marB="0">
                    <a:solidFill>
                      <a:srgbClr val="FFFFFF"/>
                    </a:solidFill>
                  </a:tcPr>
                </a:tc>
              </a:tr>
              <a:tr h="335279">
                <a:tc>
                  <a:txBody>
                    <a:bodyPr/>
                    <a:lstStyle/>
                    <a:p>
                      <a:pPr marR="163195" algn="ctr">
                        <a:lnSpc>
                          <a:spcPct val="100000"/>
                        </a:lnSpc>
                        <a:spcBef>
                          <a:spcPts val="300"/>
                        </a:spcBef>
                      </a:pPr>
                      <a:r>
                        <a:rPr sz="1600" dirty="0">
                          <a:latin typeface="Lucida Sans"/>
                          <a:cs typeface="Lucida Sans"/>
                        </a:rPr>
                        <a:t>2</a:t>
                      </a:r>
                      <a:endParaRPr sz="1600">
                        <a:latin typeface="Lucida Sans"/>
                        <a:cs typeface="Lucida Sans"/>
                      </a:endParaRPr>
                    </a:p>
                  </a:txBody>
                  <a:tcPr marL="0" marR="0" marT="38100" marB="0"/>
                </a:tc>
                <a:tc>
                  <a:txBody>
                    <a:bodyPr/>
                    <a:lstStyle/>
                    <a:p>
                      <a:pPr marL="579120" marR="3175">
                        <a:lnSpc>
                          <a:spcPct val="100000"/>
                        </a:lnSpc>
                        <a:spcBef>
                          <a:spcPts val="300"/>
                        </a:spcBef>
                      </a:pPr>
                      <a:r>
                        <a:rPr sz="1600" spc="-45" dirty="0">
                          <a:latin typeface="Lucida Sans"/>
                          <a:cs typeface="Lucida Sans"/>
                        </a:rPr>
                        <a:t>BARESKRIM</a:t>
                      </a:r>
                      <a:endParaRPr sz="1600">
                        <a:latin typeface="Lucida Sans"/>
                        <a:cs typeface="Lucida Sans"/>
                      </a:endParaRPr>
                    </a:p>
                  </a:txBody>
                  <a:tcPr marL="0" marR="0" marT="38100" marB="0"/>
                </a:tc>
                <a:tc>
                  <a:txBody>
                    <a:bodyPr/>
                    <a:lstStyle/>
                    <a:p>
                      <a:pPr marR="158750" algn="ctr">
                        <a:lnSpc>
                          <a:spcPct val="100000"/>
                        </a:lnSpc>
                        <a:spcBef>
                          <a:spcPts val="300"/>
                        </a:spcBef>
                      </a:pPr>
                      <a:r>
                        <a:rPr sz="1600" spc="-15" dirty="0">
                          <a:latin typeface="Lucida Sans"/>
                          <a:cs typeface="Lucida Sans"/>
                        </a:rPr>
                        <a:t>PENYIDIK </a:t>
                      </a:r>
                      <a:r>
                        <a:rPr sz="1600" spc="-45" dirty="0">
                          <a:latin typeface="Lucida Sans"/>
                          <a:cs typeface="Lucida Sans"/>
                        </a:rPr>
                        <a:t>TINDAK</a:t>
                      </a:r>
                      <a:r>
                        <a:rPr sz="1600" spc="-55" dirty="0">
                          <a:latin typeface="Lucida Sans"/>
                          <a:cs typeface="Lucida Sans"/>
                        </a:rPr>
                        <a:t> </a:t>
                      </a:r>
                      <a:r>
                        <a:rPr sz="1600" spc="-20" dirty="0">
                          <a:latin typeface="Lucida Sans"/>
                          <a:cs typeface="Lucida Sans"/>
                        </a:rPr>
                        <a:t>PIDANA</a:t>
                      </a:r>
                      <a:endParaRPr sz="1600" dirty="0">
                        <a:latin typeface="Lucida Sans"/>
                        <a:cs typeface="Lucida Sans"/>
                      </a:endParaRPr>
                    </a:p>
                  </a:txBody>
                  <a:tcPr marL="0" marR="0" marT="38100" marB="0">
                    <a:solidFill>
                      <a:srgbClr val="FFFFFF"/>
                    </a:solidFill>
                  </a:tcPr>
                </a:tc>
                <a:tc>
                  <a:txBody>
                    <a:bodyPr/>
                    <a:lstStyle/>
                    <a:p>
                      <a:pPr marR="53340" algn="ctr">
                        <a:lnSpc>
                          <a:spcPct val="100000"/>
                        </a:lnSpc>
                        <a:spcBef>
                          <a:spcPts val="300"/>
                        </a:spcBef>
                      </a:pPr>
                      <a:r>
                        <a:rPr sz="1600" spc="-5" dirty="0">
                          <a:latin typeface="Lucida Sans"/>
                          <a:cs typeface="Lucida Sans"/>
                        </a:rPr>
                        <a:t>KOMBES</a:t>
                      </a:r>
                      <a:r>
                        <a:rPr sz="1600" spc="-35" dirty="0">
                          <a:latin typeface="Lucida Sans"/>
                          <a:cs typeface="Lucida Sans"/>
                        </a:rPr>
                        <a:t> </a:t>
                      </a:r>
                      <a:r>
                        <a:rPr sz="1600" spc="-5" dirty="0">
                          <a:latin typeface="Lucida Sans"/>
                          <a:cs typeface="Lucida Sans"/>
                        </a:rPr>
                        <a:t>POL</a:t>
                      </a:r>
                      <a:endParaRPr sz="1600" dirty="0">
                        <a:latin typeface="Lucida Sans"/>
                        <a:cs typeface="Lucida Sans"/>
                      </a:endParaRPr>
                    </a:p>
                  </a:txBody>
                  <a:tcPr marL="0" marR="0" marT="38100" marB="0">
                    <a:solidFill>
                      <a:srgbClr val="FFFFFF"/>
                    </a:solidFill>
                  </a:tcPr>
                </a:tc>
                <a:tc>
                  <a:txBody>
                    <a:bodyPr/>
                    <a:lstStyle/>
                    <a:p>
                      <a:pPr marL="17780" algn="ctr">
                        <a:lnSpc>
                          <a:spcPct val="100000"/>
                        </a:lnSpc>
                        <a:spcBef>
                          <a:spcPts val="300"/>
                        </a:spcBef>
                      </a:pPr>
                      <a:r>
                        <a:rPr sz="1600" spc="-55" dirty="0">
                          <a:latin typeface="Lucida Sans"/>
                          <a:cs typeface="Lucida Sans"/>
                        </a:rPr>
                        <a:t>40</a:t>
                      </a:r>
                      <a:endParaRPr sz="1600" dirty="0">
                        <a:latin typeface="Lucida Sans"/>
                        <a:cs typeface="Lucida Sans"/>
                      </a:endParaRPr>
                    </a:p>
                  </a:txBody>
                  <a:tcPr marL="0" marR="0" marT="38100" marB="0">
                    <a:solidFill>
                      <a:srgbClr val="FFFFFF"/>
                    </a:solidFill>
                  </a:tcPr>
                </a:tc>
                <a:tc>
                  <a:txBody>
                    <a:bodyPr/>
                    <a:lstStyle/>
                    <a:p>
                      <a:pPr marR="145415" algn="ctr">
                        <a:lnSpc>
                          <a:spcPct val="100000"/>
                        </a:lnSpc>
                        <a:spcBef>
                          <a:spcPts val="300"/>
                        </a:spcBef>
                      </a:pPr>
                      <a:r>
                        <a:rPr sz="1600" spc="-55" dirty="0">
                          <a:latin typeface="Lucida Sans"/>
                          <a:cs typeface="Lucida Sans"/>
                        </a:rPr>
                        <a:t>39</a:t>
                      </a:r>
                      <a:endParaRPr sz="1600" dirty="0">
                        <a:latin typeface="Lucida Sans"/>
                        <a:cs typeface="Lucida Sans"/>
                      </a:endParaRPr>
                    </a:p>
                  </a:txBody>
                  <a:tcPr marL="0" marR="0" marT="38100" marB="0">
                    <a:solidFill>
                      <a:srgbClr val="FFFFFF"/>
                    </a:solidFill>
                  </a:tcPr>
                </a:tc>
                <a:tc>
                  <a:txBody>
                    <a:bodyPr/>
                    <a:lstStyle/>
                    <a:p>
                      <a:pPr marL="434975">
                        <a:lnSpc>
                          <a:spcPct val="100000"/>
                        </a:lnSpc>
                        <a:spcBef>
                          <a:spcPts val="300"/>
                        </a:spcBef>
                      </a:pPr>
                      <a:r>
                        <a:rPr sz="1600" spc="-55" dirty="0">
                          <a:latin typeface="Lucida Sans"/>
                          <a:cs typeface="Lucida Sans"/>
                        </a:rPr>
                        <a:t>76</a:t>
                      </a:r>
                      <a:endParaRPr sz="1600">
                        <a:latin typeface="Lucida Sans"/>
                        <a:cs typeface="Lucida Sans"/>
                      </a:endParaRPr>
                    </a:p>
                  </a:txBody>
                  <a:tcPr marL="0" marR="0" marT="38100" marB="0">
                    <a:solidFill>
                      <a:srgbClr val="FFFFFF"/>
                    </a:solidFill>
                  </a:tcPr>
                </a:tc>
              </a:tr>
              <a:tr h="272819">
                <a:tc>
                  <a:txBody>
                    <a:bodyPr/>
                    <a:lstStyle/>
                    <a:p>
                      <a:pPr>
                        <a:lnSpc>
                          <a:spcPct val="100000"/>
                        </a:lnSpc>
                      </a:pPr>
                      <a:endParaRPr sz="1600">
                        <a:latin typeface="Times New Roman"/>
                        <a:cs typeface="Times New Roman"/>
                      </a:endParaRPr>
                    </a:p>
                  </a:txBody>
                  <a:tcPr marL="0" marR="0" marT="0" marB="0">
                    <a:lnB w="28575">
                      <a:solidFill>
                        <a:srgbClr val="000000"/>
                      </a:solidFill>
                      <a:prstDash val="solid"/>
                    </a:lnB>
                  </a:tcPr>
                </a:tc>
                <a:tc>
                  <a:txBody>
                    <a:bodyPr/>
                    <a:lstStyle/>
                    <a:p>
                      <a:pPr marR="3175">
                        <a:lnSpc>
                          <a:spcPct val="100000"/>
                        </a:lnSpc>
                      </a:pPr>
                      <a:endParaRPr sz="1600">
                        <a:latin typeface="Times New Roman"/>
                        <a:cs typeface="Times New Roman"/>
                      </a:endParaRPr>
                    </a:p>
                  </a:txBody>
                  <a:tcPr marL="0" marR="0" marT="0" marB="0">
                    <a:lnB w="28575">
                      <a:solidFill>
                        <a:srgbClr val="000000"/>
                      </a:solidFill>
                      <a:prstDash val="solid"/>
                    </a:lnB>
                  </a:tcPr>
                </a:tc>
                <a:tc>
                  <a:txBody>
                    <a:bodyPr/>
                    <a:lstStyle/>
                    <a:p>
                      <a:pPr>
                        <a:lnSpc>
                          <a:spcPct val="100000"/>
                        </a:lnSpc>
                      </a:pPr>
                      <a:endParaRPr sz="1600" dirty="0">
                        <a:latin typeface="Times New Roman"/>
                        <a:cs typeface="Times New Roman"/>
                      </a:endParaRPr>
                    </a:p>
                  </a:txBody>
                  <a:tcPr marL="0" marR="0" marT="0" marB="0">
                    <a:lnB w="28575">
                      <a:solidFill>
                        <a:srgbClr val="000000"/>
                      </a:solidFill>
                      <a:prstDash val="solid"/>
                    </a:lnB>
                    <a:solidFill>
                      <a:srgbClr val="FFFFFF"/>
                    </a:solidFill>
                  </a:tcPr>
                </a:tc>
                <a:tc>
                  <a:txBody>
                    <a:bodyPr/>
                    <a:lstStyle/>
                    <a:p>
                      <a:pPr marR="53975" algn="ctr">
                        <a:lnSpc>
                          <a:spcPts val="1750"/>
                        </a:lnSpc>
                        <a:spcBef>
                          <a:spcPts val="300"/>
                        </a:spcBef>
                      </a:pPr>
                      <a:r>
                        <a:rPr sz="1600" spc="-45" dirty="0">
                          <a:latin typeface="Lucida Sans"/>
                          <a:cs typeface="Lucida Sans"/>
                        </a:rPr>
                        <a:t>AKBP</a:t>
                      </a:r>
                      <a:endParaRPr sz="1600" dirty="0">
                        <a:latin typeface="Lucida Sans"/>
                        <a:cs typeface="Lucida Sans"/>
                      </a:endParaRPr>
                    </a:p>
                  </a:txBody>
                  <a:tcPr marL="0" marR="0" marT="38100" marB="0">
                    <a:lnB w="28575">
                      <a:solidFill>
                        <a:srgbClr val="000000"/>
                      </a:solidFill>
                      <a:prstDash val="solid"/>
                    </a:lnB>
                    <a:solidFill>
                      <a:srgbClr val="FFFFFF"/>
                    </a:solidFill>
                  </a:tcPr>
                </a:tc>
                <a:tc>
                  <a:txBody>
                    <a:bodyPr/>
                    <a:lstStyle/>
                    <a:p>
                      <a:pPr marL="17780" algn="ctr">
                        <a:lnSpc>
                          <a:spcPts val="1750"/>
                        </a:lnSpc>
                        <a:spcBef>
                          <a:spcPts val="300"/>
                        </a:spcBef>
                      </a:pPr>
                      <a:r>
                        <a:rPr sz="1600" spc="-55" dirty="0">
                          <a:latin typeface="Lucida Sans"/>
                          <a:cs typeface="Lucida Sans"/>
                        </a:rPr>
                        <a:t>30</a:t>
                      </a:r>
                      <a:endParaRPr sz="1600">
                        <a:latin typeface="Lucida Sans"/>
                        <a:cs typeface="Lucida Sans"/>
                      </a:endParaRPr>
                    </a:p>
                  </a:txBody>
                  <a:tcPr marL="0" marR="0" marT="38100" marB="0">
                    <a:lnB w="28575">
                      <a:solidFill>
                        <a:srgbClr val="000000"/>
                      </a:solidFill>
                      <a:prstDash val="solid"/>
                    </a:lnB>
                    <a:solidFill>
                      <a:srgbClr val="FFFFFF"/>
                    </a:solidFill>
                  </a:tcPr>
                </a:tc>
                <a:tc>
                  <a:txBody>
                    <a:bodyPr/>
                    <a:lstStyle/>
                    <a:p>
                      <a:pPr marR="144780" algn="ctr">
                        <a:lnSpc>
                          <a:spcPts val="1750"/>
                        </a:lnSpc>
                        <a:spcBef>
                          <a:spcPts val="300"/>
                        </a:spcBef>
                      </a:pPr>
                      <a:r>
                        <a:rPr sz="1600" dirty="0">
                          <a:latin typeface="Lucida Sans"/>
                          <a:cs typeface="Lucida Sans"/>
                        </a:rPr>
                        <a:t>0</a:t>
                      </a:r>
                    </a:p>
                  </a:txBody>
                  <a:tcPr marL="0" marR="0" marT="38100" marB="0">
                    <a:lnB w="28575">
                      <a:solidFill>
                        <a:srgbClr val="000000"/>
                      </a:solidFill>
                      <a:prstDash val="solid"/>
                    </a:lnB>
                    <a:solidFill>
                      <a:srgbClr val="FFFFFF"/>
                    </a:solidFill>
                  </a:tcPr>
                </a:tc>
                <a:tc>
                  <a:txBody>
                    <a:bodyPr/>
                    <a:lstStyle/>
                    <a:p>
                      <a:pPr>
                        <a:lnSpc>
                          <a:spcPct val="100000"/>
                        </a:lnSpc>
                      </a:pPr>
                      <a:endParaRPr sz="1600">
                        <a:latin typeface="Times New Roman"/>
                        <a:cs typeface="Times New Roman"/>
                      </a:endParaRPr>
                    </a:p>
                  </a:txBody>
                  <a:tcPr marL="0" marR="0" marT="0" marB="0">
                    <a:lnB w="28575">
                      <a:solidFill>
                        <a:srgbClr val="000000"/>
                      </a:solidFill>
                      <a:prstDash val="solid"/>
                    </a:lnB>
                    <a:solidFill>
                      <a:srgbClr val="FFFFFF"/>
                    </a:solidFill>
                  </a:tcPr>
                </a:tc>
              </a:tr>
              <a:tr h="60706">
                <a:tc>
                  <a:txBody>
                    <a:bodyPr/>
                    <a:lstStyle/>
                    <a:p>
                      <a:pPr>
                        <a:lnSpc>
                          <a:spcPct val="100000"/>
                        </a:lnSpc>
                      </a:pPr>
                      <a:endParaRPr sz="20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marR="3175">
                        <a:lnSpc>
                          <a:spcPct val="100000"/>
                        </a:lnSpc>
                      </a:pPr>
                      <a:endParaRPr sz="20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a:lnSpc>
                          <a:spcPct val="100000"/>
                        </a:lnSpc>
                      </a:pPr>
                      <a:endParaRPr sz="200" dirty="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a:lnSpc>
                          <a:spcPct val="100000"/>
                        </a:lnSpc>
                      </a:pPr>
                      <a:endParaRPr sz="20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a:lnSpc>
                          <a:spcPct val="100000"/>
                        </a:lnSpc>
                      </a:pPr>
                      <a:endParaRPr sz="20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a:lnSpc>
                          <a:spcPct val="100000"/>
                        </a:lnSpc>
                      </a:pPr>
                      <a:endParaRPr sz="200" dirty="0">
                        <a:latin typeface="Times New Roman"/>
                        <a:cs typeface="Times New Roman"/>
                      </a:endParaRPr>
                    </a:p>
                  </a:txBody>
                  <a:tcPr marL="0" marR="0" marT="0" marB="0">
                    <a:lnT w="28575">
                      <a:solidFill>
                        <a:srgbClr val="000000"/>
                      </a:solidFill>
                      <a:prstDash val="solid"/>
                    </a:lnT>
                    <a:solidFill>
                      <a:srgbClr val="FFFFFF"/>
                    </a:solidFill>
                  </a:tcPr>
                </a:tc>
                <a:tc>
                  <a:txBody>
                    <a:bodyPr/>
                    <a:lstStyle/>
                    <a:p>
                      <a:pPr>
                        <a:lnSpc>
                          <a:spcPct val="100000"/>
                        </a:lnSpc>
                      </a:pPr>
                      <a:endParaRPr sz="200">
                        <a:latin typeface="Times New Roman"/>
                        <a:cs typeface="Times New Roman"/>
                      </a:endParaRPr>
                    </a:p>
                  </a:txBody>
                  <a:tcPr marL="0" marR="0" marT="0" marB="0">
                    <a:lnT w="28575">
                      <a:solidFill>
                        <a:srgbClr val="000000"/>
                      </a:solidFill>
                      <a:prstDash val="solid"/>
                    </a:lnT>
                    <a:solidFill>
                      <a:srgbClr val="FFFFFF"/>
                    </a:solidFill>
                  </a:tcPr>
                </a:tc>
              </a:tr>
              <a:tr h="337161">
                <a:tc rowSpan="2">
                  <a:txBody>
                    <a:bodyPr/>
                    <a:lstStyle/>
                    <a:p>
                      <a:pPr marR="163195" algn="ctr">
                        <a:lnSpc>
                          <a:spcPct val="100000"/>
                        </a:lnSpc>
                        <a:spcBef>
                          <a:spcPts val="1635"/>
                        </a:spcBef>
                      </a:pPr>
                      <a:r>
                        <a:rPr sz="1600" dirty="0">
                          <a:latin typeface="Lucida Sans"/>
                          <a:cs typeface="Lucida Sans"/>
                        </a:rPr>
                        <a:t>3</a:t>
                      </a:r>
                      <a:endParaRPr sz="1600">
                        <a:latin typeface="Lucida Sans"/>
                        <a:cs typeface="Lucida Sans"/>
                      </a:endParaRPr>
                    </a:p>
                  </a:txBody>
                  <a:tcPr marL="0" marR="0" marT="207645" marB="0"/>
                </a:tc>
                <a:tc rowSpan="2">
                  <a:txBody>
                    <a:bodyPr/>
                    <a:lstStyle/>
                    <a:p>
                      <a:pPr marL="581025" marR="3175">
                        <a:lnSpc>
                          <a:spcPct val="100000"/>
                        </a:lnSpc>
                        <a:spcBef>
                          <a:spcPts val="1635"/>
                        </a:spcBef>
                      </a:pPr>
                      <a:r>
                        <a:rPr sz="1600" dirty="0">
                          <a:latin typeface="Lucida Sans"/>
                          <a:cs typeface="Lucida Sans"/>
                        </a:rPr>
                        <a:t>SSDM</a:t>
                      </a:r>
                      <a:endParaRPr sz="1600">
                        <a:latin typeface="Lucida Sans"/>
                        <a:cs typeface="Lucida Sans"/>
                      </a:endParaRPr>
                    </a:p>
                  </a:txBody>
                  <a:tcPr marL="0" marR="0" marT="207645" marB="0"/>
                </a:tc>
                <a:tc rowSpan="2">
                  <a:txBody>
                    <a:bodyPr/>
                    <a:lstStyle/>
                    <a:p>
                      <a:pPr marL="806450">
                        <a:lnSpc>
                          <a:spcPct val="100000"/>
                        </a:lnSpc>
                        <a:spcBef>
                          <a:spcPts val="1635"/>
                        </a:spcBef>
                      </a:pPr>
                      <a:r>
                        <a:rPr sz="1600" spc="-5" dirty="0">
                          <a:latin typeface="Lucida Sans"/>
                          <a:cs typeface="Lucida Sans"/>
                        </a:rPr>
                        <a:t>ASSESOR</a:t>
                      </a:r>
                      <a:endParaRPr sz="1600" dirty="0">
                        <a:latin typeface="Lucida Sans"/>
                        <a:cs typeface="Lucida Sans"/>
                      </a:endParaRPr>
                    </a:p>
                  </a:txBody>
                  <a:tcPr marL="0" marR="0" marT="207645" marB="0">
                    <a:solidFill>
                      <a:srgbClr val="E7E7E7"/>
                    </a:solidFill>
                  </a:tcPr>
                </a:tc>
                <a:tc>
                  <a:txBody>
                    <a:bodyPr/>
                    <a:lstStyle/>
                    <a:p>
                      <a:pPr marR="53340" algn="ctr">
                        <a:lnSpc>
                          <a:spcPct val="100000"/>
                        </a:lnSpc>
                        <a:spcBef>
                          <a:spcPts val="315"/>
                        </a:spcBef>
                      </a:pPr>
                      <a:r>
                        <a:rPr sz="1600" spc="-5" dirty="0">
                          <a:latin typeface="Lucida Sans"/>
                          <a:cs typeface="Lucida Sans"/>
                        </a:rPr>
                        <a:t>KOMBES</a:t>
                      </a:r>
                      <a:r>
                        <a:rPr sz="1600" spc="-35" dirty="0">
                          <a:latin typeface="Lucida Sans"/>
                          <a:cs typeface="Lucida Sans"/>
                        </a:rPr>
                        <a:t> </a:t>
                      </a:r>
                      <a:r>
                        <a:rPr sz="1600" spc="-5" dirty="0">
                          <a:latin typeface="Lucida Sans"/>
                          <a:cs typeface="Lucida Sans"/>
                        </a:rPr>
                        <a:t>POL</a:t>
                      </a:r>
                      <a:endParaRPr sz="1600" dirty="0">
                        <a:latin typeface="Lucida Sans"/>
                        <a:cs typeface="Lucida Sans"/>
                      </a:endParaRPr>
                    </a:p>
                  </a:txBody>
                  <a:tcPr marL="0" marR="0" marT="40005" marB="0">
                    <a:solidFill>
                      <a:srgbClr val="E7E7E7"/>
                    </a:solidFill>
                  </a:tcPr>
                </a:tc>
                <a:tc>
                  <a:txBody>
                    <a:bodyPr/>
                    <a:lstStyle/>
                    <a:p>
                      <a:pPr marL="17780" algn="ctr">
                        <a:lnSpc>
                          <a:spcPct val="100000"/>
                        </a:lnSpc>
                        <a:spcBef>
                          <a:spcPts val="315"/>
                        </a:spcBef>
                      </a:pPr>
                      <a:r>
                        <a:rPr sz="1600" spc="-55" dirty="0">
                          <a:latin typeface="Lucida Sans"/>
                          <a:cs typeface="Lucida Sans"/>
                        </a:rPr>
                        <a:t>12</a:t>
                      </a:r>
                      <a:endParaRPr sz="1600">
                        <a:latin typeface="Lucida Sans"/>
                        <a:cs typeface="Lucida Sans"/>
                      </a:endParaRPr>
                    </a:p>
                  </a:txBody>
                  <a:tcPr marL="0" marR="0" marT="40005" marB="0">
                    <a:solidFill>
                      <a:srgbClr val="E7E7E7"/>
                    </a:solidFill>
                  </a:tcPr>
                </a:tc>
                <a:tc>
                  <a:txBody>
                    <a:bodyPr/>
                    <a:lstStyle/>
                    <a:p>
                      <a:pPr marR="145415" algn="ctr">
                        <a:lnSpc>
                          <a:spcPct val="100000"/>
                        </a:lnSpc>
                        <a:spcBef>
                          <a:spcPts val="315"/>
                        </a:spcBef>
                      </a:pPr>
                      <a:r>
                        <a:rPr sz="1600" spc="-55" dirty="0">
                          <a:latin typeface="Lucida Sans"/>
                          <a:cs typeface="Lucida Sans"/>
                        </a:rPr>
                        <a:t>10</a:t>
                      </a:r>
                      <a:endParaRPr sz="1600" dirty="0">
                        <a:latin typeface="Lucida Sans"/>
                        <a:cs typeface="Lucida Sans"/>
                      </a:endParaRPr>
                    </a:p>
                  </a:txBody>
                  <a:tcPr marL="0" marR="0" marT="40005" marB="0">
                    <a:solidFill>
                      <a:srgbClr val="E7E7E7"/>
                    </a:solidFill>
                  </a:tcPr>
                </a:tc>
                <a:tc rowSpan="2">
                  <a:txBody>
                    <a:bodyPr/>
                    <a:lstStyle/>
                    <a:p>
                      <a:pPr marL="434975">
                        <a:lnSpc>
                          <a:spcPct val="100000"/>
                        </a:lnSpc>
                        <a:spcBef>
                          <a:spcPts val="1635"/>
                        </a:spcBef>
                      </a:pPr>
                      <a:r>
                        <a:rPr sz="1600" spc="-60" dirty="0">
                          <a:latin typeface="Lucida Sans"/>
                          <a:cs typeface="Lucida Sans"/>
                        </a:rPr>
                        <a:t>19</a:t>
                      </a:r>
                      <a:endParaRPr sz="1600">
                        <a:latin typeface="Lucida Sans"/>
                        <a:cs typeface="Lucida Sans"/>
                      </a:endParaRPr>
                    </a:p>
                  </a:txBody>
                  <a:tcPr marL="0" marR="0" marT="207645" marB="0">
                    <a:solidFill>
                      <a:srgbClr val="E7E7E7"/>
                    </a:solidFill>
                  </a:tcPr>
                </a:tc>
              </a:tr>
              <a:tr h="318412">
                <a:tc vMerge="1">
                  <a:txBody>
                    <a:bodyPr/>
                    <a:lstStyle/>
                    <a:p>
                      <a:endParaRPr/>
                    </a:p>
                  </a:txBody>
                  <a:tcPr marL="0" marR="0" marT="207645" marB="0"/>
                </a:tc>
                <a:tc vMerge="1">
                  <a:txBody>
                    <a:bodyPr/>
                    <a:lstStyle/>
                    <a:p>
                      <a:endParaRPr/>
                    </a:p>
                  </a:txBody>
                  <a:tcPr marL="0" marR="0" marT="207645" marB="0"/>
                </a:tc>
                <a:tc vMerge="1">
                  <a:txBody>
                    <a:bodyPr/>
                    <a:lstStyle/>
                    <a:p>
                      <a:endParaRPr/>
                    </a:p>
                  </a:txBody>
                  <a:tcPr marL="0" marR="0" marT="207645" marB="0">
                    <a:solidFill>
                      <a:srgbClr val="E7E7E7"/>
                    </a:solidFill>
                  </a:tcPr>
                </a:tc>
                <a:tc>
                  <a:txBody>
                    <a:bodyPr/>
                    <a:lstStyle/>
                    <a:p>
                      <a:pPr marR="53975" algn="ctr">
                        <a:lnSpc>
                          <a:spcPct val="100000"/>
                        </a:lnSpc>
                        <a:spcBef>
                          <a:spcPts val="300"/>
                        </a:spcBef>
                      </a:pPr>
                      <a:r>
                        <a:rPr sz="1600" spc="-45" dirty="0">
                          <a:latin typeface="Lucida Sans"/>
                          <a:cs typeface="Lucida Sans"/>
                        </a:rPr>
                        <a:t>AKBP</a:t>
                      </a:r>
                      <a:endParaRPr sz="1600" dirty="0">
                        <a:latin typeface="Lucida Sans"/>
                        <a:cs typeface="Lucida Sans"/>
                      </a:endParaRPr>
                    </a:p>
                  </a:txBody>
                  <a:tcPr marL="0" marR="0" marT="38100" marB="0">
                    <a:solidFill>
                      <a:srgbClr val="E7E7E7"/>
                    </a:solidFill>
                  </a:tcPr>
                </a:tc>
                <a:tc>
                  <a:txBody>
                    <a:bodyPr/>
                    <a:lstStyle/>
                    <a:p>
                      <a:pPr marL="18415" algn="ctr">
                        <a:lnSpc>
                          <a:spcPct val="100000"/>
                        </a:lnSpc>
                        <a:spcBef>
                          <a:spcPts val="300"/>
                        </a:spcBef>
                      </a:pPr>
                      <a:r>
                        <a:rPr sz="1600" dirty="0">
                          <a:latin typeface="Lucida Sans"/>
                          <a:cs typeface="Lucida Sans"/>
                        </a:rPr>
                        <a:t>7</a:t>
                      </a:r>
                      <a:endParaRPr sz="1600">
                        <a:latin typeface="Lucida Sans"/>
                        <a:cs typeface="Lucida Sans"/>
                      </a:endParaRPr>
                    </a:p>
                  </a:txBody>
                  <a:tcPr marL="0" marR="0" marT="38100" marB="0">
                    <a:solidFill>
                      <a:srgbClr val="E7E7E7"/>
                    </a:solidFill>
                  </a:tcPr>
                </a:tc>
                <a:tc>
                  <a:txBody>
                    <a:bodyPr/>
                    <a:lstStyle/>
                    <a:p>
                      <a:pPr marR="144780" algn="ctr">
                        <a:lnSpc>
                          <a:spcPct val="100000"/>
                        </a:lnSpc>
                        <a:spcBef>
                          <a:spcPts val="300"/>
                        </a:spcBef>
                      </a:pPr>
                      <a:r>
                        <a:rPr sz="1600" dirty="0">
                          <a:latin typeface="Lucida Sans"/>
                          <a:cs typeface="Lucida Sans"/>
                        </a:rPr>
                        <a:t>0</a:t>
                      </a:r>
                    </a:p>
                  </a:txBody>
                  <a:tcPr marL="0" marR="0" marT="38100" marB="0">
                    <a:solidFill>
                      <a:srgbClr val="E7E7E7"/>
                    </a:solidFill>
                  </a:tcPr>
                </a:tc>
                <a:tc vMerge="1">
                  <a:txBody>
                    <a:bodyPr/>
                    <a:lstStyle/>
                    <a:p>
                      <a:endParaRPr/>
                    </a:p>
                  </a:txBody>
                  <a:tcPr marL="0" marR="0" marT="207645" marB="0">
                    <a:solidFill>
                      <a:srgbClr val="E7E7E7"/>
                    </a:solidFill>
                  </a:tcPr>
                </a:tc>
              </a:tr>
              <a:tr h="352274">
                <a:tc rowSpan="2">
                  <a:txBody>
                    <a:bodyPr/>
                    <a:lstStyle/>
                    <a:p>
                      <a:pPr>
                        <a:lnSpc>
                          <a:spcPct val="100000"/>
                        </a:lnSpc>
                        <a:spcBef>
                          <a:spcPts val="25"/>
                        </a:spcBef>
                      </a:pPr>
                      <a:endParaRPr sz="1500">
                        <a:latin typeface="Times New Roman"/>
                        <a:cs typeface="Times New Roman"/>
                      </a:endParaRPr>
                    </a:p>
                    <a:p>
                      <a:pPr marR="163195" algn="ctr">
                        <a:lnSpc>
                          <a:spcPct val="100000"/>
                        </a:lnSpc>
                        <a:spcBef>
                          <a:spcPts val="5"/>
                        </a:spcBef>
                      </a:pPr>
                      <a:r>
                        <a:rPr sz="1600" dirty="0">
                          <a:latin typeface="Lucida Sans"/>
                          <a:cs typeface="Lucida Sans"/>
                        </a:rPr>
                        <a:t>4</a:t>
                      </a:r>
                      <a:endParaRPr sz="1600">
                        <a:latin typeface="Lucida Sans"/>
                        <a:cs typeface="Lucida Sans"/>
                      </a:endParaRPr>
                    </a:p>
                  </a:txBody>
                  <a:tcPr marL="0" marR="0" marT="3175" marB="0"/>
                </a:tc>
                <a:tc rowSpan="2">
                  <a:txBody>
                    <a:bodyPr/>
                    <a:lstStyle/>
                    <a:p>
                      <a:pPr marR="3175">
                        <a:lnSpc>
                          <a:spcPct val="100000"/>
                        </a:lnSpc>
                        <a:spcBef>
                          <a:spcPts val="25"/>
                        </a:spcBef>
                      </a:pPr>
                      <a:endParaRPr sz="1500">
                        <a:latin typeface="Times New Roman"/>
                        <a:cs typeface="Times New Roman"/>
                      </a:endParaRPr>
                    </a:p>
                    <a:p>
                      <a:pPr marL="605155" marR="3175">
                        <a:lnSpc>
                          <a:spcPct val="100000"/>
                        </a:lnSpc>
                        <a:spcBef>
                          <a:spcPts val="5"/>
                        </a:spcBef>
                      </a:pPr>
                      <a:r>
                        <a:rPr sz="1600" spc="-45" dirty="0">
                          <a:latin typeface="Lucida Sans"/>
                          <a:cs typeface="Lucida Sans"/>
                        </a:rPr>
                        <a:t>BAHARKAM</a:t>
                      </a:r>
                      <a:endParaRPr sz="1600">
                        <a:latin typeface="Lucida Sans"/>
                        <a:cs typeface="Lucida Sans"/>
                      </a:endParaRPr>
                    </a:p>
                  </a:txBody>
                  <a:tcPr marL="0" marR="0" marT="3175" marB="0"/>
                </a:tc>
                <a:tc rowSpan="2">
                  <a:txBody>
                    <a:bodyPr/>
                    <a:lstStyle/>
                    <a:p>
                      <a:pPr marL="402590" marR="569595" indent="398780">
                        <a:lnSpc>
                          <a:spcPct val="100000"/>
                        </a:lnSpc>
                        <a:spcBef>
                          <a:spcPts val="795"/>
                        </a:spcBef>
                      </a:pPr>
                      <a:r>
                        <a:rPr sz="1600" spc="-40" dirty="0" smtClean="0">
                          <a:latin typeface="Lucida Sans"/>
                          <a:cs typeface="Lucida Sans"/>
                        </a:rPr>
                        <a:t>AUDITOR  </a:t>
                      </a:r>
                      <a:r>
                        <a:rPr sz="1600" dirty="0" smtClean="0">
                          <a:latin typeface="Lucida Sans"/>
                          <a:cs typeface="Lucida Sans"/>
                        </a:rPr>
                        <a:t>SIS</a:t>
                      </a:r>
                      <a:r>
                        <a:rPr sz="1600" spc="-80" dirty="0" smtClean="0">
                          <a:latin typeface="Lucida Sans"/>
                          <a:cs typeface="Lucida Sans"/>
                        </a:rPr>
                        <a:t>P</a:t>
                      </a:r>
                      <a:r>
                        <a:rPr sz="1600" spc="-5" dirty="0" smtClean="0">
                          <a:latin typeface="Lucida Sans"/>
                          <a:cs typeface="Lucida Sans"/>
                        </a:rPr>
                        <a:t>AMO</a:t>
                      </a:r>
                      <a:r>
                        <a:rPr sz="1600" spc="-20" dirty="0" smtClean="0">
                          <a:latin typeface="Lucida Sans"/>
                          <a:cs typeface="Lucida Sans"/>
                        </a:rPr>
                        <a:t>B</a:t>
                      </a:r>
                      <a:r>
                        <a:rPr sz="1600" spc="-5" dirty="0" smtClean="0">
                          <a:latin typeface="Lucida Sans"/>
                          <a:cs typeface="Lucida Sans"/>
                        </a:rPr>
                        <a:t>VIT</a:t>
                      </a:r>
                      <a:r>
                        <a:rPr sz="1600" dirty="0" smtClean="0">
                          <a:latin typeface="Lucida Sans"/>
                          <a:cs typeface="Lucida Sans"/>
                        </a:rPr>
                        <a:t>N</a:t>
                      </a:r>
                      <a:r>
                        <a:rPr sz="1600" spc="-5" dirty="0" smtClean="0">
                          <a:latin typeface="Lucida Sans"/>
                          <a:cs typeface="Lucida Sans"/>
                        </a:rPr>
                        <a:t>AS</a:t>
                      </a:r>
                      <a:endParaRPr sz="1600" dirty="0">
                        <a:latin typeface="Lucida Sans"/>
                        <a:cs typeface="Lucida Sans"/>
                      </a:endParaRPr>
                    </a:p>
                  </a:txBody>
                  <a:tcPr marL="0" marR="0" marT="100965" marB="0">
                    <a:solidFill>
                      <a:srgbClr val="FFFFFF"/>
                    </a:solidFill>
                  </a:tcPr>
                </a:tc>
                <a:tc>
                  <a:txBody>
                    <a:bodyPr/>
                    <a:lstStyle/>
                    <a:p>
                      <a:pPr marR="53340" algn="ctr">
                        <a:lnSpc>
                          <a:spcPct val="100000"/>
                        </a:lnSpc>
                        <a:spcBef>
                          <a:spcPts val="430"/>
                        </a:spcBef>
                      </a:pPr>
                      <a:r>
                        <a:rPr sz="1600" spc="-5" dirty="0">
                          <a:latin typeface="Lucida Sans"/>
                          <a:cs typeface="Lucida Sans"/>
                        </a:rPr>
                        <a:t>KOMBES</a:t>
                      </a:r>
                      <a:r>
                        <a:rPr sz="1600" spc="-35" dirty="0">
                          <a:latin typeface="Lucida Sans"/>
                          <a:cs typeface="Lucida Sans"/>
                        </a:rPr>
                        <a:t> </a:t>
                      </a:r>
                      <a:r>
                        <a:rPr sz="1600" spc="-5" dirty="0">
                          <a:latin typeface="Lucida Sans"/>
                          <a:cs typeface="Lucida Sans"/>
                        </a:rPr>
                        <a:t>POL</a:t>
                      </a:r>
                      <a:endParaRPr sz="1600" dirty="0">
                        <a:latin typeface="Lucida Sans"/>
                        <a:cs typeface="Lucida Sans"/>
                      </a:endParaRPr>
                    </a:p>
                  </a:txBody>
                  <a:tcPr marL="0" marR="0" marT="54610" marB="0">
                    <a:solidFill>
                      <a:srgbClr val="FFFFFF"/>
                    </a:solidFill>
                  </a:tcPr>
                </a:tc>
                <a:tc>
                  <a:txBody>
                    <a:bodyPr/>
                    <a:lstStyle/>
                    <a:p>
                      <a:pPr marL="18415" algn="ctr">
                        <a:lnSpc>
                          <a:spcPct val="100000"/>
                        </a:lnSpc>
                        <a:spcBef>
                          <a:spcPts val="430"/>
                        </a:spcBef>
                      </a:pPr>
                      <a:r>
                        <a:rPr sz="1600" dirty="0">
                          <a:latin typeface="Lucida Sans"/>
                          <a:cs typeface="Lucida Sans"/>
                        </a:rPr>
                        <a:t>4</a:t>
                      </a:r>
                    </a:p>
                  </a:txBody>
                  <a:tcPr marL="0" marR="0" marT="54610" marB="0">
                    <a:solidFill>
                      <a:srgbClr val="FFFFFF"/>
                    </a:solidFill>
                  </a:tcPr>
                </a:tc>
                <a:tc>
                  <a:txBody>
                    <a:bodyPr/>
                    <a:lstStyle/>
                    <a:p>
                      <a:pPr marR="144780" algn="ctr">
                        <a:lnSpc>
                          <a:spcPct val="100000"/>
                        </a:lnSpc>
                        <a:spcBef>
                          <a:spcPts val="430"/>
                        </a:spcBef>
                      </a:pPr>
                      <a:r>
                        <a:rPr sz="1600" dirty="0">
                          <a:latin typeface="Lucida Sans"/>
                          <a:cs typeface="Lucida Sans"/>
                        </a:rPr>
                        <a:t>4</a:t>
                      </a:r>
                    </a:p>
                  </a:txBody>
                  <a:tcPr marL="0" marR="0" marT="54610" marB="0">
                    <a:solidFill>
                      <a:srgbClr val="FFFFFF"/>
                    </a:solidFill>
                  </a:tcPr>
                </a:tc>
                <a:tc rowSpan="2">
                  <a:txBody>
                    <a:bodyPr/>
                    <a:lstStyle/>
                    <a:p>
                      <a:pPr>
                        <a:lnSpc>
                          <a:spcPct val="100000"/>
                        </a:lnSpc>
                        <a:spcBef>
                          <a:spcPts val="25"/>
                        </a:spcBef>
                      </a:pPr>
                      <a:endParaRPr sz="1500">
                        <a:latin typeface="Times New Roman"/>
                        <a:cs typeface="Times New Roman"/>
                      </a:endParaRPr>
                    </a:p>
                    <a:p>
                      <a:pPr marL="495934">
                        <a:lnSpc>
                          <a:spcPct val="100000"/>
                        </a:lnSpc>
                        <a:spcBef>
                          <a:spcPts val="5"/>
                        </a:spcBef>
                      </a:pPr>
                      <a:r>
                        <a:rPr sz="1600" dirty="0">
                          <a:latin typeface="Lucida Sans"/>
                          <a:cs typeface="Lucida Sans"/>
                        </a:rPr>
                        <a:t>9</a:t>
                      </a:r>
                      <a:endParaRPr sz="1600">
                        <a:latin typeface="Lucida Sans"/>
                        <a:cs typeface="Lucida Sans"/>
                      </a:endParaRPr>
                    </a:p>
                  </a:txBody>
                  <a:tcPr marL="0" marR="0" marT="3175" marB="0">
                    <a:solidFill>
                      <a:srgbClr val="FFFFFF"/>
                    </a:solidFill>
                  </a:tcPr>
                </a:tc>
              </a:tr>
              <a:tr h="350289">
                <a:tc vMerge="1">
                  <a:txBody>
                    <a:bodyPr/>
                    <a:lstStyle/>
                    <a:p>
                      <a:endParaRPr/>
                    </a:p>
                  </a:txBody>
                  <a:tcPr marL="0" marR="0" marT="3175" marB="0"/>
                </a:tc>
                <a:tc vMerge="1">
                  <a:txBody>
                    <a:bodyPr/>
                    <a:lstStyle/>
                    <a:p>
                      <a:endParaRPr/>
                    </a:p>
                  </a:txBody>
                  <a:tcPr marL="0" marR="0" marT="3175" marB="0"/>
                </a:tc>
                <a:tc vMerge="1">
                  <a:txBody>
                    <a:bodyPr/>
                    <a:lstStyle/>
                    <a:p>
                      <a:endParaRPr/>
                    </a:p>
                  </a:txBody>
                  <a:tcPr marL="0" marR="0" marT="100965" marB="0">
                    <a:solidFill>
                      <a:srgbClr val="FFFFFF"/>
                    </a:solidFill>
                  </a:tcPr>
                </a:tc>
                <a:tc>
                  <a:txBody>
                    <a:bodyPr/>
                    <a:lstStyle/>
                    <a:p>
                      <a:pPr marR="53975" algn="ctr">
                        <a:lnSpc>
                          <a:spcPct val="100000"/>
                        </a:lnSpc>
                        <a:spcBef>
                          <a:spcPts val="300"/>
                        </a:spcBef>
                      </a:pPr>
                      <a:r>
                        <a:rPr sz="1600" spc="-45" dirty="0">
                          <a:latin typeface="Lucida Sans"/>
                          <a:cs typeface="Lucida Sans"/>
                        </a:rPr>
                        <a:t>AKBP</a:t>
                      </a:r>
                      <a:endParaRPr sz="1600">
                        <a:latin typeface="Lucida Sans"/>
                        <a:cs typeface="Lucida Sans"/>
                      </a:endParaRPr>
                    </a:p>
                  </a:txBody>
                  <a:tcPr marL="0" marR="0" marT="38100" marB="0">
                    <a:solidFill>
                      <a:srgbClr val="FFFFFF"/>
                    </a:solidFill>
                  </a:tcPr>
                </a:tc>
                <a:tc>
                  <a:txBody>
                    <a:bodyPr/>
                    <a:lstStyle/>
                    <a:p>
                      <a:pPr marL="18415" algn="ctr">
                        <a:lnSpc>
                          <a:spcPct val="100000"/>
                        </a:lnSpc>
                        <a:spcBef>
                          <a:spcPts val="300"/>
                        </a:spcBef>
                      </a:pPr>
                      <a:r>
                        <a:rPr sz="1600" dirty="0">
                          <a:latin typeface="Lucida Sans"/>
                          <a:cs typeface="Lucida Sans"/>
                        </a:rPr>
                        <a:t>5</a:t>
                      </a:r>
                    </a:p>
                  </a:txBody>
                  <a:tcPr marL="0" marR="0" marT="38100" marB="0">
                    <a:solidFill>
                      <a:srgbClr val="FFFFFF"/>
                    </a:solidFill>
                  </a:tcPr>
                </a:tc>
                <a:tc>
                  <a:txBody>
                    <a:bodyPr/>
                    <a:lstStyle/>
                    <a:p>
                      <a:pPr marR="144780" algn="ctr">
                        <a:lnSpc>
                          <a:spcPct val="100000"/>
                        </a:lnSpc>
                        <a:spcBef>
                          <a:spcPts val="300"/>
                        </a:spcBef>
                      </a:pPr>
                      <a:r>
                        <a:rPr sz="1600" dirty="0">
                          <a:latin typeface="Lucida Sans"/>
                          <a:cs typeface="Lucida Sans"/>
                        </a:rPr>
                        <a:t>0</a:t>
                      </a:r>
                    </a:p>
                  </a:txBody>
                  <a:tcPr marL="0" marR="0" marT="38100" marB="0">
                    <a:solidFill>
                      <a:srgbClr val="FFFFFF"/>
                    </a:solidFill>
                  </a:tcPr>
                </a:tc>
                <a:tc vMerge="1">
                  <a:txBody>
                    <a:bodyPr/>
                    <a:lstStyle/>
                    <a:p>
                      <a:endParaRPr/>
                    </a:p>
                  </a:txBody>
                  <a:tcPr marL="0" marR="0" marT="3175" marB="0">
                    <a:solidFill>
                      <a:srgbClr val="FFFFFF"/>
                    </a:solidFill>
                  </a:tcPr>
                </a:tc>
              </a:tr>
              <a:tr h="326975">
                <a:tc rowSpan="2">
                  <a:txBody>
                    <a:bodyPr/>
                    <a:lstStyle/>
                    <a:p>
                      <a:pPr marR="163195" algn="ctr">
                        <a:lnSpc>
                          <a:spcPct val="100000"/>
                        </a:lnSpc>
                        <a:spcBef>
                          <a:spcPts val="1605"/>
                        </a:spcBef>
                      </a:pPr>
                      <a:r>
                        <a:rPr sz="1600" dirty="0">
                          <a:latin typeface="Lucida Sans"/>
                          <a:cs typeface="Lucida Sans"/>
                        </a:rPr>
                        <a:t>5</a:t>
                      </a:r>
                      <a:endParaRPr sz="1600">
                        <a:latin typeface="Lucida Sans"/>
                        <a:cs typeface="Lucida Sans"/>
                      </a:endParaRPr>
                    </a:p>
                  </a:txBody>
                  <a:tcPr marL="0" marR="0" marT="203835" marB="0"/>
                </a:tc>
                <a:tc rowSpan="2">
                  <a:txBody>
                    <a:bodyPr/>
                    <a:lstStyle/>
                    <a:p>
                      <a:pPr marL="611505" marR="3175">
                        <a:lnSpc>
                          <a:spcPct val="100000"/>
                        </a:lnSpc>
                        <a:spcBef>
                          <a:spcPts val="1605"/>
                        </a:spcBef>
                      </a:pPr>
                      <a:r>
                        <a:rPr sz="1600" dirty="0">
                          <a:latin typeface="Lucida Sans"/>
                          <a:cs typeface="Lucida Sans"/>
                        </a:rPr>
                        <a:t>PUSDOKKES</a:t>
                      </a:r>
                      <a:endParaRPr sz="1600">
                        <a:latin typeface="Lucida Sans"/>
                        <a:cs typeface="Lucida Sans"/>
                      </a:endParaRPr>
                    </a:p>
                  </a:txBody>
                  <a:tcPr marL="0" marR="0" marT="203835" marB="0"/>
                </a:tc>
                <a:tc rowSpan="2">
                  <a:txBody>
                    <a:bodyPr/>
                    <a:lstStyle/>
                    <a:p>
                      <a:pPr marL="41275" marR="207645" indent="367030">
                        <a:lnSpc>
                          <a:spcPct val="100000"/>
                        </a:lnSpc>
                        <a:spcBef>
                          <a:spcPts val="645"/>
                        </a:spcBef>
                      </a:pPr>
                      <a:r>
                        <a:rPr sz="1600" spc="-20" dirty="0">
                          <a:latin typeface="Lucida Sans"/>
                          <a:cs typeface="Lucida Sans"/>
                        </a:rPr>
                        <a:t>TENAGA </a:t>
                      </a:r>
                      <a:r>
                        <a:rPr sz="1600" spc="-10" dirty="0">
                          <a:latin typeface="Lucida Sans"/>
                          <a:cs typeface="Lucida Sans"/>
                        </a:rPr>
                        <a:t>DOKKES  </a:t>
                      </a:r>
                      <a:r>
                        <a:rPr sz="1600" spc="-15" dirty="0">
                          <a:latin typeface="Lucida Sans"/>
                          <a:cs typeface="Lucida Sans"/>
                        </a:rPr>
                        <a:t>INVESTIGASI</a:t>
                      </a:r>
                      <a:r>
                        <a:rPr sz="1600" spc="-35" dirty="0">
                          <a:latin typeface="Lucida Sans"/>
                          <a:cs typeface="Lucida Sans"/>
                        </a:rPr>
                        <a:t> </a:t>
                      </a:r>
                      <a:r>
                        <a:rPr sz="1600" spc="-5" dirty="0">
                          <a:latin typeface="Lucida Sans"/>
                          <a:cs typeface="Lucida Sans"/>
                        </a:rPr>
                        <a:t>KEPOLISIAN</a:t>
                      </a:r>
                      <a:endParaRPr sz="1600" dirty="0">
                        <a:latin typeface="Lucida Sans"/>
                        <a:cs typeface="Lucida Sans"/>
                      </a:endParaRPr>
                    </a:p>
                  </a:txBody>
                  <a:tcPr marL="0" marR="0" marT="81915" marB="0">
                    <a:solidFill>
                      <a:srgbClr val="E7E7E7"/>
                    </a:solidFill>
                  </a:tcPr>
                </a:tc>
                <a:tc>
                  <a:txBody>
                    <a:bodyPr/>
                    <a:lstStyle/>
                    <a:p>
                      <a:pPr marR="53340" algn="ctr">
                        <a:lnSpc>
                          <a:spcPct val="100000"/>
                        </a:lnSpc>
                        <a:spcBef>
                          <a:spcPts val="180"/>
                        </a:spcBef>
                      </a:pPr>
                      <a:r>
                        <a:rPr sz="1600" spc="-5" dirty="0">
                          <a:latin typeface="Lucida Sans"/>
                          <a:cs typeface="Lucida Sans"/>
                        </a:rPr>
                        <a:t>KOMBES</a:t>
                      </a:r>
                      <a:r>
                        <a:rPr sz="1600" spc="-35" dirty="0">
                          <a:latin typeface="Lucida Sans"/>
                          <a:cs typeface="Lucida Sans"/>
                        </a:rPr>
                        <a:t> </a:t>
                      </a:r>
                      <a:r>
                        <a:rPr sz="1600" spc="-5" dirty="0">
                          <a:latin typeface="Lucida Sans"/>
                          <a:cs typeface="Lucida Sans"/>
                        </a:rPr>
                        <a:t>POL</a:t>
                      </a:r>
                      <a:endParaRPr sz="1600">
                        <a:latin typeface="Lucida Sans"/>
                        <a:cs typeface="Lucida Sans"/>
                      </a:endParaRPr>
                    </a:p>
                  </a:txBody>
                  <a:tcPr marL="0" marR="0" marT="22860" marB="0">
                    <a:solidFill>
                      <a:srgbClr val="E7E7E7"/>
                    </a:solidFill>
                  </a:tcPr>
                </a:tc>
                <a:tc>
                  <a:txBody>
                    <a:bodyPr/>
                    <a:lstStyle/>
                    <a:p>
                      <a:pPr marL="17780" algn="ctr">
                        <a:lnSpc>
                          <a:spcPct val="100000"/>
                        </a:lnSpc>
                        <a:spcBef>
                          <a:spcPts val="180"/>
                        </a:spcBef>
                      </a:pPr>
                      <a:r>
                        <a:rPr sz="1600" spc="-55" dirty="0">
                          <a:latin typeface="Lucida Sans"/>
                          <a:cs typeface="Lucida Sans"/>
                        </a:rPr>
                        <a:t>18</a:t>
                      </a:r>
                      <a:endParaRPr sz="1600">
                        <a:latin typeface="Lucida Sans"/>
                        <a:cs typeface="Lucida Sans"/>
                      </a:endParaRPr>
                    </a:p>
                  </a:txBody>
                  <a:tcPr marL="0" marR="0" marT="22860" marB="0">
                    <a:solidFill>
                      <a:srgbClr val="E7E7E7"/>
                    </a:solidFill>
                  </a:tcPr>
                </a:tc>
                <a:tc>
                  <a:txBody>
                    <a:bodyPr/>
                    <a:lstStyle/>
                    <a:p>
                      <a:pPr marR="144780" algn="ctr">
                        <a:lnSpc>
                          <a:spcPct val="100000"/>
                        </a:lnSpc>
                        <a:spcBef>
                          <a:spcPts val="180"/>
                        </a:spcBef>
                      </a:pPr>
                      <a:r>
                        <a:rPr sz="1600" dirty="0">
                          <a:latin typeface="Lucida Sans"/>
                          <a:cs typeface="Lucida Sans"/>
                        </a:rPr>
                        <a:t>4</a:t>
                      </a:r>
                    </a:p>
                  </a:txBody>
                  <a:tcPr marL="0" marR="0" marT="22860" marB="0">
                    <a:solidFill>
                      <a:srgbClr val="E7E7E7"/>
                    </a:solidFill>
                  </a:tcPr>
                </a:tc>
                <a:tc rowSpan="2">
                  <a:txBody>
                    <a:bodyPr/>
                    <a:lstStyle/>
                    <a:p>
                      <a:pPr marL="434975">
                        <a:lnSpc>
                          <a:spcPct val="100000"/>
                        </a:lnSpc>
                        <a:spcBef>
                          <a:spcPts val="1605"/>
                        </a:spcBef>
                      </a:pPr>
                      <a:r>
                        <a:rPr sz="1600" spc="-55" dirty="0">
                          <a:latin typeface="Lucida Sans"/>
                          <a:cs typeface="Lucida Sans"/>
                        </a:rPr>
                        <a:t>37</a:t>
                      </a:r>
                      <a:endParaRPr sz="1600" dirty="0">
                        <a:latin typeface="Lucida Sans"/>
                        <a:cs typeface="Lucida Sans"/>
                      </a:endParaRPr>
                    </a:p>
                  </a:txBody>
                  <a:tcPr marL="0" marR="0" marT="203835" marB="0">
                    <a:solidFill>
                      <a:srgbClr val="E7E7E7"/>
                    </a:solidFill>
                  </a:tcPr>
                </a:tc>
              </a:tr>
              <a:tr h="364920">
                <a:tc vMerge="1">
                  <a:txBody>
                    <a:bodyPr/>
                    <a:lstStyle/>
                    <a:p>
                      <a:endParaRPr/>
                    </a:p>
                  </a:txBody>
                  <a:tcPr marL="0" marR="0" marT="203835" marB="0"/>
                </a:tc>
                <a:tc vMerge="1">
                  <a:txBody>
                    <a:bodyPr/>
                    <a:lstStyle/>
                    <a:p>
                      <a:endParaRPr/>
                    </a:p>
                  </a:txBody>
                  <a:tcPr marL="0" marR="0" marT="203835" marB="0"/>
                </a:tc>
                <a:tc vMerge="1">
                  <a:txBody>
                    <a:bodyPr/>
                    <a:lstStyle/>
                    <a:p>
                      <a:endParaRPr/>
                    </a:p>
                  </a:txBody>
                  <a:tcPr marL="0" marR="0" marT="81915" marB="0">
                    <a:solidFill>
                      <a:srgbClr val="E7E7E7"/>
                    </a:solidFill>
                  </a:tcPr>
                </a:tc>
                <a:tc>
                  <a:txBody>
                    <a:bodyPr/>
                    <a:lstStyle/>
                    <a:p>
                      <a:pPr marR="53975" algn="ctr">
                        <a:lnSpc>
                          <a:spcPct val="100000"/>
                        </a:lnSpc>
                        <a:spcBef>
                          <a:spcPts val="350"/>
                        </a:spcBef>
                      </a:pPr>
                      <a:r>
                        <a:rPr sz="1600" spc="-45" dirty="0">
                          <a:latin typeface="Lucida Sans"/>
                          <a:cs typeface="Lucida Sans"/>
                        </a:rPr>
                        <a:t>AKBP</a:t>
                      </a:r>
                      <a:endParaRPr sz="1600">
                        <a:latin typeface="Lucida Sans"/>
                        <a:cs typeface="Lucida Sans"/>
                      </a:endParaRPr>
                    </a:p>
                  </a:txBody>
                  <a:tcPr marL="0" marR="0" marT="44450" marB="0">
                    <a:solidFill>
                      <a:srgbClr val="E7E7E7"/>
                    </a:solidFill>
                  </a:tcPr>
                </a:tc>
                <a:tc>
                  <a:txBody>
                    <a:bodyPr/>
                    <a:lstStyle/>
                    <a:p>
                      <a:pPr marL="17780" algn="ctr">
                        <a:lnSpc>
                          <a:spcPct val="100000"/>
                        </a:lnSpc>
                        <a:spcBef>
                          <a:spcPts val="350"/>
                        </a:spcBef>
                      </a:pPr>
                      <a:r>
                        <a:rPr sz="1600" spc="-55" dirty="0">
                          <a:latin typeface="Lucida Sans"/>
                          <a:cs typeface="Lucida Sans"/>
                        </a:rPr>
                        <a:t>19</a:t>
                      </a:r>
                      <a:endParaRPr sz="1600">
                        <a:latin typeface="Lucida Sans"/>
                        <a:cs typeface="Lucida Sans"/>
                      </a:endParaRPr>
                    </a:p>
                  </a:txBody>
                  <a:tcPr marL="0" marR="0" marT="44450" marB="0">
                    <a:solidFill>
                      <a:srgbClr val="E7E7E7"/>
                    </a:solidFill>
                  </a:tcPr>
                </a:tc>
                <a:tc>
                  <a:txBody>
                    <a:bodyPr/>
                    <a:lstStyle/>
                    <a:p>
                      <a:pPr marR="144780" algn="ctr">
                        <a:lnSpc>
                          <a:spcPct val="100000"/>
                        </a:lnSpc>
                        <a:spcBef>
                          <a:spcPts val="350"/>
                        </a:spcBef>
                      </a:pPr>
                      <a:r>
                        <a:rPr sz="1600" dirty="0">
                          <a:latin typeface="Lucida Sans"/>
                          <a:cs typeface="Lucida Sans"/>
                        </a:rPr>
                        <a:t>0</a:t>
                      </a:r>
                    </a:p>
                  </a:txBody>
                  <a:tcPr marL="0" marR="0" marT="44450" marB="0">
                    <a:solidFill>
                      <a:srgbClr val="E7E7E7"/>
                    </a:solidFill>
                  </a:tcPr>
                </a:tc>
                <a:tc vMerge="1">
                  <a:txBody>
                    <a:bodyPr/>
                    <a:lstStyle/>
                    <a:p>
                      <a:endParaRPr/>
                    </a:p>
                  </a:txBody>
                  <a:tcPr marL="0" marR="0" marT="203835" marB="0">
                    <a:solidFill>
                      <a:srgbClr val="E7E7E7"/>
                    </a:solidFill>
                  </a:tcPr>
                </a:tc>
              </a:tr>
              <a:tr h="323469">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0070C0"/>
                    </a:solidFill>
                  </a:tcPr>
                </a:tc>
                <a:tc>
                  <a:txBody>
                    <a:bodyPr/>
                    <a:lstStyle/>
                    <a:p>
                      <a:pPr algn="r">
                        <a:lnSpc>
                          <a:spcPct val="100000"/>
                        </a:lnSpc>
                        <a:spcBef>
                          <a:spcPts val="210"/>
                        </a:spcBef>
                      </a:pPr>
                      <a:r>
                        <a:rPr sz="1600" b="1" spc="-20" dirty="0">
                          <a:solidFill>
                            <a:srgbClr val="FFFFFF"/>
                          </a:solidFill>
                          <a:latin typeface="Arial" panose="020B0604020202020204" pitchFamily="34" charset="0"/>
                          <a:cs typeface="Arial" panose="020B0604020202020204" pitchFamily="34" charset="0"/>
                        </a:rPr>
                        <a:t>T</a:t>
                      </a:r>
                      <a:r>
                        <a:rPr sz="1600" b="1" spc="-25" dirty="0">
                          <a:solidFill>
                            <a:srgbClr val="FFFFFF"/>
                          </a:solidFill>
                          <a:latin typeface="Arial" panose="020B0604020202020204" pitchFamily="34" charset="0"/>
                          <a:cs typeface="Arial" panose="020B0604020202020204" pitchFamily="34" charset="0"/>
                        </a:rPr>
                        <a:t>O</a:t>
                      </a:r>
                      <a:r>
                        <a:rPr sz="1600" b="1" spc="-55" dirty="0">
                          <a:solidFill>
                            <a:srgbClr val="FFFFFF"/>
                          </a:solidFill>
                          <a:latin typeface="Arial" panose="020B0604020202020204" pitchFamily="34" charset="0"/>
                          <a:cs typeface="Arial" panose="020B0604020202020204" pitchFamily="34" charset="0"/>
                        </a:rPr>
                        <a:t>T</a:t>
                      </a:r>
                      <a:r>
                        <a:rPr sz="1600" b="1" spc="-5" dirty="0">
                          <a:solidFill>
                            <a:srgbClr val="FFFFFF"/>
                          </a:solidFill>
                          <a:latin typeface="Arial" panose="020B0604020202020204" pitchFamily="34" charset="0"/>
                          <a:cs typeface="Arial" panose="020B0604020202020204" pitchFamily="34" charset="0"/>
                        </a:rPr>
                        <a:t>AL</a:t>
                      </a:r>
                      <a:endParaRPr sz="1600" dirty="0">
                        <a:latin typeface="Arial" panose="020B0604020202020204" pitchFamily="34" charset="0"/>
                        <a:cs typeface="Arial" panose="020B0604020202020204" pitchFamily="34" charset="0"/>
                      </a:endParaRPr>
                    </a:p>
                  </a:txBody>
                  <a:tcPr marL="0" marR="0" marT="26670" marB="0">
                    <a:solidFill>
                      <a:srgbClr val="0070C0"/>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0070C0"/>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0070C0"/>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0070C0"/>
                    </a:solidFill>
                  </a:tcPr>
                </a:tc>
                <a:tc>
                  <a:txBody>
                    <a:bodyPr/>
                    <a:lstStyle/>
                    <a:p>
                      <a:pPr marR="145415" algn="ctr">
                        <a:lnSpc>
                          <a:spcPct val="100000"/>
                        </a:lnSpc>
                        <a:spcBef>
                          <a:spcPts val="210"/>
                        </a:spcBef>
                      </a:pPr>
                      <a:r>
                        <a:rPr sz="1600" b="1" spc="180" dirty="0">
                          <a:solidFill>
                            <a:srgbClr val="FFFFFF"/>
                          </a:solidFill>
                          <a:latin typeface="Arial" panose="020B0604020202020204" pitchFamily="34" charset="0"/>
                          <a:cs typeface="Arial" panose="020B0604020202020204" pitchFamily="34" charset="0"/>
                        </a:rPr>
                        <a:t>90</a:t>
                      </a:r>
                      <a:endParaRPr sz="1600" dirty="0">
                        <a:latin typeface="Arial" panose="020B0604020202020204" pitchFamily="34" charset="0"/>
                        <a:cs typeface="Arial" panose="020B0604020202020204" pitchFamily="34" charset="0"/>
                      </a:endParaRPr>
                    </a:p>
                  </a:txBody>
                  <a:tcPr marL="0" marR="0" marT="26670" marB="0">
                    <a:solidFill>
                      <a:srgbClr val="0070C0"/>
                    </a:solidFill>
                  </a:tcPr>
                </a:tc>
                <a:tc>
                  <a:txBody>
                    <a:bodyPr/>
                    <a:lstStyle/>
                    <a:p>
                      <a:pPr marL="368300">
                        <a:lnSpc>
                          <a:spcPct val="100000"/>
                        </a:lnSpc>
                        <a:spcBef>
                          <a:spcPts val="210"/>
                        </a:spcBef>
                      </a:pPr>
                      <a:r>
                        <a:rPr sz="1600" b="1" spc="180" dirty="0">
                          <a:solidFill>
                            <a:srgbClr val="FFFFFF"/>
                          </a:solidFill>
                          <a:latin typeface="Arial" panose="020B0604020202020204" pitchFamily="34" charset="0"/>
                          <a:cs typeface="Arial" panose="020B0604020202020204" pitchFamily="34" charset="0"/>
                        </a:rPr>
                        <a:t>250</a:t>
                      </a:r>
                      <a:endParaRPr sz="1600" dirty="0">
                        <a:latin typeface="Arial" panose="020B0604020202020204" pitchFamily="34" charset="0"/>
                        <a:cs typeface="Arial" panose="020B0604020202020204" pitchFamily="34" charset="0"/>
                      </a:endParaRPr>
                    </a:p>
                  </a:txBody>
                  <a:tcPr marL="0" marR="0" marT="26670" marB="0">
                    <a:solidFill>
                      <a:srgbClr val="0070C0"/>
                    </a:solidFill>
                  </a:tcPr>
                </a:tc>
              </a:tr>
            </a:tbl>
          </a:graphicData>
        </a:graphic>
      </p:graphicFrame>
      <p:sp>
        <p:nvSpPr>
          <p:cNvPr id="76" name="object 76"/>
          <p:cNvSpPr/>
          <p:nvPr/>
        </p:nvSpPr>
        <p:spPr>
          <a:xfrm>
            <a:off x="1046988" y="3889247"/>
            <a:ext cx="492251" cy="605027"/>
          </a:xfrm>
          <a:prstGeom prst="rect">
            <a:avLst/>
          </a:prstGeom>
          <a:blipFill>
            <a:blip r:embed="rId3"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7" name="object 77"/>
          <p:cNvSpPr/>
          <p:nvPr/>
        </p:nvSpPr>
        <p:spPr>
          <a:xfrm>
            <a:off x="946403" y="2979420"/>
            <a:ext cx="694944" cy="694943"/>
          </a:xfrm>
          <a:prstGeom prst="rect">
            <a:avLst/>
          </a:prstGeom>
          <a:blipFill>
            <a:blip r:embed="rId4"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8" name="object 78"/>
          <p:cNvSpPr/>
          <p:nvPr/>
        </p:nvSpPr>
        <p:spPr>
          <a:xfrm>
            <a:off x="926591" y="1993392"/>
            <a:ext cx="694944" cy="694943"/>
          </a:xfrm>
          <a:prstGeom prst="rect">
            <a:avLst/>
          </a:prstGeom>
          <a:blipFill>
            <a:blip r:embed="rId5"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79" name="object 79"/>
          <p:cNvSpPr/>
          <p:nvPr/>
        </p:nvSpPr>
        <p:spPr>
          <a:xfrm>
            <a:off x="1046988" y="4655820"/>
            <a:ext cx="492251" cy="557783"/>
          </a:xfrm>
          <a:prstGeom prst="rect">
            <a:avLst/>
          </a:prstGeom>
          <a:blipFill>
            <a:blip r:embed="rId6"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0" name="object 80"/>
          <p:cNvSpPr/>
          <p:nvPr/>
        </p:nvSpPr>
        <p:spPr>
          <a:xfrm>
            <a:off x="1071372" y="5318759"/>
            <a:ext cx="467868" cy="627888"/>
          </a:xfrm>
          <a:prstGeom prst="rect">
            <a:avLst/>
          </a:prstGeom>
          <a:blipFill>
            <a:blip r:embed="rId7" cstate="print"/>
            <a:stretch>
              <a:fillRect/>
            </a:stretch>
          </a:blipFill>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1" name="object 81"/>
          <p:cNvSpPr/>
          <p:nvPr/>
        </p:nvSpPr>
        <p:spPr>
          <a:xfrm>
            <a:off x="31242" y="2862833"/>
            <a:ext cx="12161520" cy="0"/>
          </a:xfrm>
          <a:custGeom>
            <a:avLst/>
            <a:gdLst/>
            <a:ahLst/>
            <a:cxnLst/>
            <a:rect l="l" t="t" r="r" b="b"/>
            <a:pathLst>
              <a:path w="12161520">
                <a:moveTo>
                  <a:pt x="0" y="0"/>
                </a:moveTo>
                <a:lnTo>
                  <a:pt x="12161139" y="0"/>
                </a:lnTo>
              </a:path>
            </a:pathLst>
          </a:custGeom>
          <a:ln w="28575">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2" name="object 82"/>
          <p:cNvSpPr/>
          <p:nvPr/>
        </p:nvSpPr>
        <p:spPr>
          <a:xfrm>
            <a:off x="31242" y="4533138"/>
            <a:ext cx="12161520" cy="0"/>
          </a:xfrm>
          <a:custGeom>
            <a:avLst/>
            <a:gdLst/>
            <a:ahLst/>
            <a:cxnLst/>
            <a:rect l="l" t="t" r="r" b="b"/>
            <a:pathLst>
              <a:path w="12161520">
                <a:moveTo>
                  <a:pt x="0" y="0"/>
                </a:moveTo>
                <a:lnTo>
                  <a:pt x="12161139" y="0"/>
                </a:lnTo>
              </a:path>
            </a:pathLst>
          </a:custGeom>
          <a:ln w="28575">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3" name="object 83"/>
          <p:cNvSpPr/>
          <p:nvPr/>
        </p:nvSpPr>
        <p:spPr>
          <a:xfrm>
            <a:off x="31242" y="5235702"/>
            <a:ext cx="12161520" cy="0"/>
          </a:xfrm>
          <a:custGeom>
            <a:avLst/>
            <a:gdLst/>
            <a:ahLst/>
            <a:cxnLst/>
            <a:rect l="l" t="t" r="r" b="b"/>
            <a:pathLst>
              <a:path w="12161520">
                <a:moveTo>
                  <a:pt x="0" y="0"/>
                </a:moveTo>
                <a:lnTo>
                  <a:pt x="12161139" y="0"/>
                </a:lnTo>
              </a:path>
            </a:pathLst>
          </a:custGeom>
          <a:ln w="28575">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4" name="object 84"/>
          <p:cNvSpPr/>
          <p:nvPr/>
        </p:nvSpPr>
        <p:spPr>
          <a:xfrm>
            <a:off x="31242" y="5927597"/>
            <a:ext cx="12161520" cy="0"/>
          </a:xfrm>
          <a:custGeom>
            <a:avLst/>
            <a:gdLst/>
            <a:ahLst/>
            <a:cxnLst/>
            <a:rect l="l" t="t" r="r" b="b"/>
            <a:pathLst>
              <a:path w="12161520">
                <a:moveTo>
                  <a:pt x="0" y="0"/>
                </a:moveTo>
                <a:lnTo>
                  <a:pt x="12161139" y="0"/>
                </a:lnTo>
              </a:path>
            </a:pathLst>
          </a:custGeom>
          <a:ln w="28575">
            <a:solidFill>
              <a:srgbClr val="000000"/>
            </a:solidFill>
          </a:ln>
        </p:spPr>
        <p:txBody>
          <a:bodyPr wrap="square" lIns="0" tIns="0" rIns="0" bIns="0" rtlCol="0"/>
          <a:lstStyle/>
          <a:p>
            <a:endParaRPr sz="1600">
              <a:latin typeface="Arial" panose="020B0604020202020204" pitchFamily="34" charset="0"/>
              <a:cs typeface="Arial" panose="020B0604020202020204" pitchFamily="34" charset="0"/>
            </a:endParaRPr>
          </a:p>
        </p:txBody>
      </p:sp>
      <p:sp>
        <p:nvSpPr>
          <p:cNvPr id="85" name="object 85"/>
          <p:cNvSpPr txBox="1">
            <a:spLocks noGrp="1"/>
          </p:cNvSpPr>
          <p:nvPr>
            <p:ph type="sldNum" sz="quarter" idx="7"/>
          </p:nvPr>
        </p:nvSpPr>
        <p:spPr>
          <a:xfrm>
            <a:off x="11929744" y="6515771"/>
            <a:ext cx="186054" cy="250710"/>
          </a:xfrm>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sz="1600" spc="65" dirty="0">
                <a:latin typeface="Arial" panose="020B0604020202020204" pitchFamily="34" charset="0"/>
                <a:cs typeface="Arial" panose="020B0604020202020204" pitchFamily="34" charset="0"/>
              </a:rPr>
              <a:t>8</a:t>
            </a:fld>
            <a:endParaRPr sz="1600" spc="65" dirty="0">
              <a:latin typeface="Arial" panose="020B0604020202020204" pitchFamily="34" charset="0"/>
              <a:cs typeface="Arial" panose="020B0604020202020204" pitchFamily="34" charset="0"/>
            </a:endParaRPr>
          </a:p>
        </p:txBody>
      </p:sp>
      <p:sp>
        <p:nvSpPr>
          <p:cNvPr id="86" name="Oval 85"/>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8</a:t>
            </a:r>
            <a:endParaRPr lang="en-US" sz="1100" b="1" dirty="0">
              <a:solidFill>
                <a:schemeClr val="tx1"/>
              </a:solidFill>
              <a:latin typeface="Arial" panose="020B0604020202020204" pitchFamily="34" charset="0"/>
              <a:cs typeface="Arial" panose="020B0604020202020204" pitchFamily="34" charset="0"/>
            </a:endParaRPr>
          </a:p>
        </p:txBody>
      </p:sp>
      <p:sp>
        <p:nvSpPr>
          <p:cNvPr id="87" name="Rectangle 86"/>
          <p:cNvSpPr/>
          <p:nvPr/>
        </p:nvSpPr>
        <p:spPr bwMode="auto">
          <a:xfrm>
            <a:off x="1274063" y="300335"/>
            <a:ext cx="9541456" cy="461665"/>
          </a:xfrm>
          <a:prstGeom prst="rect">
            <a:avLst/>
          </a:prstGeom>
          <a:solidFill>
            <a:srgbClr val="00B0F0"/>
          </a:solidFill>
          <a:ln>
            <a:solidFill>
              <a:schemeClr val="tx1"/>
            </a:solidFill>
          </a:ln>
        </p:spPr>
        <p:txBody>
          <a:bodyPr wrap="square">
            <a:spAutoFit/>
          </a:bodyPr>
          <a:lstStyle/>
          <a:p>
            <a:pPr algn="ctr">
              <a:defRPr/>
            </a:pPr>
            <a:r>
              <a:rPr lang="en-US" sz="24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FORMASI JABATAN FUNGSIONAL KHAS POLRI TAHAP  I</a:t>
            </a:r>
            <a:endParaRPr lang="en-US" sz="24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500" y="746506"/>
            <a:ext cx="1983739" cy="239395"/>
          </a:xfrm>
          <a:prstGeom prst="rect">
            <a:avLst/>
          </a:prstGeom>
        </p:spPr>
        <p:txBody>
          <a:bodyPr vert="horz" wrap="square" lIns="0" tIns="13335" rIns="0" bIns="0" rtlCol="0">
            <a:spAutoFit/>
          </a:bodyPr>
          <a:lstStyle/>
          <a:p>
            <a:pPr marL="12700">
              <a:lnSpc>
                <a:spcPct val="100000"/>
              </a:lnSpc>
              <a:spcBef>
                <a:spcPts val="105"/>
              </a:spcBef>
            </a:pPr>
            <a:r>
              <a:rPr sz="1400" b="1" i="1" spc="-5" dirty="0">
                <a:solidFill>
                  <a:srgbClr val="FFFFFF"/>
                </a:solidFill>
                <a:latin typeface="Calibri"/>
                <a:cs typeface="Calibri"/>
              </a:rPr>
              <a:t>JABFUNG </a:t>
            </a:r>
            <a:r>
              <a:rPr sz="1400" b="1" i="1" spc="-15" dirty="0">
                <a:solidFill>
                  <a:srgbClr val="FFFFFF"/>
                </a:solidFill>
                <a:latin typeface="Calibri"/>
                <a:cs typeface="Calibri"/>
              </a:rPr>
              <a:t>ANGGOTA</a:t>
            </a:r>
            <a:r>
              <a:rPr sz="1400" b="1" i="1" spc="-110" dirty="0">
                <a:solidFill>
                  <a:srgbClr val="FFFFFF"/>
                </a:solidFill>
                <a:latin typeface="Calibri"/>
                <a:cs typeface="Calibri"/>
              </a:rPr>
              <a:t> </a:t>
            </a:r>
            <a:r>
              <a:rPr sz="1400" b="1" i="1" spc="-5" dirty="0">
                <a:solidFill>
                  <a:srgbClr val="FFFFFF"/>
                </a:solidFill>
                <a:latin typeface="Calibri"/>
                <a:cs typeface="Calibri"/>
              </a:rPr>
              <a:t>POLRI</a:t>
            </a:r>
            <a:endParaRPr sz="1400">
              <a:latin typeface="Calibri"/>
              <a:cs typeface="Calibri"/>
            </a:endParaRPr>
          </a:p>
        </p:txBody>
      </p:sp>
      <p:sp>
        <p:nvSpPr>
          <p:cNvPr id="3" name="object 3"/>
          <p:cNvSpPr txBox="1">
            <a:spLocks noGrp="1"/>
          </p:cNvSpPr>
          <p:nvPr>
            <p:ph type="title"/>
          </p:nvPr>
        </p:nvSpPr>
        <p:spPr>
          <a:xfrm>
            <a:off x="1126032" y="151003"/>
            <a:ext cx="4159885" cy="546735"/>
          </a:xfrm>
          <a:prstGeom prst="rect">
            <a:avLst/>
          </a:prstGeom>
        </p:spPr>
        <p:txBody>
          <a:bodyPr vert="horz" wrap="square" lIns="0" tIns="43815" rIns="0" bIns="0" rtlCol="0">
            <a:spAutoFit/>
          </a:bodyPr>
          <a:lstStyle/>
          <a:p>
            <a:pPr marL="12700" marR="5080">
              <a:lnSpc>
                <a:spcPts val="1939"/>
              </a:lnSpc>
              <a:spcBef>
                <a:spcPts val="345"/>
              </a:spcBef>
            </a:pPr>
            <a:r>
              <a:rPr sz="1800" spc="180" dirty="0"/>
              <a:t>FORMASI </a:t>
            </a:r>
            <a:r>
              <a:rPr sz="1800" spc="254" dirty="0"/>
              <a:t>JABFUNG </a:t>
            </a:r>
            <a:r>
              <a:rPr sz="1800" spc="180" dirty="0"/>
              <a:t>TAHAP </a:t>
            </a:r>
            <a:r>
              <a:rPr sz="1800" spc="165" dirty="0"/>
              <a:t>II  </a:t>
            </a:r>
            <a:r>
              <a:rPr sz="1800" spc="200" dirty="0"/>
              <a:t>(NOMENKLATUR </a:t>
            </a:r>
            <a:r>
              <a:rPr sz="1800" spc="204" dirty="0"/>
              <a:t>JF </a:t>
            </a:r>
            <a:r>
              <a:rPr sz="1800" spc="170" dirty="0"/>
              <a:t>SAMA </a:t>
            </a:r>
            <a:r>
              <a:rPr sz="1800" spc="315" dirty="0"/>
              <a:t>DGN</a:t>
            </a:r>
            <a:r>
              <a:rPr sz="1800" spc="15" dirty="0"/>
              <a:t> </a:t>
            </a:r>
            <a:r>
              <a:rPr sz="1800" spc="160" dirty="0"/>
              <a:t>K/L)</a:t>
            </a:r>
            <a:endParaRPr sz="1800"/>
          </a:p>
        </p:txBody>
      </p:sp>
      <p:sp>
        <p:nvSpPr>
          <p:cNvPr id="4" name="object 4"/>
          <p:cNvSpPr txBox="1"/>
          <p:nvPr/>
        </p:nvSpPr>
        <p:spPr>
          <a:xfrm>
            <a:off x="847445" y="1250441"/>
            <a:ext cx="2952750" cy="290464"/>
          </a:xfrm>
          <a:prstGeom prst="rect">
            <a:avLst/>
          </a:prstGeom>
        </p:spPr>
        <p:txBody>
          <a:bodyPr vert="horz" wrap="square" lIns="0" tIns="13335" rIns="0" bIns="0" rtlCol="0">
            <a:spAutoFit/>
          </a:bodyPr>
          <a:lstStyle/>
          <a:p>
            <a:pPr marL="12700">
              <a:lnSpc>
                <a:spcPct val="100000"/>
              </a:lnSpc>
              <a:spcBef>
                <a:spcPts val="105"/>
              </a:spcBef>
            </a:pPr>
            <a:r>
              <a:rPr b="1" spc="120" dirty="0">
                <a:solidFill>
                  <a:srgbClr val="0070C0"/>
                </a:solidFill>
                <a:latin typeface="Arial" panose="020B0604020202020204" pitchFamily="34" charset="0"/>
                <a:cs typeface="Arial" panose="020B0604020202020204" pitchFamily="34" charset="0"/>
              </a:rPr>
              <a:t>TINGKAT </a:t>
            </a:r>
            <a:r>
              <a:rPr b="1" spc="50" dirty="0">
                <a:solidFill>
                  <a:srgbClr val="0070C0"/>
                </a:solidFill>
                <a:latin typeface="Arial" panose="020B0604020202020204" pitchFamily="34" charset="0"/>
                <a:cs typeface="Arial" panose="020B0604020202020204" pitchFamily="34" charset="0"/>
              </a:rPr>
              <a:t>MABES</a:t>
            </a:r>
            <a:r>
              <a:rPr b="1" spc="-120" dirty="0">
                <a:solidFill>
                  <a:srgbClr val="0070C0"/>
                </a:solidFill>
                <a:latin typeface="Arial" panose="020B0604020202020204" pitchFamily="34" charset="0"/>
                <a:cs typeface="Arial" panose="020B0604020202020204" pitchFamily="34" charset="0"/>
              </a:rPr>
              <a:t> </a:t>
            </a:r>
            <a:r>
              <a:rPr b="1" spc="135" dirty="0">
                <a:solidFill>
                  <a:srgbClr val="0070C0"/>
                </a:solidFill>
                <a:latin typeface="Arial" panose="020B0604020202020204" pitchFamily="34" charset="0"/>
                <a:cs typeface="Arial" panose="020B0604020202020204" pitchFamily="34" charset="0"/>
              </a:rPr>
              <a:t>POLRI</a:t>
            </a:r>
            <a:endParaRPr dirty="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371600" y="2329307"/>
            <a:ext cx="3439160" cy="2395855"/>
          </a:xfrm>
          <a:custGeom>
            <a:avLst/>
            <a:gdLst/>
            <a:ahLst/>
            <a:cxnLst/>
            <a:rect l="l" t="t" r="r" b="b"/>
            <a:pathLst>
              <a:path w="3439160" h="2395854">
                <a:moveTo>
                  <a:pt x="0" y="2395474"/>
                </a:moveTo>
                <a:lnTo>
                  <a:pt x="3438779" y="2395474"/>
                </a:lnTo>
                <a:lnTo>
                  <a:pt x="3438779" y="0"/>
                </a:lnTo>
                <a:lnTo>
                  <a:pt x="0" y="0"/>
                </a:lnTo>
                <a:lnTo>
                  <a:pt x="0" y="2395474"/>
                </a:lnTo>
                <a:close/>
              </a:path>
            </a:pathLst>
          </a:custGeom>
          <a:solidFill>
            <a:srgbClr val="E7E7E7"/>
          </a:solidFill>
        </p:spPr>
        <p:txBody>
          <a:bodyPr wrap="square" lIns="0" tIns="0" rIns="0" bIns="0" rtlCol="0"/>
          <a:lstStyle/>
          <a:p>
            <a:endParaRPr/>
          </a:p>
        </p:txBody>
      </p:sp>
      <p:sp>
        <p:nvSpPr>
          <p:cNvPr id="6" name="object 6"/>
          <p:cNvSpPr/>
          <p:nvPr/>
        </p:nvSpPr>
        <p:spPr>
          <a:xfrm>
            <a:off x="1371600" y="4724768"/>
            <a:ext cx="3439160" cy="1198245"/>
          </a:xfrm>
          <a:custGeom>
            <a:avLst/>
            <a:gdLst/>
            <a:ahLst/>
            <a:cxnLst/>
            <a:rect l="l" t="t" r="r" b="b"/>
            <a:pathLst>
              <a:path w="3439160" h="1198245">
                <a:moveTo>
                  <a:pt x="0" y="1197737"/>
                </a:moveTo>
                <a:lnTo>
                  <a:pt x="3438779" y="1197737"/>
                </a:lnTo>
                <a:lnTo>
                  <a:pt x="3438779" y="0"/>
                </a:lnTo>
                <a:lnTo>
                  <a:pt x="0" y="0"/>
                </a:lnTo>
                <a:lnTo>
                  <a:pt x="0" y="1197737"/>
                </a:lnTo>
                <a:close/>
              </a:path>
            </a:pathLst>
          </a:custGeom>
          <a:solidFill>
            <a:srgbClr val="FFFFFF"/>
          </a:solidFill>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val="1089474624"/>
              </p:ext>
            </p:extLst>
          </p:nvPr>
        </p:nvGraphicFramePr>
        <p:xfrm>
          <a:off x="726782" y="1769617"/>
          <a:ext cx="10740389" cy="4140186"/>
        </p:xfrm>
        <a:graphic>
          <a:graphicData uri="http://schemas.openxmlformats.org/drawingml/2006/table">
            <a:tbl>
              <a:tblPr firstRow="1" bandRow="1">
                <a:tableStyleId>{2D5ABB26-0587-4C30-8999-92F81FD0307C}</a:tableStyleId>
              </a:tblPr>
              <a:tblGrid>
                <a:gridCol w="1226820"/>
                <a:gridCol w="2751455"/>
                <a:gridCol w="2764154"/>
                <a:gridCol w="2061845"/>
                <a:gridCol w="1936115"/>
              </a:tblGrid>
              <a:tr h="546989">
                <a:tc>
                  <a:txBody>
                    <a:bodyPr/>
                    <a:lstStyle/>
                    <a:p>
                      <a:pPr marR="573405" algn="ctr">
                        <a:lnSpc>
                          <a:spcPct val="100000"/>
                        </a:lnSpc>
                        <a:spcBef>
                          <a:spcPts val="1005"/>
                        </a:spcBef>
                      </a:pPr>
                      <a:r>
                        <a:rPr sz="1800" b="1" spc="335" dirty="0">
                          <a:solidFill>
                            <a:srgbClr val="FFFFFF"/>
                          </a:solidFill>
                          <a:latin typeface="Arial" panose="020B0604020202020204" pitchFamily="34" charset="0"/>
                          <a:cs typeface="Arial" panose="020B0604020202020204" pitchFamily="34" charset="0"/>
                        </a:rPr>
                        <a:t>NO</a:t>
                      </a:r>
                      <a:endParaRPr sz="1800" dirty="0">
                        <a:latin typeface="Arial" panose="020B0604020202020204" pitchFamily="34" charset="0"/>
                        <a:cs typeface="Arial" panose="020B0604020202020204" pitchFamily="34" charset="0"/>
                      </a:endParaRPr>
                    </a:p>
                  </a:txBody>
                  <a:tcPr marL="0" marR="0" marT="127635" marB="0">
                    <a:lnT w="28575">
                      <a:solidFill>
                        <a:srgbClr val="000000"/>
                      </a:solidFill>
                      <a:prstDash val="solid"/>
                    </a:lnT>
                    <a:lnB w="28575">
                      <a:solidFill>
                        <a:srgbClr val="000000"/>
                      </a:solidFill>
                      <a:prstDash val="solid"/>
                    </a:lnB>
                    <a:solidFill>
                      <a:srgbClr val="0070C0"/>
                    </a:solidFill>
                  </a:tcPr>
                </a:tc>
                <a:tc>
                  <a:txBody>
                    <a:bodyPr/>
                    <a:lstStyle/>
                    <a:p>
                      <a:pPr marL="708025">
                        <a:lnSpc>
                          <a:spcPct val="100000"/>
                        </a:lnSpc>
                        <a:spcBef>
                          <a:spcPts val="1005"/>
                        </a:spcBef>
                      </a:pPr>
                      <a:r>
                        <a:rPr sz="1800" b="1" spc="165" dirty="0">
                          <a:solidFill>
                            <a:srgbClr val="FFFFFF"/>
                          </a:solidFill>
                          <a:latin typeface="Arial" panose="020B0604020202020204" pitchFamily="34" charset="0"/>
                          <a:cs typeface="Arial" panose="020B0604020202020204" pitchFamily="34" charset="0"/>
                        </a:rPr>
                        <a:t>SATKER</a:t>
                      </a:r>
                      <a:endParaRPr sz="1800" dirty="0">
                        <a:latin typeface="Arial" panose="020B0604020202020204" pitchFamily="34" charset="0"/>
                        <a:cs typeface="Arial" panose="020B0604020202020204" pitchFamily="34" charset="0"/>
                      </a:endParaRPr>
                    </a:p>
                  </a:txBody>
                  <a:tcPr marL="0" marR="0" marT="127635" marB="0">
                    <a:lnT w="28575">
                      <a:solidFill>
                        <a:srgbClr val="000000"/>
                      </a:solidFill>
                      <a:prstDash val="solid"/>
                    </a:lnT>
                    <a:lnB w="28575">
                      <a:solidFill>
                        <a:srgbClr val="000000"/>
                      </a:solidFill>
                      <a:prstDash val="solid"/>
                    </a:lnB>
                    <a:solidFill>
                      <a:srgbClr val="0070C0"/>
                    </a:solidFill>
                  </a:tcPr>
                </a:tc>
                <a:tc>
                  <a:txBody>
                    <a:bodyPr/>
                    <a:lstStyle/>
                    <a:p>
                      <a:pPr marL="17780" algn="ctr">
                        <a:lnSpc>
                          <a:spcPct val="100000"/>
                        </a:lnSpc>
                        <a:spcBef>
                          <a:spcPts val="1005"/>
                        </a:spcBef>
                      </a:pPr>
                      <a:r>
                        <a:rPr sz="1800" b="1" spc="200" dirty="0">
                          <a:solidFill>
                            <a:srgbClr val="FFFFFF"/>
                          </a:solidFill>
                          <a:latin typeface="Arial" panose="020B0604020202020204" pitchFamily="34" charset="0"/>
                          <a:cs typeface="Arial" panose="020B0604020202020204" pitchFamily="34" charset="0"/>
                        </a:rPr>
                        <a:t>JABATAN</a:t>
                      </a:r>
                      <a:endParaRPr sz="1800" dirty="0">
                        <a:latin typeface="Arial" panose="020B0604020202020204" pitchFamily="34" charset="0"/>
                        <a:cs typeface="Arial" panose="020B0604020202020204" pitchFamily="34" charset="0"/>
                      </a:endParaRPr>
                    </a:p>
                  </a:txBody>
                  <a:tcPr marL="0" marR="0" marT="127635" marB="0">
                    <a:lnT w="28575">
                      <a:solidFill>
                        <a:srgbClr val="000000"/>
                      </a:solidFill>
                      <a:prstDash val="solid"/>
                    </a:lnT>
                    <a:lnB w="28575">
                      <a:solidFill>
                        <a:srgbClr val="000000"/>
                      </a:solidFill>
                      <a:prstDash val="solid"/>
                    </a:lnB>
                    <a:solidFill>
                      <a:srgbClr val="0070C0"/>
                    </a:solidFill>
                  </a:tcPr>
                </a:tc>
                <a:tc>
                  <a:txBody>
                    <a:bodyPr/>
                    <a:lstStyle/>
                    <a:p>
                      <a:pPr marR="189865" algn="ctr">
                        <a:lnSpc>
                          <a:spcPct val="100000"/>
                        </a:lnSpc>
                        <a:spcBef>
                          <a:spcPts val="1005"/>
                        </a:spcBef>
                      </a:pPr>
                      <a:r>
                        <a:rPr sz="1800" b="1" spc="215" dirty="0">
                          <a:solidFill>
                            <a:srgbClr val="FFFFFF"/>
                          </a:solidFill>
                          <a:latin typeface="Arial" panose="020B0604020202020204" pitchFamily="34" charset="0"/>
                          <a:cs typeface="Arial" panose="020B0604020202020204" pitchFamily="34" charset="0"/>
                        </a:rPr>
                        <a:t>PANGKAT</a:t>
                      </a:r>
                      <a:endParaRPr sz="1800" dirty="0">
                        <a:latin typeface="Arial" panose="020B0604020202020204" pitchFamily="34" charset="0"/>
                        <a:cs typeface="Arial" panose="020B0604020202020204" pitchFamily="34" charset="0"/>
                      </a:endParaRPr>
                    </a:p>
                  </a:txBody>
                  <a:tcPr marL="0" marR="0" marT="127635" marB="0">
                    <a:lnT w="28575">
                      <a:solidFill>
                        <a:srgbClr val="000000"/>
                      </a:solidFill>
                      <a:prstDash val="solid"/>
                    </a:lnT>
                    <a:lnB w="28575">
                      <a:solidFill>
                        <a:srgbClr val="000000"/>
                      </a:solidFill>
                      <a:prstDash val="solid"/>
                    </a:lnB>
                    <a:solidFill>
                      <a:srgbClr val="0070C0"/>
                    </a:solidFill>
                  </a:tcPr>
                </a:tc>
                <a:tc>
                  <a:txBody>
                    <a:bodyPr/>
                    <a:lstStyle/>
                    <a:p>
                      <a:pPr marR="99695" algn="ctr">
                        <a:lnSpc>
                          <a:spcPct val="100000"/>
                        </a:lnSpc>
                        <a:spcBef>
                          <a:spcPts val="1005"/>
                        </a:spcBef>
                      </a:pPr>
                      <a:r>
                        <a:rPr sz="1800" b="1" spc="215" dirty="0">
                          <a:solidFill>
                            <a:srgbClr val="FFFFFF"/>
                          </a:solidFill>
                          <a:latin typeface="Arial" panose="020B0604020202020204" pitchFamily="34" charset="0"/>
                          <a:cs typeface="Arial" panose="020B0604020202020204" pitchFamily="34" charset="0"/>
                        </a:rPr>
                        <a:t>JUMLAH</a:t>
                      </a:r>
                      <a:endParaRPr sz="1800" dirty="0">
                        <a:latin typeface="Arial" panose="020B0604020202020204" pitchFamily="34" charset="0"/>
                        <a:cs typeface="Arial" panose="020B0604020202020204" pitchFamily="34" charset="0"/>
                      </a:endParaRPr>
                    </a:p>
                  </a:txBody>
                  <a:tcPr marL="0" marR="0" marT="127635" marB="0">
                    <a:lnT w="28575">
                      <a:solidFill>
                        <a:srgbClr val="000000"/>
                      </a:solidFill>
                      <a:prstDash val="solid"/>
                    </a:lnT>
                    <a:lnB w="28575">
                      <a:solidFill>
                        <a:srgbClr val="000000"/>
                      </a:solidFill>
                      <a:prstDash val="solid"/>
                    </a:lnB>
                    <a:solidFill>
                      <a:srgbClr val="0070C0"/>
                    </a:solidFill>
                  </a:tcPr>
                </a:tc>
              </a:tr>
              <a:tr h="383115">
                <a:tc>
                  <a:txBody>
                    <a:bodyPr/>
                    <a:lstStyle/>
                    <a:p>
                      <a:pPr>
                        <a:lnSpc>
                          <a:spcPct val="100000"/>
                        </a:lnSpc>
                      </a:pPr>
                      <a:endParaRPr sz="1700">
                        <a:latin typeface="Times New Roman"/>
                        <a:cs typeface="Times New Roman"/>
                      </a:endParaRPr>
                    </a:p>
                  </a:txBody>
                  <a:tcPr marL="0" marR="0" marT="0" marB="0">
                    <a:lnT w="28575">
                      <a:solidFill>
                        <a:srgbClr val="000000"/>
                      </a:solidFill>
                      <a:prstDash val="solid"/>
                    </a:lnT>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E7E7E7"/>
                    </a:solidFill>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E7E7E7"/>
                    </a:solidFill>
                  </a:tcPr>
                </a:tc>
                <a:tc>
                  <a:txBody>
                    <a:bodyPr/>
                    <a:lstStyle/>
                    <a:p>
                      <a:pPr marR="191135" algn="ctr">
                        <a:lnSpc>
                          <a:spcPct val="100000"/>
                        </a:lnSpc>
                        <a:spcBef>
                          <a:spcPts val="305"/>
                        </a:spcBef>
                      </a:pPr>
                      <a:r>
                        <a:rPr sz="1600" spc="30" dirty="0">
                          <a:latin typeface="Arial" panose="020B0604020202020204" pitchFamily="34" charset="0"/>
                          <a:cs typeface="Arial" panose="020B0604020202020204" pitchFamily="34" charset="0"/>
                        </a:rPr>
                        <a:t>BRIGJEN</a:t>
                      </a:r>
                      <a:r>
                        <a:rPr sz="1600" spc="-2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a:latin typeface="Arial" panose="020B0604020202020204" pitchFamily="34" charset="0"/>
                        <a:cs typeface="Arial" panose="020B0604020202020204" pitchFamily="34" charset="0"/>
                      </a:endParaRPr>
                    </a:p>
                  </a:txBody>
                  <a:tcPr marL="0" marR="0" marT="38735" marB="0">
                    <a:lnT w="28575">
                      <a:solidFill>
                        <a:srgbClr val="000000"/>
                      </a:solidFill>
                      <a:prstDash val="solid"/>
                    </a:lnT>
                    <a:solidFill>
                      <a:srgbClr val="E7E7E7"/>
                    </a:solidFill>
                  </a:tcPr>
                </a:tc>
                <a:tc>
                  <a:txBody>
                    <a:bodyPr/>
                    <a:lstStyle/>
                    <a:p>
                      <a:pPr marR="100965" algn="ctr">
                        <a:lnSpc>
                          <a:spcPct val="100000"/>
                        </a:lnSpc>
                        <a:spcBef>
                          <a:spcPts val="290"/>
                        </a:spcBef>
                      </a:pPr>
                      <a:r>
                        <a:rPr sz="1600" b="1" dirty="0">
                          <a:latin typeface="Arial" panose="020B0604020202020204" pitchFamily="34" charset="0"/>
                          <a:cs typeface="Arial" panose="020B0604020202020204" pitchFamily="34" charset="0"/>
                        </a:rPr>
                        <a:t>1</a:t>
                      </a:r>
                      <a:endParaRPr sz="1600">
                        <a:latin typeface="Arial" panose="020B0604020202020204" pitchFamily="34" charset="0"/>
                        <a:cs typeface="Arial" panose="020B0604020202020204" pitchFamily="34" charset="0"/>
                      </a:endParaRPr>
                    </a:p>
                  </a:txBody>
                  <a:tcPr marL="0" marR="0" marT="36830" marB="0">
                    <a:lnT w="28575">
                      <a:solidFill>
                        <a:srgbClr val="000000"/>
                      </a:solidFill>
                      <a:prstDash val="solid"/>
                    </a:lnT>
                    <a:solidFill>
                      <a:srgbClr val="E7E7E7"/>
                    </a:solidFill>
                  </a:tcPr>
                </a:tc>
              </a:tr>
              <a:tr h="399288">
                <a:tc>
                  <a:txBody>
                    <a:bodyPr/>
                    <a:lstStyle/>
                    <a:p>
                      <a:pPr>
                        <a:lnSpc>
                          <a:spcPct val="100000"/>
                        </a:lnSpc>
                      </a:pPr>
                      <a:endParaRPr sz="1700">
                        <a:latin typeface="Times New Roman"/>
                        <a:cs typeface="Times New Roman"/>
                      </a:endParaRPr>
                    </a:p>
                  </a:txBody>
                  <a:tcPr marL="0" marR="0" marT="0" marB="0">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191135" algn="ctr">
                        <a:lnSpc>
                          <a:spcPct val="100000"/>
                        </a:lnSpc>
                        <a:spcBef>
                          <a:spcPts val="430"/>
                        </a:spcBef>
                      </a:pPr>
                      <a:r>
                        <a:rPr sz="1600" dirty="0">
                          <a:latin typeface="Arial" panose="020B0604020202020204" pitchFamily="34" charset="0"/>
                          <a:cs typeface="Arial" panose="020B0604020202020204" pitchFamily="34" charset="0"/>
                        </a:rPr>
                        <a:t>KOMBES</a:t>
                      </a:r>
                      <a:r>
                        <a:rPr sz="1600" spc="-5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a:latin typeface="Arial" panose="020B0604020202020204" pitchFamily="34" charset="0"/>
                        <a:cs typeface="Arial" panose="020B0604020202020204" pitchFamily="34" charset="0"/>
                      </a:endParaRPr>
                    </a:p>
                  </a:txBody>
                  <a:tcPr marL="0" marR="0" marT="54610" marB="0">
                    <a:solidFill>
                      <a:srgbClr val="E7E7E7"/>
                    </a:solidFill>
                  </a:tcPr>
                </a:tc>
                <a:tc>
                  <a:txBody>
                    <a:bodyPr/>
                    <a:lstStyle/>
                    <a:p>
                      <a:pPr marR="100965" algn="ctr">
                        <a:lnSpc>
                          <a:spcPct val="100000"/>
                        </a:lnSpc>
                        <a:spcBef>
                          <a:spcPts val="420"/>
                        </a:spcBef>
                      </a:pPr>
                      <a:r>
                        <a:rPr sz="1600" b="1" dirty="0">
                          <a:latin typeface="Arial" panose="020B0604020202020204" pitchFamily="34" charset="0"/>
                          <a:cs typeface="Arial" panose="020B0604020202020204" pitchFamily="34" charset="0"/>
                        </a:rPr>
                        <a:t>7</a:t>
                      </a:r>
                      <a:endParaRPr sz="1600">
                        <a:latin typeface="Arial" panose="020B0604020202020204" pitchFamily="34" charset="0"/>
                        <a:cs typeface="Arial" panose="020B0604020202020204" pitchFamily="34" charset="0"/>
                      </a:endParaRPr>
                    </a:p>
                  </a:txBody>
                  <a:tcPr marL="0" marR="0" marT="53340" marB="0">
                    <a:solidFill>
                      <a:srgbClr val="E7E7E7"/>
                    </a:solidFill>
                  </a:tcPr>
                </a:tc>
              </a:tr>
              <a:tr h="399288">
                <a:tc rowSpan="2">
                  <a:txBody>
                    <a:bodyPr/>
                    <a:lstStyle/>
                    <a:p>
                      <a:pPr>
                        <a:lnSpc>
                          <a:spcPct val="100000"/>
                        </a:lnSpc>
                        <a:spcBef>
                          <a:spcPts val="5"/>
                        </a:spcBef>
                      </a:pPr>
                      <a:endParaRPr sz="1600" dirty="0">
                        <a:latin typeface="Arial" panose="020B0604020202020204" pitchFamily="34" charset="0"/>
                        <a:cs typeface="Arial" panose="020B0604020202020204" pitchFamily="34" charset="0"/>
                      </a:endParaRPr>
                    </a:p>
                    <a:p>
                      <a:pPr marL="252095">
                        <a:lnSpc>
                          <a:spcPct val="100000"/>
                        </a:lnSpc>
                        <a:spcBef>
                          <a:spcPts val="5"/>
                        </a:spcBef>
                      </a:pPr>
                      <a:r>
                        <a:rPr sz="1600" dirty="0">
                          <a:latin typeface="Arial" panose="020B0604020202020204" pitchFamily="34" charset="0"/>
                          <a:cs typeface="Arial" panose="020B0604020202020204" pitchFamily="34" charset="0"/>
                        </a:rPr>
                        <a:t>3</a:t>
                      </a:r>
                    </a:p>
                  </a:txBody>
                  <a:tcPr marL="0" marR="0" marT="635" marB="0"/>
                </a:tc>
                <a:tc rowSpan="2">
                  <a:txBody>
                    <a:bodyPr/>
                    <a:lstStyle/>
                    <a:p>
                      <a:pPr marL="769620" marR="189230">
                        <a:lnSpc>
                          <a:spcPct val="100000"/>
                        </a:lnSpc>
                        <a:spcBef>
                          <a:spcPts val="1055"/>
                        </a:spcBef>
                      </a:pPr>
                      <a:r>
                        <a:rPr sz="1600" dirty="0">
                          <a:latin typeface="Arial" panose="020B0604020202020204" pitchFamily="34" charset="0"/>
                          <a:cs typeface="Arial" panose="020B0604020202020204" pitchFamily="34" charset="0"/>
                        </a:rPr>
                        <a:t>BIRO</a:t>
                      </a:r>
                      <a:r>
                        <a:rPr sz="1600" spc="-8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PSIKOLOGI  </a:t>
                      </a:r>
                      <a:r>
                        <a:rPr sz="1600" dirty="0">
                          <a:latin typeface="Arial" panose="020B0604020202020204" pitchFamily="34" charset="0"/>
                          <a:cs typeface="Arial" panose="020B0604020202020204" pitchFamily="34" charset="0"/>
                        </a:rPr>
                        <a:t>SSDM</a:t>
                      </a:r>
                      <a:r>
                        <a:rPr sz="1600" spc="-40" dirty="0">
                          <a:latin typeface="Arial" panose="020B0604020202020204" pitchFamily="34" charset="0"/>
                          <a:cs typeface="Arial" panose="020B0604020202020204" pitchFamily="34" charset="0"/>
                        </a:rPr>
                        <a:t> </a:t>
                      </a:r>
                      <a:r>
                        <a:rPr sz="1600" spc="-30" dirty="0">
                          <a:latin typeface="Arial" panose="020B0604020202020204" pitchFamily="34" charset="0"/>
                          <a:cs typeface="Arial" panose="020B0604020202020204" pitchFamily="34" charset="0"/>
                        </a:rPr>
                        <a:t>POLRI</a:t>
                      </a:r>
                      <a:endParaRPr sz="1600" dirty="0">
                        <a:latin typeface="Arial" panose="020B0604020202020204" pitchFamily="34" charset="0"/>
                        <a:cs typeface="Arial" panose="020B0604020202020204" pitchFamily="34" charset="0"/>
                      </a:endParaRPr>
                    </a:p>
                  </a:txBody>
                  <a:tcPr marL="0" marR="0" marT="133985" marB="0"/>
                </a:tc>
                <a:tc rowSpan="2">
                  <a:txBody>
                    <a:bodyPr/>
                    <a:lstStyle/>
                    <a:p>
                      <a:pPr marL="749300" marR="724535" indent="43815">
                        <a:lnSpc>
                          <a:spcPct val="100000"/>
                        </a:lnSpc>
                        <a:spcBef>
                          <a:spcPts val="1055"/>
                        </a:spcBef>
                      </a:pPr>
                      <a:r>
                        <a:rPr sz="1600" spc="10" dirty="0">
                          <a:latin typeface="Arial" panose="020B0604020202020204" pitchFamily="34" charset="0"/>
                          <a:cs typeface="Arial" panose="020B0604020202020204" pitchFamily="34" charset="0"/>
                        </a:rPr>
                        <a:t>PSIKOLOGI  </a:t>
                      </a:r>
                      <a:r>
                        <a:rPr sz="1600" spc="-5" dirty="0">
                          <a:latin typeface="Arial" panose="020B0604020202020204" pitchFamily="34" charset="0"/>
                          <a:cs typeface="Arial" panose="020B0604020202020204" pitchFamily="34" charset="0"/>
                        </a:rPr>
                        <a:t>KEP</a:t>
                      </a:r>
                      <a:r>
                        <a:rPr sz="1600" dirty="0">
                          <a:latin typeface="Arial" panose="020B0604020202020204" pitchFamily="34" charset="0"/>
                          <a:cs typeface="Arial" panose="020B0604020202020204" pitchFamily="34" charset="0"/>
                        </a:rPr>
                        <a:t>OL</a:t>
                      </a:r>
                      <a:r>
                        <a:rPr sz="1600" spc="-5" dirty="0">
                          <a:latin typeface="Arial" panose="020B0604020202020204" pitchFamily="34" charset="0"/>
                          <a:cs typeface="Arial" panose="020B0604020202020204" pitchFamily="34" charset="0"/>
                        </a:rPr>
                        <a:t>ISIAN</a:t>
                      </a:r>
                      <a:endParaRPr sz="1600" dirty="0">
                        <a:latin typeface="Arial" panose="020B0604020202020204" pitchFamily="34" charset="0"/>
                        <a:cs typeface="Arial" panose="020B0604020202020204" pitchFamily="34" charset="0"/>
                      </a:endParaRPr>
                    </a:p>
                  </a:txBody>
                  <a:tcPr marL="0" marR="0" marT="133985" marB="0">
                    <a:solidFill>
                      <a:srgbClr val="E7E7E7"/>
                    </a:solidFill>
                  </a:tcPr>
                </a:tc>
                <a:tc>
                  <a:txBody>
                    <a:bodyPr/>
                    <a:lstStyle/>
                    <a:p>
                      <a:pPr marR="191135" algn="ctr">
                        <a:lnSpc>
                          <a:spcPct val="100000"/>
                        </a:lnSpc>
                        <a:spcBef>
                          <a:spcPts val="430"/>
                        </a:spcBef>
                      </a:pPr>
                      <a:r>
                        <a:rPr sz="1600" spc="-45" dirty="0">
                          <a:latin typeface="Arial" panose="020B0604020202020204" pitchFamily="34" charset="0"/>
                          <a:cs typeface="Arial" panose="020B0604020202020204" pitchFamily="34" charset="0"/>
                        </a:rPr>
                        <a:t>AKBP</a:t>
                      </a:r>
                      <a:endParaRPr sz="1600">
                        <a:latin typeface="Arial" panose="020B0604020202020204" pitchFamily="34" charset="0"/>
                        <a:cs typeface="Arial" panose="020B0604020202020204" pitchFamily="34" charset="0"/>
                      </a:endParaRPr>
                    </a:p>
                  </a:txBody>
                  <a:tcPr marL="0" marR="0" marT="54610" marB="0">
                    <a:solidFill>
                      <a:srgbClr val="E7E7E7"/>
                    </a:solidFill>
                  </a:tcPr>
                </a:tc>
                <a:tc>
                  <a:txBody>
                    <a:bodyPr/>
                    <a:lstStyle/>
                    <a:p>
                      <a:pPr marR="100965" algn="ctr">
                        <a:lnSpc>
                          <a:spcPct val="100000"/>
                        </a:lnSpc>
                        <a:spcBef>
                          <a:spcPts val="420"/>
                        </a:spcBef>
                      </a:pPr>
                      <a:r>
                        <a:rPr sz="1600" b="1" dirty="0">
                          <a:latin typeface="Arial" panose="020B0604020202020204" pitchFamily="34" charset="0"/>
                          <a:cs typeface="Arial" panose="020B0604020202020204" pitchFamily="34" charset="0"/>
                        </a:rPr>
                        <a:t>2</a:t>
                      </a:r>
                      <a:endParaRPr sz="1600">
                        <a:latin typeface="Arial" panose="020B0604020202020204" pitchFamily="34" charset="0"/>
                        <a:cs typeface="Arial" panose="020B0604020202020204" pitchFamily="34" charset="0"/>
                      </a:endParaRPr>
                    </a:p>
                  </a:txBody>
                  <a:tcPr marL="0" marR="0" marT="53340" marB="0">
                    <a:solidFill>
                      <a:srgbClr val="E7E7E7"/>
                    </a:solidFill>
                  </a:tcPr>
                </a:tc>
              </a:tr>
              <a:tr h="399288">
                <a:tc vMerge="1">
                  <a:txBody>
                    <a:bodyPr/>
                    <a:lstStyle/>
                    <a:p>
                      <a:endParaRPr/>
                    </a:p>
                  </a:txBody>
                  <a:tcPr marL="0" marR="0" marT="635" marB="0"/>
                </a:tc>
                <a:tc vMerge="1">
                  <a:txBody>
                    <a:bodyPr/>
                    <a:lstStyle/>
                    <a:p>
                      <a:endParaRPr/>
                    </a:p>
                  </a:txBody>
                  <a:tcPr marL="0" marR="0" marT="133985" marB="0"/>
                </a:tc>
                <a:tc vMerge="1">
                  <a:txBody>
                    <a:bodyPr/>
                    <a:lstStyle/>
                    <a:p>
                      <a:endParaRPr/>
                    </a:p>
                  </a:txBody>
                  <a:tcPr marL="0" marR="0" marT="133985" marB="0">
                    <a:solidFill>
                      <a:srgbClr val="E7E7E7"/>
                    </a:solidFill>
                  </a:tcPr>
                </a:tc>
                <a:tc>
                  <a:txBody>
                    <a:bodyPr/>
                    <a:lstStyle/>
                    <a:p>
                      <a:pPr marR="189230" algn="ctr">
                        <a:lnSpc>
                          <a:spcPct val="100000"/>
                        </a:lnSpc>
                        <a:spcBef>
                          <a:spcPts val="430"/>
                        </a:spcBef>
                      </a:pPr>
                      <a:r>
                        <a:rPr sz="1600" spc="-50" dirty="0">
                          <a:latin typeface="Arial" panose="020B0604020202020204" pitchFamily="34" charset="0"/>
                          <a:cs typeface="Arial" panose="020B0604020202020204" pitchFamily="34" charset="0"/>
                        </a:rPr>
                        <a:t>KP</a:t>
                      </a:r>
                      <a:endParaRPr sz="1600">
                        <a:latin typeface="Arial" panose="020B0604020202020204" pitchFamily="34" charset="0"/>
                        <a:cs typeface="Arial" panose="020B0604020202020204" pitchFamily="34" charset="0"/>
                      </a:endParaRPr>
                    </a:p>
                  </a:txBody>
                  <a:tcPr marL="0" marR="0" marT="54610" marB="0">
                    <a:solidFill>
                      <a:srgbClr val="E7E7E7"/>
                    </a:solidFill>
                  </a:tcPr>
                </a:tc>
                <a:tc>
                  <a:txBody>
                    <a:bodyPr/>
                    <a:lstStyle/>
                    <a:p>
                      <a:pPr marR="100965" algn="ctr">
                        <a:lnSpc>
                          <a:spcPct val="100000"/>
                        </a:lnSpc>
                        <a:spcBef>
                          <a:spcPts val="420"/>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53340" marB="0">
                    <a:solidFill>
                      <a:srgbClr val="E7E7E7"/>
                    </a:solidFill>
                  </a:tcPr>
                </a:tc>
              </a:tr>
              <a:tr h="399288">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solidFill>
                      <a:srgbClr val="E7E7E7"/>
                    </a:solidFill>
                  </a:tcPr>
                </a:tc>
                <a:tc>
                  <a:txBody>
                    <a:bodyPr/>
                    <a:lstStyle/>
                    <a:p>
                      <a:pPr marR="190500" algn="ctr">
                        <a:lnSpc>
                          <a:spcPct val="100000"/>
                        </a:lnSpc>
                        <a:spcBef>
                          <a:spcPts val="430"/>
                        </a:spcBef>
                      </a:pPr>
                      <a:r>
                        <a:rPr sz="1600" spc="-55" dirty="0">
                          <a:latin typeface="Arial" panose="020B0604020202020204" pitchFamily="34" charset="0"/>
                          <a:cs typeface="Arial" panose="020B0604020202020204" pitchFamily="34" charset="0"/>
                        </a:rPr>
                        <a:t>AKP</a:t>
                      </a:r>
                      <a:endParaRPr sz="1600" dirty="0">
                        <a:latin typeface="Arial" panose="020B0604020202020204" pitchFamily="34" charset="0"/>
                        <a:cs typeface="Arial" panose="020B0604020202020204" pitchFamily="34" charset="0"/>
                      </a:endParaRPr>
                    </a:p>
                  </a:txBody>
                  <a:tcPr marL="0" marR="0" marT="54610" marB="0">
                    <a:solidFill>
                      <a:srgbClr val="E7E7E7"/>
                    </a:solidFill>
                  </a:tcPr>
                </a:tc>
                <a:tc>
                  <a:txBody>
                    <a:bodyPr/>
                    <a:lstStyle/>
                    <a:p>
                      <a:pPr marR="100965" algn="ctr">
                        <a:lnSpc>
                          <a:spcPct val="100000"/>
                        </a:lnSpc>
                        <a:spcBef>
                          <a:spcPts val="420"/>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53340" marB="0">
                    <a:solidFill>
                      <a:srgbClr val="E7E7E7"/>
                    </a:solidFill>
                  </a:tcPr>
                </a:tc>
              </a:tr>
              <a:tr h="417111">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E7E7E7"/>
                    </a:solidFill>
                  </a:tcPr>
                </a:tc>
                <a:tc>
                  <a:txBody>
                    <a:bodyPr/>
                    <a:lstStyle/>
                    <a:p>
                      <a:pPr marR="191770" algn="ctr">
                        <a:lnSpc>
                          <a:spcPct val="100000"/>
                        </a:lnSpc>
                        <a:spcBef>
                          <a:spcPts val="430"/>
                        </a:spcBef>
                      </a:pPr>
                      <a:r>
                        <a:rPr sz="1600" spc="-55" dirty="0">
                          <a:latin typeface="Arial" panose="020B0604020202020204" pitchFamily="34" charset="0"/>
                          <a:cs typeface="Arial" panose="020B0604020202020204" pitchFamily="34" charset="0"/>
                        </a:rPr>
                        <a:t>IPDA/IPTU</a:t>
                      </a:r>
                      <a:endParaRPr sz="1600" dirty="0">
                        <a:latin typeface="Arial" panose="020B0604020202020204" pitchFamily="34" charset="0"/>
                        <a:cs typeface="Arial" panose="020B0604020202020204" pitchFamily="34" charset="0"/>
                      </a:endParaRPr>
                    </a:p>
                  </a:txBody>
                  <a:tcPr marL="0" marR="0" marT="54610" marB="0">
                    <a:lnB w="28575">
                      <a:solidFill>
                        <a:srgbClr val="000000"/>
                      </a:solidFill>
                      <a:prstDash val="solid"/>
                    </a:lnB>
                    <a:solidFill>
                      <a:srgbClr val="E7E7E7"/>
                    </a:solidFill>
                  </a:tcPr>
                </a:tc>
                <a:tc>
                  <a:txBody>
                    <a:bodyPr/>
                    <a:lstStyle/>
                    <a:p>
                      <a:pPr marR="100965" algn="ctr">
                        <a:lnSpc>
                          <a:spcPct val="100000"/>
                        </a:lnSpc>
                        <a:spcBef>
                          <a:spcPts val="420"/>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53340" marB="0">
                    <a:lnB w="28575">
                      <a:solidFill>
                        <a:srgbClr val="000000"/>
                      </a:solidFill>
                      <a:prstDash val="solid"/>
                    </a:lnB>
                    <a:solidFill>
                      <a:srgbClr val="E7E7E7"/>
                    </a:solidFill>
                  </a:tcPr>
                </a:tc>
              </a:tr>
              <a:tr h="399153">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T w="28575">
                      <a:solidFill>
                        <a:srgbClr val="000000"/>
                      </a:solidFill>
                      <a:prstDash val="solid"/>
                    </a:lnT>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T w="28575">
                      <a:solidFill>
                        <a:srgbClr val="000000"/>
                      </a:solidFill>
                      <a:prstDash val="solid"/>
                    </a:lnT>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T w="28575">
                      <a:solidFill>
                        <a:srgbClr val="000000"/>
                      </a:solidFill>
                      <a:prstDash val="solid"/>
                    </a:lnT>
                    <a:solidFill>
                      <a:srgbClr val="FFFFFF"/>
                    </a:solidFill>
                  </a:tcPr>
                </a:tc>
                <a:tc>
                  <a:txBody>
                    <a:bodyPr/>
                    <a:lstStyle/>
                    <a:p>
                      <a:pPr marR="190500" algn="ctr">
                        <a:lnSpc>
                          <a:spcPct val="100000"/>
                        </a:lnSpc>
                        <a:spcBef>
                          <a:spcPts val="420"/>
                        </a:spcBef>
                      </a:pPr>
                      <a:r>
                        <a:rPr sz="1600" spc="15" dirty="0">
                          <a:latin typeface="Arial" panose="020B0604020202020204" pitchFamily="34" charset="0"/>
                          <a:cs typeface="Arial" panose="020B0604020202020204" pitchFamily="34" charset="0"/>
                        </a:rPr>
                        <a:t>IRJEN</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POL</a:t>
                      </a:r>
                    </a:p>
                  </a:txBody>
                  <a:tcPr marL="0" marR="0" marT="53340" marB="0">
                    <a:lnT w="28575">
                      <a:solidFill>
                        <a:srgbClr val="000000"/>
                      </a:solidFill>
                      <a:prstDash val="solid"/>
                    </a:lnT>
                    <a:solidFill>
                      <a:srgbClr val="FFFFFF"/>
                    </a:solidFill>
                  </a:tcPr>
                </a:tc>
                <a:tc>
                  <a:txBody>
                    <a:bodyPr/>
                    <a:lstStyle/>
                    <a:p>
                      <a:pPr marR="99060" algn="ctr">
                        <a:lnSpc>
                          <a:spcPct val="100000"/>
                        </a:lnSpc>
                        <a:spcBef>
                          <a:spcPts val="420"/>
                        </a:spcBef>
                      </a:pPr>
                      <a:r>
                        <a:rPr sz="1600" dirty="0">
                          <a:latin typeface="Arial" panose="020B0604020202020204" pitchFamily="34" charset="0"/>
                          <a:cs typeface="Arial" panose="020B0604020202020204" pitchFamily="34" charset="0"/>
                        </a:rPr>
                        <a:t>-</a:t>
                      </a:r>
                      <a:endParaRPr sz="1600">
                        <a:latin typeface="Arial" panose="020B0604020202020204" pitchFamily="34" charset="0"/>
                        <a:cs typeface="Arial" panose="020B0604020202020204" pitchFamily="34" charset="0"/>
                      </a:endParaRPr>
                    </a:p>
                  </a:txBody>
                  <a:tcPr marL="0" marR="0" marT="53340" marB="0">
                    <a:lnT w="28575">
                      <a:solidFill>
                        <a:srgbClr val="000000"/>
                      </a:solidFill>
                      <a:prstDash val="solid"/>
                    </a:lnT>
                    <a:solidFill>
                      <a:srgbClr val="FFFFFF"/>
                    </a:solidFill>
                  </a:tcPr>
                </a:tc>
              </a:tr>
              <a:tr h="399379">
                <a:tc>
                  <a:txBody>
                    <a:bodyPr/>
                    <a:lstStyle/>
                    <a:p>
                      <a:pPr marR="575945" algn="ctr">
                        <a:lnSpc>
                          <a:spcPct val="100000"/>
                        </a:lnSpc>
                        <a:spcBef>
                          <a:spcPts val="425"/>
                        </a:spcBef>
                      </a:pPr>
                      <a:r>
                        <a:rPr sz="1600" dirty="0">
                          <a:latin typeface="Arial" panose="020B0604020202020204" pitchFamily="34" charset="0"/>
                          <a:cs typeface="Arial" panose="020B0604020202020204" pitchFamily="34" charset="0"/>
                        </a:rPr>
                        <a:t>4</a:t>
                      </a:r>
                    </a:p>
                  </a:txBody>
                  <a:tcPr marL="0" marR="0" marT="53975" marB="0"/>
                </a:tc>
                <a:tc>
                  <a:txBody>
                    <a:bodyPr/>
                    <a:lstStyle/>
                    <a:p>
                      <a:pPr marL="769620">
                        <a:lnSpc>
                          <a:spcPct val="100000"/>
                        </a:lnSpc>
                        <a:spcBef>
                          <a:spcPts val="425"/>
                        </a:spcBef>
                      </a:pPr>
                      <a:r>
                        <a:rPr sz="1600" spc="-15" dirty="0">
                          <a:latin typeface="Arial" panose="020B0604020202020204" pitchFamily="34" charset="0"/>
                          <a:cs typeface="Arial" panose="020B0604020202020204" pitchFamily="34" charset="0"/>
                        </a:rPr>
                        <a:t>ITWASUM</a:t>
                      </a:r>
                      <a:endParaRPr sz="1600">
                        <a:latin typeface="Arial" panose="020B0604020202020204" pitchFamily="34" charset="0"/>
                        <a:cs typeface="Arial" panose="020B0604020202020204" pitchFamily="34" charset="0"/>
                      </a:endParaRPr>
                    </a:p>
                  </a:txBody>
                  <a:tcPr marL="0" marR="0" marT="53975" marB="0"/>
                </a:tc>
                <a:tc>
                  <a:txBody>
                    <a:bodyPr/>
                    <a:lstStyle/>
                    <a:p>
                      <a:pPr marR="24765" algn="ctr">
                        <a:lnSpc>
                          <a:spcPct val="100000"/>
                        </a:lnSpc>
                        <a:spcBef>
                          <a:spcPts val="425"/>
                        </a:spcBef>
                      </a:pPr>
                      <a:r>
                        <a:rPr sz="1600" spc="-45" dirty="0">
                          <a:latin typeface="Arial" panose="020B0604020202020204" pitchFamily="34" charset="0"/>
                          <a:cs typeface="Arial" panose="020B0604020202020204" pitchFamily="34" charset="0"/>
                        </a:rPr>
                        <a:t>AUDITOR </a:t>
                      </a:r>
                      <a:r>
                        <a:rPr sz="1600" spc="-5" dirty="0">
                          <a:latin typeface="Arial" panose="020B0604020202020204" pitchFamily="34" charset="0"/>
                          <a:cs typeface="Arial" panose="020B0604020202020204" pitchFamily="34" charset="0"/>
                        </a:rPr>
                        <a:t>KEPOLISIAN</a:t>
                      </a:r>
                      <a:endParaRPr sz="1600">
                        <a:latin typeface="Arial" panose="020B0604020202020204" pitchFamily="34" charset="0"/>
                        <a:cs typeface="Arial" panose="020B0604020202020204" pitchFamily="34" charset="0"/>
                      </a:endParaRPr>
                    </a:p>
                  </a:txBody>
                  <a:tcPr marL="0" marR="0" marT="53975" marB="0">
                    <a:solidFill>
                      <a:srgbClr val="FFFFFF"/>
                    </a:solidFill>
                  </a:tcPr>
                </a:tc>
                <a:tc>
                  <a:txBody>
                    <a:bodyPr/>
                    <a:lstStyle/>
                    <a:p>
                      <a:pPr marR="191135" algn="ctr">
                        <a:lnSpc>
                          <a:spcPct val="100000"/>
                        </a:lnSpc>
                        <a:spcBef>
                          <a:spcPts val="425"/>
                        </a:spcBef>
                      </a:pPr>
                      <a:r>
                        <a:rPr sz="1600" spc="30" dirty="0">
                          <a:latin typeface="Arial" panose="020B0604020202020204" pitchFamily="34" charset="0"/>
                          <a:cs typeface="Arial" panose="020B0604020202020204" pitchFamily="34" charset="0"/>
                        </a:rPr>
                        <a:t>BRIGJEN</a:t>
                      </a:r>
                      <a:r>
                        <a:rPr sz="1600" spc="-2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53975" marB="0">
                    <a:solidFill>
                      <a:srgbClr val="FFFFFF"/>
                    </a:solidFill>
                  </a:tcPr>
                </a:tc>
                <a:tc>
                  <a:txBody>
                    <a:bodyPr/>
                    <a:lstStyle/>
                    <a:p>
                      <a:pPr marR="99695" algn="ctr">
                        <a:lnSpc>
                          <a:spcPct val="100000"/>
                        </a:lnSpc>
                        <a:spcBef>
                          <a:spcPts val="425"/>
                        </a:spcBef>
                      </a:pPr>
                      <a:r>
                        <a:rPr sz="1600"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53975" marB="0">
                    <a:solidFill>
                      <a:srgbClr val="FFFFFF"/>
                    </a:solidFill>
                  </a:tcPr>
                </a:tc>
              </a:tr>
              <a:tr h="397287">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B w="28575">
                      <a:solidFill>
                        <a:srgbClr val="000000"/>
                      </a:solidFill>
                      <a:prstDash val="solid"/>
                    </a:lnB>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B w="28575">
                      <a:solidFill>
                        <a:srgbClr val="000000"/>
                      </a:solidFill>
                      <a:prstDash val="solid"/>
                    </a:lnB>
                  </a:tcPr>
                </a:tc>
                <a:tc>
                  <a:txBody>
                    <a:bodyPr/>
                    <a:lstStyle/>
                    <a:p>
                      <a:pPr>
                        <a:lnSpc>
                          <a:spcPct val="100000"/>
                        </a:lnSpc>
                      </a:pPr>
                      <a:endParaRPr sz="1600">
                        <a:latin typeface="Arial" panose="020B0604020202020204" pitchFamily="34" charset="0"/>
                        <a:cs typeface="Arial" panose="020B0604020202020204" pitchFamily="34" charset="0"/>
                      </a:endParaRPr>
                    </a:p>
                  </a:txBody>
                  <a:tcPr marL="0" marR="0" marT="0" marB="0">
                    <a:lnB w="28575">
                      <a:solidFill>
                        <a:srgbClr val="000000"/>
                      </a:solidFill>
                      <a:prstDash val="solid"/>
                    </a:lnB>
                    <a:solidFill>
                      <a:srgbClr val="FFFFFF"/>
                    </a:solidFill>
                  </a:tcPr>
                </a:tc>
                <a:tc>
                  <a:txBody>
                    <a:bodyPr/>
                    <a:lstStyle/>
                    <a:p>
                      <a:pPr marR="191135" algn="ctr">
                        <a:lnSpc>
                          <a:spcPct val="100000"/>
                        </a:lnSpc>
                        <a:spcBef>
                          <a:spcPts val="425"/>
                        </a:spcBef>
                      </a:pPr>
                      <a:r>
                        <a:rPr sz="1600" dirty="0">
                          <a:latin typeface="Arial" panose="020B0604020202020204" pitchFamily="34" charset="0"/>
                          <a:cs typeface="Arial" panose="020B0604020202020204" pitchFamily="34" charset="0"/>
                        </a:rPr>
                        <a:t>KOMBES</a:t>
                      </a:r>
                      <a:r>
                        <a:rPr sz="1600" spc="-5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POL</a:t>
                      </a:r>
                      <a:endParaRPr sz="1600" dirty="0">
                        <a:latin typeface="Arial" panose="020B0604020202020204" pitchFamily="34" charset="0"/>
                        <a:cs typeface="Arial" panose="020B0604020202020204" pitchFamily="34" charset="0"/>
                      </a:endParaRPr>
                    </a:p>
                  </a:txBody>
                  <a:tcPr marL="0" marR="0" marT="53975" marB="0">
                    <a:lnB w="28575">
                      <a:solidFill>
                        <a:srgbClr val="000000"/>
                      </a:solidFill>
                      <a:prstDash val="solid"/>
                    </a:lnB>
                    <a:solidFill>
                      <a:srgbClr val="FFFFFF"/>
                    </a:solidFill>
                  </a:tcPr>
                </a:tc>
                <a:tc>
                  <a:txBody>
                    <a:bodyPr/>
                    <a:lstStyle/>
                    <a:p>
                      <a:pPr marR="100330" algn="ctr">
                        <a:lnSpc>
                          <a:spcPct val="100000"/>
                        </a:lnSpc>
                        <a:spcBef>
                          <a:spcPts val="425"/>
                        </a:spcBef>
                      </a:pPr>
                      <a:r>
                        <a:rPr sz="1600" spc="-55" dirty="0">
                          <a:latin typeface="Arial" panose="020B0604020202020204" pitchFamily="34" charset="0"/>
                          <a:cs typeface="Arial" panose="020B0604020202020204" pitchFamily="34" charset="0"/>
                        </a:rPr>
                        <a:t>40</a:t>
                      </a:r>
                      <a:endParaRPr sz="1600" dirty="0">
                        <a:latin typeface="Arial" panose="020B0604020202020204" pitchFamily="34" charset="0"/>
                        <a:cs typeface="Arial" panose="020B0604020202020204" pitchFamily="34" charset="0"/>
                      </a:endParaRPr>
                    </a:p>
                  </a:txBody>
                  <a:tcPr marL="0" marR="0" marT="53975" marB="0">
                    <a:lnB w="28575">
                      <a:solidFill>
                        <a:srgbClr val="000000"/>
                      </a:solidFill>
                      <a:prstDash val="solid"/>
                    </a:lnB>
                    <a:solidFill>
                      <a:srgbClr val="FFFFFF"/>
                    </a:solidFill>
                  </a:tcPr>
                </a:tc>
              </a:tr>
            </a:tbl>
          </a:graphicData>
        </a:graphic>
      </p:graphicFrame>
      <p:sp>
        <p:nvSpPr>
          <p:cNvPr id="8" name="object 8"/>
          <p:cNvSpPr/>
          <p:nvPr/>
        </p:nvSpPr>
        <p:spPr>
          <a:xfrm>
            <a:off x="1776983" y="3098292"/>
            <a:ext cx="822959" cy="101041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857755" y="4902708"/>
            <a:ext cx="742188" cy="879347"/>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11794108" y="6515771"/>
            <a:ext cx="322580" cy="300355"/>
          </a:xfrm>
          <a:prstGeom prst="rect">
            <a:avLst/>
          </a:prstGeom>
        </p:spPr>
        <p:txBody>
          <a:bodyPr vert="horz" wrap="square" lIns="0" tIns="4445" rIns="0" bIns="0" rtlCol="0">
            <a:spAutoFit/>
          </a:bodyPr>
          <a:lstStyle/>
          <a:p>
            <a:pPr marL="25400">
              <a:lnSpc>
                <a:spcPct val="100000"/>
              </a:lnSpc>
              <a:spcBef>
                <a:spcPts val="35"/>
              </a:spcBef>
            </a:pPr>
            <a:fld id="{81D60167-4931-47E6-BA6A-407CBD079E47}" type="slidenum">
              <a:rPr sz="1800" spc="65" dirty="0">
                <a:solidFill>
                  <a:srgbClr val="FFFFFF"/>
                </a:solidFill>
                <a:latin typeface="Century Gothic"/>
                <a:cs typeface="Century Gothic"/>
              </a:rPr>
              <a:t>9</a:t>
            </a:fld>
            <a:endParaRPr sz="1800">
              <a:latin typeface="Century Gothic"/>
              <a:cs typeface="Century Gothic"/>
            </a:endParaRPr>
          </a:p>
        </p:txBody>
      </p:sp>
      <p:sp>
        <p:nvSpPr>
          <p:cNvPr id="11" name="Oval 10"/>
          <p:cNvSpPr/>
          <p:nvPr/>
        </p:nvSpPr>
        <p:spPr>
          <a:xfrm>
            <a:off x="11638176" y="6537820"/>
            <a:ext cx="498049"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latin typeface="Arial" panose="020B0604020202020204" pitchFamily="34" charset="0"/>
                <a:cs typeface="Arial" panose="020B0604020202020204" pitchFamily="34" charset="0"/>
              </a:rPr>
              <a:t>9</a:t>
            </a:r>
            <a:endParaRPr lang="en-US" sz="11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bwMode="auto">
          <a:xfrm>
            <a:off x="10357283" y="179523"/>
            <a:ext cx="1676400" cy="338554"/>
          </a:xfrm>
          <a:prstGeom prst="rect">
            <a:avLst/>
          </a:prstGeom>
          <a:solidFill>
            <a:srgbClr val="00B0F0"/>
          </a:solidFill>
          <a:ln>
            <a:solidFill>
              <a:schemeClr val="tx1"/>
            </a:solidFill>
          </a:ln>
        </p:spPr>
        <p:txBody>
          <a:bodyPr wrap="square">
            <a:spAutoFit/>
          </a:bodyPr>
          <a:lstStyle/>
          <a:p>
            <a:pPr algn="ctr">
              <a:defRPr/>
            </a:pPr>
            <a:r>
              <a:rPr lang="en-US" sz="1600" b="1"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rPr>
              <a:t>LANJUTAN …</a:t>
            </a:r>
            <a:endParaRPr lang="en-US" sz="1600" b="1" dirty="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2276</Words>
  <Application>Microsoft Office PowerPoint</Application>
  <PresentationFormat>Custom</PresentationFormat>
  <Paragraphs>572</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FORMASI JABFUNG TAHAP II  (NOMENKLATUR JF SAMA DGN K/L)</vt:lpstr>
      <vt:lpstr>PowerPoint Presentation</vt:lpstr>
      <vt:lpstr>FORMASI JABFUNG TAHAP II  (NOMENKLATUR JF SAMA DGN K/L)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beo</dc:creator>
  <cp:lastModifiedBy>ismail - [2010]</cp:lastModifiedBy>
  <cp:revision>42</cp:revision>
  <cp:lastPrinted>2020-07-17T00:34:05Z</cp:lastPrinted>
  <dcterms:created xsi:type="dcterms:W3CDTF">2020-07-16T02:49:36Z</dcterms:created>
  <dcterms:modified xsi:type="dcterms:W3CDTF">2020-07-17T00:39:43Z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2020-03-31T00:00:00Z</vt:filetime>
  </property>
  <property fmtid="{D5CDD505-2E9C-101B-9397-08002B2CF9AE}" pid="3" name="Creator">
    <vt:lpwstr>Microsoft® PowerPoint® 2019</vt:lpwstr>
  </property>
  <property fmtid="{D5CDD505-2E9C-101B-9397-08002B2CF9AE}" pid="4" name="LastSaved">
    <vt:filetime>2020-07-16T00:00:00Z</vt:filetime>
  </property>
</Properties>
</file>