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notesMasterIdLst>
    <p:notesMasterId r:id="rId22"/>
  </p:notesMasterIdLst>
  <p:handoutMasterIdLst>
    <p:handoutMasterId r:id="rId23"/>
  </p:handoutMasterIdLst>
  <p:sldIdLst>
    <p:sldId id="256" r:id="rId2"/>
    <p:sldId id="394" r:id="rId3"/>
    <p:sldId id="369" r:id="rId4"/>
    <p:sldId id="370" r:id="rId5"/>
    <p:sldId id="398" r:id="rId6"/>
    <p:sldId id="404" r:id="rId7"/>
    <p:sldId id="399" r:id="rId8"/>
    <p:sldId id="400" r:id="rId9"/>
    <p:sldId id="401" r:id="rId10"/>
    <p:sldId id="402" r:id="rId11"/>
    <p:sldId id="403" r:id="rId12"/>
    <p:sldId id="395" r:id="rId13"/>
    <p:sldId id="407" r:id="rId14"/>
    <p:sldId id="405" r:id="rId15"/>
    <p:sldId id="392" r:id="rId16"/>
    <p:sldId id="412" r:id="rId17"/>
    <p:sldId id="411" r:id="rId18"/>
    <p:sldId id="408" r:id="rId19"/>
    <p:sldId id="393" r:id="rId20"/>
    <p:sldId id="389"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6"/>
    <a:srgbClr val="E6F45E"/>
    <a:srgbClr val="FDF955"/>
    <a:srgbClr val="E8E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107" d="100"/>
          <a:sy n="107" d="100"/>
        </p:scale>
        <p:origin x="-16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179834E-4305-445C-A578-23CE6B1C78F0}" type="datetimeFigureOut">
              <a:rPr lang="en-US" smtClean="0"/>
              <a:pPr/>
              <a:t>7/17/2020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65060286-CAEC-4229-A2DF-B0052204DD81}" type="slidenum">
              <a:rPr lang="en-US" smtClean="0"/>
              <a:pPr/>
              <a:t>‹#›</a:t>
            </a:fld>
            <a:endParaRPr lang="en-US"/>
          </a:p>
        </p:txBody>
      </p:sp>
    </p:spTree>
    <p:extLst>
      <p:ext uri="{BB962C8B-B14F-4D97-AF65-F5344CB8AC3E}">
        <p14:creationId xmlns:p14="http://schemas.microsoft.com/office/powerpoint/2010/main" val="287629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8A7920A-08B1-408B-8728-F3A39FBF2FBC}" type="datetimeFigureOut">
              <a:rPr lang="en-US" smtClean="0"/>
              <a:pPr/>
              <a:t>7/17/2020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484BE68-4CB8-499F-BBD7-B3677250AA15}" type="slidenum">
              <a:rPr lang="en-US" smtClean="0"/>
              <a:pPr/>
              <a:t>‹#›</a:t>
            </a:fld>
            <a:endParaRPr lang="en-US"/>
          </a:p>
        </p:txBody>
      </p:sp>
    </p:spTree>
    <p:extLst>
      <p:ext uri="{BB962C8B-B14F-4D97-AF65-F5344CB8AC3E}">
        <p14:creationId xmlns:p14="http://schemas.microsoft.com/office/powerpoint/2010/main" val="264514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3</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393224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12</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353037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13</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310939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14</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381122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87450" y="698500"/>
            <a:ext cx="4651375" cy="3489325"/>
          </a:xfrm>
          <a:ln/>
        </p:spPr>
      </p:sp>
      <p:sp>
        <p:nvSpPr>
          <p:cNvPr id="75779" name="Notes Placeholder 2"/>
          <p:cNvSpPr>
            <a:spLocks noGrp="1"/>
          </p:cNvSpPr>
          <p:nvPr>
            <p:ph type="body" idx="1"/>
          </p:nvPr>
        </p:nvSpPr>
        <p:spPr>
          <a:noFill/>
          <a:ln/>
        </p:spPr>
        <p:txBody>
          <a:bodyPr/>
          <a:lstStyle/>
          <a:p>
            <a:endParaRPr lang="en-US" smtClean="0">
              <a:latin typeface="Arial" pitchFamily="34" charset="0"/>
            </a:endParaRPr>
          </a:p>
        </p:txBody>
      </p:sp>
      <p:sp>
        <p:nvSpPr>
          <p:cNvPr id="75780" name="Slide Number Placeholder 3"/>
          <p:cNvSpPr>
            <a:spLocks noGrp="1"/>
          </p:cNvSpPr>
          <p:nvPr>
            <p:ph type="sldNum" sz="quarter" idx="5"/>
          </p:nvPr>
        </p:nvSpPr>
        <p:spPr>
          <a:noFill/>
        </p:spPr>
        <p:txBody>
          <a:bodyPr/>
          <a:lstStyle/>
          <a:p>
            <a:fld id="{F116D893-DFB2-4526-95A1-E4483577364A}" type="slidenum">
              <a:rPr lang="en-US" smtClean="0">
                <a:latin typeface="Arial" pitchFamily="34" charset="0"/>
              </a:rPr>
              <a:pPr/>
              <a:t>15</a:t>
            </a:fld>
            <a:endParaRPr lang="en-US" smtClean="0">
              <a:latin typeface="Arial" pitchFamily="34" charset="0"/>
            </a:endParaRPr>
          </a:p>
        </p:txBody>
      </p:sp>
    </p:spTree>
    <p:extLst>
      <p:ext uri="{BB962C8B-B14F-4D97-AF65-F5344CB8AC3E}">
        <p14:creationId xmlns:p14="http://schemas.microsoft.com/office/powerpoint/2010/main" val="2299683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16</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310939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87450" y="698500"/>
            <a:ext cx="4651375" cy="3489325"/>
          </a:xfrm>
          <a:ln/>
        </p:spPr>
      </p:sp>
      <p:sp>
        <p:nvSpPr>
          <p:cNvPr id="75779" name="Notes Placeholder 2"/>
          <p:cNvSpPr>
            <a:spLocks noGrp="1"/>
          </p:cNvSpPr>
          <p:nvPr>
            <p:ph type="body" idx="1"/>
          </p:nvPr>
        </p:nvSpPr>
        <p:spPr>
          <a:noFill/>
          <a:ln/>
        </p:spPr>
        <p:txBody>
          <a:bodyPr/>
          <a:lstStyle/>
          <a:p>
            <a:endParaRPr lang="en-US" smtClean="0">
              <a:latin typeface="Arial" pitchFamily="34" charset="0"/>
            </a:endParaRPr>
          </a:p>
        </p:txBody>
      </p:sp>
      <p:sp>
        <p:nvSpPr>
          <p:cNvPr id="75780" name="Slide Number Placeholder 3"/>
          <p:cNvSpPr>
            <a:spLocks noGrp="1"/>
          </p:cNvSpPr>
          <p:nvPr>
            <p:ph type="sldNum" sz="quarter" idx="5"/>
          </p:nvPr>
        </p:nvSpPr>
        <p:spPr>
          <a:noFill/>
        </p:spPr>
        <p:txBody>
          <a:bodyPr/>
          <a:lstStyle/>
          <a:p>
            <a:fld id="{F116D893-DFB2-4526-95A1-E4483577364A}" type="slidenum">
              <a:rPr lang="en-US" smtClean="0">
                <a:latin typeface="Arial" pitchFamily="34" charset="0"/>
              </a:rPr>
              <a:pPr/>
              <a:t>17</a:t>
            </a:fld>
            <a:endParaRPr lang="en-US" smtClean="0">
              <a:latin typeface="Arial" pitchFamily="34" charset="0"/>
            </a:endParaRPr>
          </a:p>
        </p:txBody>
      </p:sp>
    </p:spTree>
    <p:extLst>
      <p:ext uri="{BB962C8B-B14F-4D97-AF65-F5344CB8AC3E}">
        <p14:creationId xmlns:p14="http://schemas.microsoft.com/office/powerpoint/2010/main" val="229968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87450" y="698500"/>
            <a:ext cx="4651375" cy="3489325"/>
          </a:xfrm>
          <a:ln/>
        </p:spPr>
      </p:sp>
      <p:sp>
        <p:nvSpPr>
          <p:cNvPr id="75779" name="Notes Placeholder 2"/>
          <p:cNvSpPr>
            <a:spLocks noGrp="1"/>
          </p:cNvSpPr>
          <p:nvPr>
            <p:ph type="body" idx="1"/>
          </p:nvPr>
        </p:nvSpPr>
        <p:spPr>
          <a:noFill/>
          <a:ln/>
        </p:spPr>
        <p:txBody>
          <a:bodyPr/>
          <a:lstStyle/>
          <a:p>
            <a:endParaRPr lang="en-US" smtClean="0">
              <a:latin typeface="Arial" pitchFamily="34" charset="0"/>
            </a:endParaRPr>
          </a:p>
        </p:txBody>
      </p:sp>
      <p:sp>
        <p:nvSpPr>
          <p:cNvPr id="75780" name="Slide Number Placeholder 3"/>
          <p:cNvSpPr>
            <a:spLocks noGrp="1"/>
          </p:cNvSpPr>
          <p:nvPr>
            <p:ph type="sldNum" sz="quarter" idx="5"/>
          </p:nvPr>
        </p:nvSpPr>
        <p:spPr>
          <a:noFill/>
        </p:spPr>
        <p:txBody>
          <a:bodyPr/>
          <a:lstStyle/>
          <a:p>
            <a:fld id="{F116D893-DFB2-4526-95A1-E4483577364A}" type="slidenum">
              <a:rPr lang="en-US" smtClean="0">
                <a:latin typeface="Arial" pitchFamily="34" charset="0"/>
              </a:rPr>
              <a:pPr/>
              <a:t>18</a:t>
            </a:fld>
            <a:endParaRPr lang="en-US" smtClean="0">
              <a:latin typeface="Arial" pitchFamily="34" charset="0"/>
            </a:endParaRPr>
          </a:p>
        </p:txBody>
      </p:sp>
    </p:spTree>
    <p:extLst>
      <p:ext uri="{BB962C8B-B14F-4D97-AF65-F5344CB8AC3E}">
        <p14:creationId xmlns:p14="http://schemas.microsoft.com/office/powerpoint/2010/main" val="401660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4</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393224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5</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92451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6</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273880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7</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224304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8</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246223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9</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89615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10</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223116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11</a:t>
            </a:fld>
            <a:endParaRPr lang="en-US" smtClean="0"/>
          </a:p>
        </p:txBody>
      </p:sp>
      <p:sp>
        <p:nvSpPr>
          <p:cNvPr id="86019" name="Rectangle 2"/>
          <p:cNvSpPr>
            <a:spLocks noGrp="1" noRot="1" noChangeAspect="1" noChangeArrowheads="1" noTextEdit="1"/>
          </p:cNvSpPr>
          <p:nvPr>
            <p:ph type="sldImg"/>
          </p:nvPr>
        </p:nvSpPr>
        <p:spPr>
          <a:xfrm>
            <a:off x="1265238" y="720725"/>
            <a:ext cx="4802187" cy="3602038"/>
          </a:xfrm>
          <a:ln/>
        </p:spPr>
      </p:sp>
      <p:sp>
        <p:nvSpPr>
          <p:cNvPr id="86020" name="Rectangle 3"/>
          <p:cNvSpPr>
            <a:spLocks noGrp="1" noChangeArrowheads="1"/>
          </p:cNvSpPr>
          <p:nvPr>
            <p:ph type="body" idx="1"/>
          </p:nvPr>
        </p:nvSpPr>
        <p:spPr>
          <a:xfrm>
            <a:off x="731521" y="4558909"/>
            <a:ext cx="5852160" cy="4322207"/>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2049786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A6EC2DF-CB9E-4D0A-B7A2-7ED253C4A7A3}" type="datetimeFigureOut">
              <a:rPr lang="en-US" smtClean="0"/>
              <a:pPr/>
              <a:t>7/17/2020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4202255-0C5D-4458-8523-F1001DF8C6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6EC2DF-CB9E-4D0A-B7A2-7ED253C4A7A3}" type="datetimeFigureOut">
              <a:rPr lang="en-US" smtClean="0"/>
              <a:pPr/>
              <a:t>7/17/2020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4202255-0C5D-4458-8523-F1001DF8C6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6EC2DF-CB9E-4D0A-B7A2-7ED253C4A7A3}" type="datetimeFigureOut">
              <a:rPr lang="en-US" smtClean="0"/>
              <a:pPr/>
              <a:t>7/17/2020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4202255-0C5D-4458-8523-F1001DF8C65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17"/>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p:txBody>
          <a:bodyPr/>
          <a:lstStyle>
            <a:lvl1pPr>
              <a:defRPr/>
            </a:lvl1pPr>
          </a:lstStyle>
          <a:p>
            <a:pPr>
              <a:defRPr/>
            </a:pPr>
            <a:fld id="{B6FF61C4-8DFD-49DE-AC96-ED3A6F0D2824}" type="datetime1">
              <a:rPr lang="en-US" smtClean="0"/>
              <a:pPr>
                <a:defRPr/>
              </a:pPr>
              <a:t>7/17/2020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6B9D0F5-1D7F-4923-BB3B-338CE9721E1A}" type="slidenum">
              <a:rPr lang="en-US"/>
              <a:pPr>
                <a:defRPr/>
              </a:pPr>
              <a:t>‹#›</a:t>
            </a:fld>
            <a:endParaRPr lang="en-US"/>
          </a:p>
        </p:txBody>
      </p:sp>
    </p:spTree>
    <p:extLst>
      <p:ext uri="{BB962C8B-B14F-4D97-AF65-F5344CB8AC3E}">
        <p14:creationId xmlns:p14="http://schemas.microsoft.com/office/powerpoint/2010/main" val="3543317381"/>
      </p:ext>
    </p:extLst>
  </p:cSld>
  <p:clrMapOvr>
    <a:masterClrMapping/>
  </p:clrMapOvr>
  <mc:AlternateContent xmlns:mc="http://schemas.openxmlformats.org/markup-compatibility/2006" xmlns:p14="http://schemas.microsoft.com/office/powerpoint/2010/main">
    <mc:Choice Requires="p14">
      <p:transition p14:dur="250" advClick="0">
        <p:cover/>
      </p:transition>
    </mc:Choice>
    <mc:Fallback xmlns="">
      <p:transition advClick="0">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6EC2DF-CB9E-4D0A-B7A2-7ED253C4A7A3}" type="datetimeFigureOut">
              <a:rPr lang="en-US" smtClean="0"/>
              <a:pPr/>
              <a:t>7/17/2020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4202255-0C5D-4458-8523-F1001DF8C65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A6EC2DF-CB9E-4D0A-B7A2-7ED253C4A7A3}" type="datetimeFigureOut">
              <a:rPr lang="en-US" smtClean="0"/>
              <a:pPr/>
              <a:t>7/17/2020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4202255-0C5D-4458-8523-F1001DF8C65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6EC2DF-CB9E-4D0A-B7A2-7ED253C4A7A3}" type="datetimeFigureOut">
              <a:rPr lang="en-US" smtClean="0"/>
              <a:pPr/>
              <a:t>7/17/2020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4202255-0C5D-4458-8523-F1001DF8C65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A6EC2DF-CB9E-4D0A-B7A2-7ED253C4A7A3}" type="datetimeFigureOut">
              <a:rPr lang="en-US" smtClean="0"/>
              <a:pPr/>
              <a:t>7/17/2020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4202255-0C5D-4458-8523-F1001DF8C6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A6EC2DF-CB9E-4D0A-B7A2-7ED253C4A7A3}" type="datetimeFigureOut">
              <a:rPr lang="en-US" smtClean="0"/>
              <a:pPr/>
              <a:t>7/17/2020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4202255-0C5D-4458-8523-F1001DF8C65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A6EC2DF-CB9E-4D0A-B7A2-7ED253C4A7A3}" type="datetimeFigureOut">
              <a:rPr lang="en-US" smtClean="0"/>
              <a:pPr/>
              <a:t>7/17/2020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4202255-0C5D-4458-8523-F1001DF8C6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A6EC2DF-CB9E-4D0A-B7A2-7ED253C4A7A3}" type="datetimeFigureOut">
              <a:rPr lang="en-US" smtClean="0"/>
              <a:pPr/>
              <a:t>7/17/2020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4202255-0C5D-4458-8523-F1001DF8C6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A6EC2DF-CB9E-4D0A-B7A2-7ED253C4A7A3}" type="datetimeFigureOut">
              <a:rPr lang="en-US" smtClean="0"/>
              <a:pPr/>
              <a:t>7/17/2020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4202255-0C5D-4458-8523-F1001DF8C65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A6EC2DF-CB9E-4D0A-B7A2-7ED253C4A7A3}" type="datetimeFigureOut">
              <a:rPr lang="en-US" smtClean="0"/>
              <a:pPr/>
              <a:t>7/17/2020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4202255-0C5D-4458-8523-F1001DF8C6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1628800"/>
            <a:ext cx="5472608" cy="1063020"/>
          </a:xfrm>
          <a:ln>
            <a:solidFill>
              <a:schemeClr val="tx1"/>
            </a:solidFill>
          </a:ln>
        </p:spPr>
        <p:txBody>
          <a:bodyPr>
            <a:noAutofit/>
          </a:bodyPr>
          <a:lstStyle/>
          <a:p>
            <a:pPr algn="ctr">
              <a:spcBef>
                <a:spcPts val="200"/>
              </a:spcBef>
              <a:spcAft>
                <a:spcPts val="200"/>
              </a:spcAft>
            </a:pPr>
            <a:r>
              <a:rPr lang="en-US" sz="3200" b="1" dirty="0" smtClean="0">
                <a:effectLst/>
                <a:latin typeface="Arial" pitchFamily="34" charset="0"/>
                <a:ea typeface="Cambria Math" pitchFamily="18" charset="0"/>
                <a:cs typeface="Arial" pitchFamily="34" charset="0"/>
              </a:rPr>
              <a:t>JABATAN  FUNGSIONAL </a:t>
            </a:r>
            <a:br>
              <a:rPr lang="en-US" sz="3200" b="1" dirty="0" smtClean="0">
                <a:effectLst/>
                <a:latin typeface="Arial" pitchFamily="34" charset="0"/>
                <a:ea typeface="Cambria Math" pitchFamily="18" charset="0"/>
                <a:cs typeface="Arial" pitchFamily="34" charset="0"/>
              </a:rPr>
            </a:br>
            <a:r>
              <a:rPr lang="en-US" sz="3200" b="1" dirty="0" smtClean="0">
                <a:latin typeface="Arial" pitchFamily="34" charset="0"/>
                <a:ea typeface="Cambria Math" pitchFamily="18" charset="0"/>
                <a:cs typeface="Arial" pitchFamily="34" charset="0"/>
              </a:rPr>
              <a:t>ANGGOTA POLRI</a:t>
            </a:r>
            <a:endParaRPr lang="en-US" sz="3200" b="1" dirty="0">
              <a:effectLst/>
              <a:latin typeface="Arial" pitchFamily="34" charset="0"/>
              <a:ea typeface="Cambria Math" pitchFamily="18" charset="0"/>
              <a:cs typeface="Arial" pitchFamily="34" charset="0"/>
            </a:endParaRPr>
          </a:p>
        </p:txBody>
      </p:sp>
      <p:sp>
        <p:nvSpPr>
          <p:cNvPr id="7" name="Title 1"/>
          <p:cNvSpPr txBox="1">
            <a:spLocks/>
          </p:cNvSpPr>
          <p:nvPr/>
        </p:nvSpPr>
        <p:spPr>
          <a:xfrm>
            <a:off x="2699792" y="3861048"/>
            <a:ext cx="3600400" cy="720080"/>
          </a:xfrm>
          <a:prstGeom prst="rect">
            <a:avLst/>
          </a:prstGeom>
          <a:solidFill>
            <a:schemeClr val="bg1"/>
          </a:solidFill>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200"/>
              </a:spcBef>
              <a:spcAft>
                <a:spcPts val="200"/>
              </a:spcAft>
            </a:pPr>
            <a:r>
              <a:rPr lang="en-US" sz="2400" b="1" dirty="0" smtClean="0">
                <a:latin typeface="Arial" pitchFamily="34" charset="0"/>
                <a:ea typeface="Cambria Math" pitchFamily="18" charset="0"/>
                <a:cs typeface="Arial" pitchFamily="34" charset="0"/>
              </a:rPr>
              <a:t>OLEH </a:t>
            </a:r>
          </a:p>
          <a:p>
            <a:pPr>
              <a:spcBef>
                <a:spcPts val="200"/>
              </a:spcBef>
              <a:spcAft>
                <a:spcPts val="200"/>
              </a:spcAft>
            </a:pPr>
            <a:r>
              <a:rPr lang="en-US" sz="2400" b="1" dirty="0" smtClean="0">
                <a:latin typeface="Arial" pitchFamily="34" charset="0"/>
                <a:ea typeface="Cambria Math" pitchFamily="18" charset="0"/>
                <a:cs typeface="Arial" pitchFamily="34" charset="0"/>
              </a:rPr>
              <a:t>PUSKEU POLRI</a:t>
            </a:r>
            <a:endParaRPr lang="en-US" sz="2400" b="1" dirty="0">
              <a:latin typeface="Arial" pitchFamily="34" charset="0"/>
              <a:ea typeface="Cambria Math" pitchFamily="18" charset="0"/>
              <a:cs typeface="Arial" pitchFamily="34" charset="0"/>
            </a:endParaRPr>
          </a:p>
        </p:txBody>
      </p:sp>
      <p:sp>
        <p:nvSpPr>
          <p:cNvPr id="3" name="TextBox 2"/>
          <p:cNvSpPr txBox="1"/>
          <p:nvPr/>
        </p:nvSpPr>
        <p:spPr>
          <a:xfrm>
            <a:off x="2843808" y="5949280"/>
            <a:ext cx="3672408" cy="369332"/>
          </a:xfrm>
          <a:prstGeom prst="rect">
            <a:avLst/>
          </a:prstGeom>
          <a:noFill/>
        </p:spPr>
        <p:txBody>
          <a:bodyPr wrap="square" rtlCol="0">
            <a:spAutoFit/>
          </a:bodyPr>
          <a:lstStyle/>
          <a:p>
            <a:r>
              <a:rPr lang="en-US" b="1" dirty="0" smtClean="0">
                <a:latin typeface="Arial" pitchFamily="34" charset="0"/>
                <a:cs typeface="Arial" pitchFamily="34" charset="0"/>
              </a:rPr>
              <a:t>Jakarta,           </a:t>
            </a:r>
            <a:r>
              <a:rPr lang="en-US" b="1" dirty="0" err="1" smtClean="0">
                <a:latin typeface="Arial" pitchFamily="34" charset="0"/>
                <a:cs typeface="Arial" pitchFamily="34" charset="0"/>
              </a:rPr>
              <a:t>Februari</a:t>
            </a:r>
            <a:r>
              <a:rPr lang="en-US" b="1" dirty="0" smtClean="0">
                <a:latin typeface="Arial" pitchFamily="34" charset="0"/>
                <a:cs typeface="Arial" pitchFamily="34" charset="0"/>
              </a:rPr>
              <a:t>   2020</a:t>
            </a:r>
            <a:endParaRPr lang="en-US" b="1" dirty="0">
              <a:latin typeface="Arial" pitchFamily="34" charset="0"/>
              <a:cs typeface="Arial" pitchFamily="34" charset="0"/>
            </a:endParaRPr>
          </a:p>
        </p:txBody>
      </p:sp>
      <p:pic>
        <p:nvPicPr>
          <p:cNvPr id="10" name="Picture 9" descr="Tribrata7.png"/>
          <p:cNvPicPr>
            <a:picLocks noChangeAspect="1"/>
          </p:cNvPicPr>
          <p:nvPr/>
        </p:nvPicPr>
        <p:blipFill>
          <a:blip r:embed="rId2" cstate="print"/>
          <a:stretch>
            <a:fillRect/>
          </a:stretch>
        </p:blipFill>
        <p:spPr>
          <a:xfrm>
            <a:off x="178639" y="151342"/>
            <a:ext cx="1218752" cy="901394"/>
          </a:xfrm>
          <a:prstGeom prst="rect">
            <a:avLst/>
          </a:prstGeom>
          <a:ln>
            <a:noFill/>
          </a:ln>
          <a:effectLst>
            <a:outerShdw blurRad="50800" dist="38100" dir="2700000" algn="tl" rotWithShape="0">
              <a:prstClr val="black">
                <a:alpha val="40000"/>
              </a:prstClr>
            </a:outerShdw>
          </a:effectLst>
        </p:spPr>
      </p:pic>
      <p:pic>
        <p:nvPicPr>
          <p:cNvPr id="11" name="Picture 5" descr="Picture1"/>
          <p:cNvPicPr>
            <a:picLocks noChangeAspect="1" noChangeArrowheads="1"/>
          </p:cNvPicPr>
          <p:nvPr/>
        </p:nvPicPr>
        <p:blipFill>
          <a:blip r:embed="rId3" cstate="print"/>
          <a:srcRect/>
          <a:stretch>
            <a:fillRect/>
          </a:stretch>
        </p:blipFill>
        <p:spPr bwMode="auto">
          <a:xfrm>
            <a:off x="7785106" y="161921"/>
            <a:ext cx="1179382" cy="890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79512" y="580207"/>
            <a:ext cx="8875553" cy="5262979"/>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12 </a:t>
            </a:r>
          </a:p>
          <a:p>
            <a:pPr marL="347663" indent="-347663" algn="just">
              <a:tabLst>
                <a:tab pos="347663" algn="l"/>
              </a:tabLst>
            </a:pPr>
            <a:r>
              <a:rPr lang="en-US" sz="1600" b="1" dirty="0" smtClean="0">
                <a:latin typeface="Arial" pitchFamily="34" charset="0"/>
                <a:cs typeface="Arial" pitchFamily="34" charset="0"/>
              </a:rPr>
              <a:t>PEMBINAAN KARIR PEJABAT FUNGSIONAL POLRI TERDIRI ATAS: </a:t>
            </a:r>
          </a:p>
          <a:p>
            <a:pPr marL="347663" indent="-347663" algn="just">
              <a:buAutoNum type="alphaLcPeriod"/>
              <a:tabLst>
                <a:tab pos="360363" algn="l"/>
              </a:tabLst>
            </a:pPr>
            <a:r>
              <a:rPr lang="en-US" sz="1600" b="1" dirty="0" smtClean="0">
                <a:latin typeface="Arial" pitchFamily="34" charset="0"/>
                <a:cs typeface="Arial" pitchFamily="34" charset="0"/>
              </a:rPr>
              <a:t>PENGANGKATAN, PEMINDAHAN DAN PEMBERHENTIAN; DAN </a:t>
            </a:r>
          </a:p>
          <a:p>
            <a:pPr marL="347663" indent="-347663" algn="just">
              <a:buAutoNum type="alphaLcPeriod"/>
              <a:tabLst>
                <a:tab pos="360363" algn="l"/>
              </a:tabLst>
            </a:pPr>
            <a:r>
              <a:rPr lang="en-US" sz="1600" b="1" dirty="0" smtClean="0">
                <a:latin typeface="Arial" pitchFamily="34" charset="0"/>
                <a:cs typeface="Arial" pitchFamily="34" charset="0"/>
              </a:rPr>
              <a:t>PENILAIAN KINERJA.</a:t>
            </a:r>
          </a:p>
          <a:p>
            <a:pPr marL="347663" indent="-347663" algn="ctr">
              <a:tabLst>
                <a:tab pos="360363" algn="l"/>
              </a:tabLst>
            </a:pPr>
            <a:r>
              <a:rPr lang="en-US" sz="1600" b="1" dirty="0" smtClean="0">
                <a:latin typeface="Arial" pitchFamily="34" charset="0"/>
                <a:cs typeface="Arial" pitchFamily="34" charset="0"/>
              </a:rPr>
              <a:t>PASAL 13 </a:t>
            </a:r>
          </a:p>
          <a:p>
            <a:pPr marL="0" indent="0" algn="just">
              <a:tabLst>
                <a:tab pos="360363" algn="l"/>
              </a:tabLst>
            </a:pPr>
            <a:r>
              <a:rPr lang="en-US" sz="1600" b="1" dirty="0" smtClean="0">
                <a:latin typeface="Arial" pitchFamily="34" charset="0"/>
                <a:cs typeface="Arial" pitchFamily="34" charset="0"/>
              </a:rPr>
              <a:t>PEMBINAAN KARIR PEJABAT FUNGSIONAL POLRI SBGMANA DIMAKSUD DLM PASAL 12 DILAKSANAKAN OLEH SATKER POLRI YG MENYELENGGARAKAN FUNGSI SDM DI LINGKUNGAN POLRI.</a:t>
            </a:r>
          </a:p>
          <a:p>
            <a:pPr marL="0" indent="0" algn="just">
              <a:tabLst>
                <a:tab pos="360363" algn="l"/>
              </a:tabLst>
            </a:pPr>
            <a:endParaRPr lang="en-US" sz="1600" b="1" dirty="0" smtClean="0">
              <a:latin typeface="Arial" pitchFamily="34" charset="0"/>
              <a:cs typeface="Arial" pitchFamily="34" charset="0"/>
            </a:endParaRPr>
          </a:p>
          <a:p>
            <a:pPr marL="347663" indent="-347663" algn="ctr">
              <a:tabLst>
                <a:tab pos="360363" algn="l"/>
              </a:tabLst>
            </a:pPr>
            <a:r>
              <a:rPr lang="en-US" sz="1600" b="1" dirty="0" smtClean="0">
                <a:latin typeface="Arial" pitchFamily="34" charset="0"/>
                <a:cs typeface="Arial" pitchFamily="34" charset="0"/>
              </a:rPr>
              <a:t>PASAL 14 </a:t>
            </a:r>
          </a:p>
          <a:p>
            <a:pPr marL="347663" indent="-347663" algn="just">
              <a:buAutoNum type="arabicPeriod"/>
              <a:tabLst>
                <a:tab pos="360363" algn="l"/>
              </a:tabLst>
            </a:pPr>
            <a:r>
              <a:rPr lang="en-US" sz="1600" b="1" dirty="0" smtClean="0">
                <a:latin typeface="Arial" pitchFamily="34" charset="0"/>
                <a:cs typeface="Arial" pitchFamily="34" charset="0"/>
              </a:rPr>
              <a:t>PENGANGKATAN, PEMINDAHAN, DAN PEMBERHENTIAN DLM DAN DARI JABATAN FUNGSIONAL ANGGOTA POLRI DITETAPKAN OLEH KAPOLRI SESUAI FORMASI JABATAN YG TERSEDIA</a:t>
            </a:r>
            <a:r>
              <a:rPr lang="en-US" sz="1600" b="1" dirty="0">
                <a:latin typeface="Arial" pitchFamily="34" charset="0"/>
                <a:cs typeface="Arial" pitchFamily="34" charset="0"/>
              </a:rPr>
              <a:t>;</a:t>
            </a:r>
            <a:endParaRPr lang="en-US" sz="1600" b="1" dirty="0" smtClean="0">
              <a:latin typeface="Arial" pitchFamily="34" charset="0"/>
              <a:cs typeface="Arial" pitchFamily="34" charset="0"/>
            </a:endParaRPr>
          </a:p>
          <a:p>
            <a:pPr marL="347663" indent="-347663" algn="just">
              <a:buAutoNum type="arabicPeriod"/>
              <a:tabLst>
                <a:tab pos="360363" algn="l"/>
              </a:tabLst>
            </a:pPr>
            <a:r>
              <a:rPr lang="en-US" sz="1600" b="1" dirty="0" smtClean="0">
                <a:latin typeface="Arial" pitchFamily="34" charset="0"/>
                <a:cs typeface="Arial" pitchFamily="34" charset="0"/>
              </a:rPr>
              <a:t> PENGANGKATAN, PEMINDAHAN, DAN PEMBERHENTIAN DLM DAN DARI JABATAN FUNGSIONAL ANGGOTA POLRI SBGMANA DIMAKSUD PADA AYAT (1) DILAKSANAKAN SESUAI DGN KETENTUAN PERATURAN PERUNDANGUNDANGAN.</a:t>
            </a:r>
          </a:p>
          <a:p>
            <a:pPr marL="347663" indent="-347663" algn="ctr">
              <a:tabLst>
                <a:tab pos="360363" algn="l"/>
              </a:tabLst>
            </a:pPr>
            <a:r>
              <a:rPr lang="en-US" sz="1600" b="1" dirty="0" smtClean="0">
                <a:latin typeface="Arial" pitchFamily="34" charset="0"/>
                <a:cs typeface="Arial" pitchFamily="34" charset="0"/>
              </a:rPr>
              <a:t>PASAL 15</a:t>
            </a:r>
          </a:p>
          <a:p>
            <a:pPr marL="347663" indent="-347663" algn="just">
              <a:tabLst>
                <a:tab pos="360363" algn="l"/>
              </a:tabLst>
            </a:pPr>
            <a:r>
              <a:rPr lang="en-US" sz="1600" b="1" dirty="0" smtClean="0">
                <a:latin typeface="Arial" pitchFamily="34" charset="0"/>
                <a:cs typeface="Arial" pitchFamily="34" charset="0"/>
              </a:rPr>
              <a:t>PEMINDAHAN ANGGOTA POLRI:</a:t>
            </a:r>
          </a:p>
          <a:p>
            <a:pPr marL="347663" indent="-347663" algn="just">
              <a:tabLst>
                <a:tab pos="360363" algn="l"/>
              </a:tabLst>
            </a:pPr>
            <a:r>
              <a:rPr lang="en-US" sz="1600" b="1" dirty="0" smtClean="0">
                <a:latin typeface="Arial" pitchFamily="34" charset="0"/>
                <a:cs typeface="Arial" pitchFamily="34" charset="0"/>
              </a:rPr>
              <a:t>a. 	ANTAR JABATAN FUNGSIONAL; ATAU </a:t>
            </a:r>
          </a:p>
          <a:p>
            <a:pPr marL="347663" indent="-347663" algn="just">
              <a:tabLst>
                <a:tab pos="360363" algn="l"/>
              </a:tabLst>
            </a:pPr>
            <a:r>
              <a:rPr lang="en-US" sz="1600" b="1" dirty="0">
                <a:latin typeface="Arial" pitchFamily="34" charset="0"/>
                <a:cs typeface="Arial" pitchFamily="34" charset="0"/>
              </a:rPr>
              <a:t>b</a:t>
            </a:r>
            <a:r>
              <a:rPr lang="en-US" sz="1600" b="1" dirty="0" smtClean="0">
                <a:latin typeface="Arial" pitchFamily="34" charset="0"/>
                <a:cs typeface="Arial" pitchFamily="34" charset="0"/>
              </a:rPr>
              <a:t>. 	DIANGKAT DALAM JABATAN STRUKTURAL ATAU SEBALIKNYA, DAPAT DILAKUKAN SESUAI DGN PERSYARATAN YG DITETAPKAN.</a:t>
            </a:r>
            <a:endParaRPr lang="en-US" sz="1600" b="1" dirty="0">
              <a:latin typeface="Arial" pitchFamily="34" charset="0"/>
              <a:cs typeface="Arial" pitchFamily="34" charset="0"/>
            </a:endParaRPr>
          </a:p>
        </p:txBody>
      </p:sp>
      <p:sp>
        <p:nvSpPr>
          <p:cNvPr id="8" name="Rectangle 7"/>
          <p:cNvSpPr/>
          <p:nvPr/>
        </p:nvSpPr>
        <p:spPr bwMode="auto">
          <a:xfrm>
            <a:off x="6660232" y="162580"/>
            <a:ext cx="2304256"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10</a:t>
            </a:r>
            <a:endParaRPr lang="en-US" sz="1100" b="1" dirty="0">
              <a:solidFill>
                <a:schemeClr val="tx1"/>
              </a:solidFill>
              <a:latin typeface="Arial" panose="020B0604020202020204" pitchFamily="34" charset="0"/>
              <a:cs typeface="Arial" panose="020B0604020202020204" pitchFamily="34" charset="0"/>
            </a:endParaRPr>
          </a:p>
        </p:txBody>
      </p:sp>
      <p:sp>
        <p:nvSpPr>
          <p:cNvPr id="6" name="Snip Diagonal Corner Rectangle 5"/>
          <p:cNvSpPr/>
          <p:nvPr/>
        </p:nvSpPr>
        <p:spPr>
          <a:xfrm>
            <a:off x="6400801" y="6458345"/>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a:t>
            </a:r>
            <a:r>
              <a:rPr lang="en-US" sz="1108" b="1" dirty="0" smtClean="0">
                <a:solidFill>
                  <a:schemeClr val="tx1"/>
                </a:solidFill>
                <a:latin typeface="Arial" pitchFamily="34" charset="0"/>
                <a:cs typeface="Arial" pitchFamily="34" charset="0"/>
              </a:rPr>
              <a:t>42 </a:t>
            </a:r>
            <a:r>
              <a:rPr lang="en-US" sz="1108" b="1" dirty="0">
                <a:solidFill>
                  <a:schemeClr val="tx1"/>
                </a:solidFill>
                <a:latin typeface="Arial" pitchFamily="34" charset="0"/>
                <a:cs typeface="Arial" pitchFamily="34" charset="0"/>
              </a:rPr>
              <a:t>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a:t>
            </a:r>
            <a:r>
              <a:rPr lang="en-US" sz="1108" b="1" dirty="0" smtClean="0">
                <a:solidFill>
                  <a:schemeClr val="tx1"/>
                </a:solidFill>
                <a:latin typeface="Arial" pitchFamily="34" charset="0"/>
                <a:cs typeface="Arial" pitchFamily="34" charset="0"/>
              </a:rPr>
              <a:t>2017</a:t>
            </a:r>
            <a:endParaRPr lang="en-US" sz="1108"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84759229"/>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07504" y="548680"/>
            <a:ext cx="8947561" cy="5755422"/>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16</a:t>
            </a:r>
          </a:p>
          <a:p>
            <a:pPr marL="92075" indent="-92075" algn="just"/>
            <a:r>
              <a:rPr lang="en-US" sz="1600" b="1" dirty="0" smtClean="0">
                <a:latin typeface="Arial" pitchFamily="34" charset="0"/>
                <a:cs typeface="Arial" pitchFamily="34" charset="0"/>
              </a:rPr>
              <a:t> DLM HAL ANGGOTA POLRI YG MENDUDUKI JABATAN FUNGSIONAL DIANGKAT DALAM JABATAN STRUKTURAL MAKA JABATAN FUNGSIONALNYA DIBERHENTIKAN SEMENTARA.</a:t>
            </a:r>
          </a:p>
          <a:p>
            <a:pPr marL="347663" indent="-347663" algn="ctr">
              <a:tabLst>
                <a:tab pos="347663" algn="l"/>
              </a:tabLst>
            </a:pPr>
            <a:r>
              <a:rPr lang="en-US" sz="1600" b="1" dirty="0" smtClean="0">
                <a:latin typeface="Arial" pitchFamily="34" charset="0"/>
                <a:cs typeface="Arial" pitchFamily="34" charset="0"/>
              </a:rPr>
              <a:t>PASAL 17 </a:t>
            </a:r>
          </a:p>
          <a:p>
            <a:pPr marL="0" indent="0" algn="just">
              <a:tabLst>
                <a:tab pos="347663" algn="l"/>
              </a:tabLst>
            </a:pPr>
            <a:r>
              <a:rPr lang="en-US" sz="1600" b="1" dirty="0" smtClean="0">
                <a:latin typeface="Arial" pitchFamily="34" charset="0"/>
                <a:cs typeface="Arial" pitchFamily="34" charset="0"/>
              </a:rPr>
              <a:t>KENAIKAN JENJANG JABATAN FUNGSIONAL SEBAGAIMANA DIMAKSUD DLM PASAL 7 WAJIB MEMENUHI PERSYARATAN DAN STANDAR MINIMAL PENILAIAN YG TELAH DITETAPKAN DLM SISTEM MANAJEMEN KINERJA (SMK) DI LINGKUNGAN POLRI.</a:t>
            </a:r>
          </a:p>
          <a:p>
            <a:pPr marL="347663" indent="-347663" algn="ctr">
              <a:tabLst>
                <a:tab pos="347663" algn="l"/>
              </a:tabLst>
            </a:pPr>
            <a:r>
              <a:rPr lang="en-US" sz="1600" b="1" dirty="0" smtClean="0">
                <a:latin typeface="Arial" pitchFamily="34" charset="0"/>
                <a:cs typeface="Arial" pitchFamily="34" charset="0"/>
              </a:rPr>
              <a:t>PASAL 18 </a:t>
            </a:r>
          </a:p>
          <a:p>
            <a:pPr marL="360363" indent="-360363" algn="just">
              <a:buAutoNum type="arabicPeriod"/>
              <a:tabLst>
                <a:tab pos="360363" algn="l"/>
              </a:tabLst>
            </a:pPr>
            <a:r>
              <a:rPr lang="en-US" sz="1600" b="1" dirty="0" smtClean="0">
                <a:latin typeface="Arial" pitchFamily="34" charset="0"/>
                <a:cs typeface="Arial" pitchFamily="34" charset="0"/>
              </a:rPr>
              <a:t>PENILAIAN KINERJA PEJABAT FUNGSIONAL POLRI DILAKSANAKAN DGN SMK;</a:t>
            </a:r>
          </a:p>
          <a:p>
            <a:pPr marL="360363" indent="-360363" algn="just">
              <a:buAutoNum type="arabicPeriod"/>
              <a:tabLst>
                <a:tab pos="360363" algn="l"/>
              </a:tabLst>
            </a:pPr>
            <a:r>
              <a:rPr lang="en-US" sz="1600" b="1" dirty="0" smtClean="0">
                <a:latin typeface="Arial" pitchFamily="34" charset="0"/>
                <a:cs typeface="Arial" pitchFamily="34" charset="0"/>
              </a:rPr>
              <a:t> SMK SBGMANA DIMAKSUD PADA AYAT (1) MERUPAKAN SISTEM YANG DIGUNAKAN UNTUK MENGUKUR KINERJA PEJABAT FUNGSIONAL POLRI;</a:t>
            </a:r>
          </a:p>
          <a:p>
            <a:pPr marL="360363" indent="-360363" algn="just">
              <a:buAutoNum type="arabicPeriod"/>
              <a:tabLst>
                <a:tab pos="360363" algn="l"/>
              </a:tabLst>
            </a:pPr>
            <a:r>
              <a:rPr lang="en-US" sz="1600" b="1" dirty="0" smtClean="0">
                <a:latin typeface="Arial" pitchFamily="34" charset="0"/>
                <a:cs typeface="Arial" pitchFamily="34" charset="0"/>
              </a:rPr>
              <a:t> PENILAIAN KINERJA SBGMANA DIMAKSUD PADA AYAT (1) DIJADIKAN BAHAN PERTIMBANGAN UNTUK KENAIKAN PANGKAT DAN JABATAN PEJABAT FUNGSIONAL POLRI</a:t>
            </a:r>
            <a:r>
              <a:rPr lang="en-US" sz="1600" b="1" dirty="0">
                <a:latin typeface="Arial" pitchFamily="34" charset="0"/>
                <a:cs typeface="Arial" pitchFamily="34" charset="0"/>
              </a:rPr>
              <a:t>;</a:t>
            </a:r>
            <a:endParaRPr lang="en-US" sz="1600" b="1" dirty="0" smtClean="0">
              <a:latin typeface="Arial" pitchFamily="34" charset="0"/>
              <a:cs typeface="Arial" pitchFamily="34" charset="0"/>
            </a:endParaRPr>
          </a:p>
          <a:p>
            <a:pPr marL="360363" indent="-360363" algn="just">
              <a:buAutoNum type="arabicPeriod"/>
              <a:tabLst>
                <a:tab pos="360363" algn="l"/>
              </a:tabLst>
            </a:pPr>
            <a:r>
              <a:rPr lang="en-US" sz="1600" b="1" dirty="0" smtClean="0">
                <a:latin typeface="Arial" pitchFamily="34" charset="0"/>
                <a:cs typeface="Arial" pitchFamily="34" charset="0"/>
              </a:rPr>
              <a:t> KENAIKAN PANGKAT DAN JABATAN SBGMANA DIMAKSUD PADA AYAT (3) DAPAT DILAKSANAKAN SESUAI DGN FORMASI JABATAN YG TERSEDIA; </a:t>
            </a:r>
          </a:p>
          <a:p>
            <a:pPr marL="360363" indent="-360363" algn="just">
              <a:buAutoNum type="arabicPeriod"/>
              <a:tabLst>
                <a:tab pos="360363" algn="l"/>
              </a:tabLst>
            </a:pPr>
            <a:r>
              <a:rPr lang="en-US" sz="1600" b="1" dirty="0" smtClean="0">
                <a:latin typeface="Arial" pitchFamily="34" charset="0"/>
                <a:cs typeface="Arial" pitchFamily="34" charset="0"/>
              </a:rPr>
              <a:t> KETENTUAN LEBIH LANJUT MENGENAI SMK PEJABAT FUNGSIONAL POLRI SBGMANA DIMAKSUD PADA AYAT (1) DAN AYAT (2) DIATUR DGN PERKAP.</a:t>
            </a:r>
          </a:p>
          <a:p>
            <a:pPr marL="347663" indent="-347663" algn="ctr">
              <a:tabLst>
                <a:tab pos="347663" algn="l"/>
              </a:tabLst>
            </a:pPr>
            <a:r>
              <a:rPr lang="en-US" sz="1600" b="1" dirty="0" smtClean="0">
                <a:latin typeface="Arial" pitchFamily="34" charset="0"/>
                <a:cs typeface="Arial" pitchFamily="34" charset="0"/>
              </a:rPr>
              <a:t>PASAL 19</a:t>
            </a:r>
          </a:p>
          <a:p>
            <a:pPr marL="0" indent="0" algn="just">
              <a:tabLst>
                <a:tab pos="347663" algn="l"/>
              </a:tabLst>
            </a:pPr>
            <a:r>
              <a:rPr lang="en-US" sz="1600" b="1" dirty="0" smtClean="0">
                <a:latin typeface="Arial" pitchFamily="34" charset="0"/>
                <a:cs typeface="Arial" pitchFamily="34" charset="0"/>
              </a:rPr>
              <a:t> KETENTUAN LEBIH LANJUT MENGENAI PEMBINAAN KARIR PEJABAT FUNGSIONAL POLRI SEBAGAIMANA DIMAKSUD DLM PASAL 12 S.D.  PASAL 18 DIATUR DGN PERATURAN KAPOLRI.</a:t>
            </a:r>
            <a:endParaRPr lang="en-US" sz="1600" b="1" dirty="0">
              <a:latin typeface="Arial" pitchFamily="34" charset="0"/>
              <a:cs typeface="Arial" pitchFamily="34" charset="0"/>
            </a:endParaRPr>
          </a:p>
        </p:txBody>
      </p:sp>
      <p:sp>
        <p:nvSpPr>
          <p:cNvPr id="8" name="Rectangle 7"/>
          <p:cNvSpPr/>
          <p:nvPr/>
        </p:nvSpPr>
        <p:spPr bwMode="auto">
          <a:xfrm>
            <a:off x="6948264" y="44624"/>
            <a:ext cx="2016224"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11</a:t>
            </a:r>
            <a:endParaRPr lang="en-US" sz="1100" b="1" dirty="0">
              <a:solidFill>
                <a:schemeClr val="tx1"/>
              </a:solidFill>
              <a:latin typeface="Arial" panose="020B0604020202020204" pitchFamily="34" charset="0"/>
              <a:cs typeface="Arial" panose="020B0604020202020204" pitchFamily="34" charset="0"/>
            </a:endParaRPr>
          </a:p>
        </p:txBody>
      </p:sp>
      <p:sp>
        <p:nvSpPr>
          <p:cNvPr id="6" name="Snip Diagonal Corner Rectangle 5"/>
          <p:cNvSpPr/>
          <p:nvPr/>
        </p:nvSpPr>
        <p:spPr>
          <a:xfrm>
            <a:off x="6400801" y="6458345"/>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a:t>
            </a:r>
            <a:r>
              <a:rPr lang="en-US" sz="1108" b="1" dirty="0" smtClean="0">
                <a:solidFill>
                  <a:schemeClr val="tx1"/>
                </a:solidFill>
                <a:latin typeface="Arial" pitchFamily="34" charset="0"/>
                <a:cs typeface="Arial" pitchFamily="34" charset="0"/>
              </a:rPr>
              <a:t>42 </a:t>
            </a:r>
            <a:r>
              <a:rPr lang="en-US" sz="1108" b="1" dirty="0">
                <a:solidFill>
                  <a:schemeClr val="tx1"/>
                </a:solidFill>
                <a:latin typeface="Arial" pitchFamily="34" charset="0"/>
                <a:cs typeface="Arial" pitchFamily="34" charset="0"/>
              </a:rPr>
              <a:t>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a:t>
            </a:r>
            <a:r>
              <a:rPr lang="en-US" sz="1108" b="1" dirty="0" smtClean="0">
                <a:solidFill>
                  <a:schemeClr val="tx1"/>
                </a:solidFill>
                <a:latin typeface="Arial" pitchFamily="34" charset="0"/>
                <a:cs typeface="Arial" pitchFamily="34" charset="0"/>
              </a:rPr>
              <a:t>2017</a:t>
            </a:r>
            <a:endParaRPr lang="en-US" sz="1108"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0053775"/>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79512" y="548680"/>
            <a:ext cx="8875553" cy="6001643"/>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20</a:t>
            </a:r>
          </a:p>
          <a:p>
            <a:pPr marL="360363" indent="-360363" algn="just">
              <a:buAutoNum type="arabicPeriod"/>
            </a:pPr>
            <a:r>
              <a:rPr lang="en-US" sz="1600" b="1" dirty="0" smtClean="0">
                <a:latin typeface="Arial" pitchFamily="34" charset="0"/>
                <a:cs typeface="Arial" pitchFamily="34" charset="0"/>
              </a:rPr>
              <a:t>DIKLAT JABATAN FUNGSIONAL ANGGOTA POLRI DILAKSANAKAN OLEH SATKER POLRI YG MENYELENGGARAKAN DIKLAT POLRI; </a:t>
            </a:r>
          </a:p>
          <a:p>
            <a:pPr marL="360363" indent="-360363" algn="just">
              <a:buAutoNum type="arabicPeriod"/>
            </a:pPr>
            <a:r>
              <a:rPr lang="en-US" sz="1600" b="1" dirty="0" smtClean="0">
                <a:latin typeface="Arial" pitchFamily="34" charset="0"/>
                <a:cs typeface="Arial" pitchFamily="34" charset="0"/>
              </a:rPr>
              <a:t>KETENTUAN MENGENAI DIKLAT SBGMANA DIMAKSUD PADA AYAT (1) DIATUR DGN PERATURAN KAPOLRI.</a:t>
            </a:r>
          </a:p>
          <a:p>
            <a:pPr marL="360363" indent="-360363" algn="ctr"/>
            <a:r>
              <a:rPr lang="en-US" sz="1600" b="1" dirty="0" smtClean="0">
                <a:latin typeface="Arial" pitchFamily="34" charset="0"/>
                <a:cs typeface="Arial" pitchFamily="34" charset="0"/>
              </a:rPr>
              <a:t>PASAL 21 </a:t>
            </a:r>
          </a:p>
          <a:p>
            <a:pPr marL="360363" indent="-360363" algn="just">
              <a:buAutoNum type="arabicPeriod"/>
            </a:pPr>
            <a:r>
              <a:rPr lang="en-US" sz="1600" b="1" dirty="0" smtClean="0">
                <a:latin typeface="Arial" pitchFamily="34" charset="0"/>
                <a:cs typeface="Arial" pitchFamily="34" charset="0"/>
              </a:rPr>
              <a:t>SERTIFIKASI KEAHLIAN DAN KETERAMPILAN JABATAN FUNGSIONAL ANGGOTA POLRI DILAKSANAKAN OLEH LEMBAGA SERTIFIKASI PROFESI POLRI; </a:t>
            </a:r>
          </a:p>
          <a:p>
            <a:pPr marL="360363" indent="-360363" algn="just" defTabSz="360363">
              <a:buAutoNum type="arabicPeriod"/>
            </a:pPr>
            <a:r>
              <a:rPr lang="en-US" sz="1600" b="1" dirty="0" smtClean="0">
                <a:latin typeface="Arial" pitchFamily="34" charset="0"/>
                <a:cs typeface="Arial" pitchFamily="34" charset="0"/>
              </a:rPr>
              <a:t>SERTIFIKASI SBGMANA DIMAKSUD PADA AYAT (1) DAPAT DILAKSANAKAN MELALUI 	KERJA SAMA DGN LEMBAGA SERTIFIKASI PROFESI LAIN SESUAI DGN KETENTUAN PERATURAN PERUNDANG-UNDANGAN; </a:t>
            </a:r>
          </a:p>
          <a:p>
            <a:pPr marL="360363" indent="-360363" algn="just" defTabSz="360363">
              <a:buAutoNum type="arabicPeriod"/>
            </a:pPr>
            <a:r>
              <a:rPr lang="en-US" sz="1600" b="1" dirty="0" smtClean="0">
                <a:latin typeface="Arial" pitchFamily="34" charset="0"/>
                <a:cs typeface="Arial" pitchFamily="34" charset="0"/>
              </a:rPr>
              <a:t>LEMBAGA SERTIFIKASI PROFESI POLRI SEBAGAIMANA DIMAKSUD PADA AYAT (1) MERUPAKAN LEMBAGA YG MENYELENGGARAKAN SERTIFIKASI PROFESI PENDIDIK TENAGA KEPENDIDIKAN, PESERTA DIKLAT POLRI;</a:t>
            </a:r>
          </a:p>
          <a:p>
            <a:pPr marL="360363" indent="-360363" algn="just" defTabSz="360363"/>
            <a:r>
              <a:rPr lang="en-US" sz="1600" b="1" dirty="0" smtClean="0">
                <a:latin typeface="Arial" pitchFamily="34" charset="0"/>
                <a:cs typeface="Arial" pitchFamily="34" charset="0"/>
              </a:rPr>
              <a:t>4. KETENTUAN LEBIH LANJUT MENGENAI SERTIFIKASI KEAHLIAN DAN KETERAMPILAN JABATAN FUNGSIONAL ANGGOTA POLRI SEBAGAIMANA DIMAKSUD PADA AYAT (1) S.D. AYAT (3) DIATUR DGN PERATURAN KAPOLRI.</a:t>
            </a:r>
          </a:p>
          <a:p>
            <a:pPr marL="360363" indent="-360363" algn="ctr"/>
            <a:r>
              <a:rPr lang="en-US" sz="1600" b="1" dirty="0" smtClean="0">
                <a:solidFill>
                  <a:srgbClr val="FF0000"/>
                </a:solidFill>
                <a:latin typeface="Arial" pitchFamily="34" charset="0"/>
                <a:cs typeface="Arial" pitchFamily="34" charset="0"/>
              </a:rPr>
              <a:t>PASAL 22 </a:t>
            </a:r>
          </a:p>
          <a:p>
            <a:pPr marL="360363" indent="-360363" algn="just">
              <a:buAutoNum type="arabicPeriod"/>
            </a:pPr>
            <a:r>
              <a:rPr lang="en-US" sz="1600" b="1" dirty="0" smtClean="0">
                <a:solidFill>
                  <a:srgbClr val="FF0000"/>
                </a:solidFill>
                <a:latin typeface="Arial" pitchFamily="34" charset="0"/>
                <a:cs typeface="Arial" pitchFamily="34" charset="0"/>
              </a:rPr>
              <a:t>PEJABAT FUNGSIONAL POLRI DIBERIKAN TUNJANGAN JABATAN FUNGSIONAL SESUAI DGN JENJANG KEAHLIAN DAN KETERAMPILAN;</a:t>
            </a:r>
          </a:p>
          <a:p>
            <a:pPr marL="360363" indent="-360363" algn="just">
              <a:buAutoNum type="arabicPeriod"/>
            </a:pPr>
            <a:r>
              <a:rPr lang="en-US" sz="1600" b="1" dirty="0" smtClean="0">
                <a:solidFill>
                  <a:srgbClr val="FF0000"/>
                </a:solidFill>
                <a:latin typeface="Arial" pitchFamily="34" charset="0"/>
                <a:cs typeface="Arial" pitchFamily="34" charset="0"/>
              </a:rPr>
              <a:t> BESARAN TUNJANGAN JABATAN FUNGSIONAL SBGMANA DIMAKSUD PADA AYAT (1) DIATUR DGN PERATURAN PRESIDEN TERSENDIRI.</a:t>
            </a:r>
          </a:p>
          <a:p>
            <a:pPr marL="360363" indent="-360363" algn="ctr"/>
            <a:r>
              <a:rPr lang="en-US" sz="1600" b="1" dirty="0" smtClean="0">
                <a:latin typeface="Arial" pitchFamily="34" charset="0"/>
                <a:cs typeface="Arial" pitchFamily="34" charset="0"/>
              </a:rPr>
              <a:t>PASAL 23 </a:t>
            </a:r>
          </a:p>
          <a:p>
            <a:pPr marL="360363" indent="-360363" algn="just">
              <a:tabLst>
                <a:tab pos="360363" algn="l"/>
              </a:tabLst>
            </a:pPr>
            <a:r>
              <a:rPr lang="en-US" sz="1600" b="1" dirty="0" smtClean="0">
                <a:latin typeface="Arial" pitchFamily="34" charset="0"/>
                <a:cs typeface="Arial" pitchFamily="34" charset="0"/>
              </a:rPr>
              <a:t>PERATURAN PRESIDEN INI MULAI BERLAKU PADA TANGGAL DIUNDANGKAN.</a:t>
            </a:r>
            <a:endParaRPr lang="fi-FI" sz="1600" b="1" dirty="0">
              <a:latin typeface="Arial" pitchFamily="34" charset="0"/>
              <a:cs typeface="Arial" pitchFamily="34" charset="0"/>
            </a:endParaRPr>
          </a:p>
        </p:txBody>
      </p:sp>
      <p:sp>
        <p:nvSpPr>
          <p:cNvPr id="8" name="Rectangle 7"/>
          <p:cNvSpPr/>
          <p:nvPr/>
        </p:nvSpPr>
        <p:spPr bwMode="auto">
          <a:xfrm>
            <a:off x="7020271" y="44624"/>
            <a:ext cx="1878347"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12</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814422"/>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79513" y="1660296"/>
            <a:ext cx="8823812" cy="5009064"/>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defRPr/>
            </a:pPr>
            <a:r>
              <a:rPr lang="en-US" sz="1600" b="1" dirty="0" smtClean="0">
                <a:latin typeface="Arial" pitchFamily="34" charset="0"/>
                <a:cs typeface="Arial" pitchFamily="34" charset="0"/>
              </a:rPr>
              <a:t>PASAL 1</a:t>
            </a:r>
          </a:p>
          <a:p>
            <a:pPr marL="268288" indent="-268288" algn="just">
              <a:buFont typeface="+mj-lt"/>
              <a:buAutoNum type="arabicPeriod"/>
              <a:defRPr/>
            </a:pPr>
            <a:r>
              <a:rPr lang="id-ID" sz="1600" b="1" dirty="0" smtClean="0">
                <a:latin typeface="Arial" pitchFamily="34" charset="0"/>
                <a:cs typeface="Arial" pitchFamily="34" charset="0"/>
              </a:rPr>
              <a:t>ANGGOTA </a:t>
            </a:r>
            <a:r>
              <a:rPr lang="en-US" sz="1600" b="1" dirty="0" smtClean="0">
                <a:latin typeface="Arial" pitchFamily="34" charset="0"/>
                <a:cs typeface="Arial" pitchFamily="34" charset="0"/>
              </a:rPr>
              <a:t>POLRI </a:t>
            </a:r>
            <a:r>
              <a:rPr lang="id-ID" sz="1600" b="1" dirty="0" smtClean="0">
                <a:latin typeface="Arial" pitchFamily="34" charset="0"/>
                <a:cs typeface="Arial" pitchFamily="34" charset="0"/>
              </a:rPr>
              <a:t>ADALAH ANGGOTA</a:t>
            </a:r>
            <a:r>
              <a:rPr lang="en-US" sz="1600" b="1" dirty="0" smtClean="0">
                <a:latin typeface="Arial" pitchFamily="34" charset="0"/>
                <a:cs typeface="Arial" pitchFamily="34" charset="0"/>
              </a:rPr>
              <a:t> POLRI</a:t>
            </a:r>
            <a:r>
              <a:rPr lang="id-ID" sz="1600" b="1" dirty="0" smtClean="0">
                <a:latin typeface="Arial" pitchFamily="34" charset="0"/>
                <a:cs typeface="Arial" pitchFamily="34" charset="0"/>
              </a:rPr>
              <a:t> YG MENDUDUKI JABATAN </a:t>
            </a:r>
            <a:r>
              <a:rPr lang="en-US" sz="1600" b="1" dirty="0" smtClean="0">
                <a:latin typeface="Arial" pitchFamily="34" charset="0"/>
                <a:cs typeface="Arial" pitchFamily="34" charset="0"/>
              </a:rPr>
              <a:t>FUNGSIONAL </a:t>
            </a:r>
            <a:r>
              <a:rPr lang="id-ID" sz="1600" b="1" dirty="0" smtClean="0">
                <a:latin typeface="Arial" pitchFamily="34" charset="0"/>
                <a:cs typeface="Arial" pitchFamily="34" charset="0"/>
              </a:rPr>
              <a:t> DI LINGKUNGAN </a:t>
            </a:r>
            <a:r>
              <a:rPr lang="en-US" sz="1600" b="1" dirty="0" smtClean="0">
                <a:latin typeface="Arial" pitchFamily="34" charset="0"/>
                <a:cs typeface="Arial" pitchFamily="34" charset="0"/>
              </a:rPr>
              <a:t>POLRI;</a:t>
            </a:r>
            <a:r>
              <a:rPr lang="id-ID" sz="1600" b="1" dirty="0" smtClean="0">
                <a:latin typeface="Arial" pitchFamily="34" charset="0"/>
                <a:cs typeface="Arial" pitchFamily="34" charset="0"/>
              </a:rPr>
              <a:t> </a:t>
            </a:r>
            <a:endParaRPr lang="en-US" sz="1600" b="1" dirty="0" smtClean="0">
              <a:latin typeface="Arial" pitchFamily="34" charset="0"/>
              <a:cs typeface="Arial" pitchFamily="34" charset="0"/>
            </a:endParaRPr>
          </a:p>
          <a:p>
            <a:pPr marL="268288" indent="-268288" algn="just">
              <a:buFont typeface="+mj-lt"/>
              <a:buAutoNum type="arabicPeriod"/>
              <a:defRPr/>
            </a:pPr>
            <a:endParaRPr lang="en-US" sz="800" b="1" dirty="0" smtClean="0">
              <a:latin typeface="Arial" pitchFamily="34" charset="0"/>
              <a:cs typeface="Arial" pitchFamily="34" charset="0"/>
            </a:endParaRPr>
          </a:p>
          <a:p>
            <a:pPr marL="268288" indent="-268288" algn="just">
              <a:buFont typeface="+mj-lt"/>
              <a:buAutoNum type="arabicPeriod"/>
              <a:defRPr/>
            </a:pPr>
            <a:r>
              <a:rPr lang="id-ID" sz="1600" b="1" dirty="0" smtClean="0">
                <a:latin typeface="Arial" pitchFamily="34" charset="0"/>
                <a:cs typeface="Arial" pitchFamily="34" charset="0"/>
              </a:rPr>
              <a:t> JABATAN </a:t>
            </a:r>
            <a:r>
              <a:rPr lang="en-US" sz="1600" b="1" dirty="0" smtClean="0">
                <a:latin typeface="Arial" pitchFamily="34" charset="0"/>
                <a:cs typeface="Arial" pitchFamily="34" charset="0"/>
              </a:rPr>
              <a:t>FUNGSIONAL POLRI A</a:t>
            </a:r>
            <a:r>
              <a:rPr lang="id-ID" sz="1600" b="1" dirty="0" smtClean="0">
                <a:latin typeface="Arial" pitchFamily="34" charset="0"/>
                <a:cs typeface="Arial" pitchFamily="34" charset="0"/>
              </a:rPr>
              <a:t>DALAH KEDUDUKAN YG MENUNJUKKAN TUGAS, TANGGUNG JAWAB, WEWENANG DAN HAK SESEORANG ANGGOTA</a:t>
            </a:r>
            <a:r>
              <a:rPr lang="en-US" sz="1600" b="1" dirty="0" smtClean="0">
                <a:latin typeface="Arial" pitchFamily="34" charset="0"/>
                <a:cs typeface="Arial" pitchFamily="34" charset="0"/>
              </a:rPr>
              <a:t> </a:t>
            </a:r>
            <a:r>
              <a:rPr lang="id-ID" sz="1600" b="1" dirty="0" smtClean="0">
                <a:latin typeface="Arial" pitchFamily="34" charset="0"/>
                <a:cs typeface="Arial" pitchFamily="34" charset="0"/>
              </a:rPr>
              <a:t>D</a:t>
            </a:r>
            <a:r>
              <a:rPr lang="en-US" sz="1600" b="1" dirty="0" smtClean="0">
                <a:latin typeface="Arial" pitchFamily="34" charset="0"/>
                <a:cs typeface="Arial" pitchFamily="34" charset="0"/>
              </a:rPr>
              <a:t>LM</a:t>
            </a:r>
            <a:r>
              <a:rPr lang="id-ID" sz="1600" b="1" dirty="0" smtClean="0">
                <a:latin typeface="Arial" pitchFamily="34" charset="0"/>
                <a:cs typeface="Arial" pitchFamily="34" charset="0"/>
              </a:rPr>
              <a:t> SUATU SATUAN ORGANISASI </a:t>
            </a:r>
            <a:r>
              <a:rPr lang="en-US" sz="1600" b="1" dirty="0" smtClean="0">
                <a:latin typeface="Arial" pitchFamily="34" charset="0"/>
                <a:cs typeface="Arial" pitchFamily="34" charset="0"/>
              </a:rPr>
              <a:t>POLRI, YG DLM PELAKSANAAN TUGASNYA DIDASARKAN PADA KOMPETENSI JABATAN, KEAHLIAN DAN/ATAU KETERAMPILAN TERTENTU YG BERSIFAT MANDIRI;</a:t>
            </a:r>
          </a:p>
          <a:p>
            <a:pPr marL="268288" indent="-268288" algn="just">
              <a:buFont typeface="+mj-lt"/>
              <a:buAutoNum type="arabicPeriod"/>
              <a:defRPr/>
            </a:pPr>
            <a:endParaRPr lang="en-US" sz="600" b="1" dirty="0" smtClean="0">
              <a:latin typeface="Arial" pitchFamily="34" charset="0"/>
              <a:cs typeface="Arial" pitchFamily="34" charset="0"/>
            </a:endParaRPr>
          </a:p>
          <a:p>
            <a:pPr marL="268288" indent="-268288" algn="just">
              <a:buFont typeface="+mj-lt"/>
              <a:buAutoNum type="arabicPeriod"/>
              <a:defRPr/>
            </a:pPr>
            <a:r>
              <a:rPr lang="id-ID" sz="1600" b="1" dirty="0" smtClean="0">
                <a:latin typeface="Arial" pitchFamily="34" charset="0"/>
                <a:cs typeface="Arial" pitchFamily="34" charset="0"/>
              </a:rPr>
              <a:t>TUNJANGAN JABATAN </a:t>
            </a:r>
            <a:r>
              <a:rPr lang="en-US" sz="1600" b="1" dirty="0" smtClean="0">
                <a:latin typeface="Arial" pitchFamily="34" charset="0"/>
                <a:cs typeface="Arial" pitchFamily="34" charset="0"/>
              </a:rPr>
              <a:t> (TUNJAB) FUNGSIONAL</a:t>
            </a:r>
            <a:r>
              <a:rPr lang="id-ID" sz="1600" b="1" dirty="0" smtClean="0">
                <a:latin typeface="Arial" pitchFamily="34" charset="0"/>
                <a:cs typeface="Arial" pitchFamily="34" charset="0"/>
              </a:rPr>
              <a:t> ADALAH TUNJANGAN BERUPA UAN</a:t>
            </a:r>
            <a:r>
              <a:rPr lang="en-US" sz="1600" b="1" dirty="0" smtClean="0">
                <a:latin typeface="Arial" pitchFamily="34" charset="0"/>
                <a:cs typeface="Arial" pitchFamily="34" charset="0"/>
              </a:rPr>
              <a:t>G YG</a:t>
            </a:r>
            <a:r>
              <a:rPr lang="id-ID" sz="1600" b="1" dirty="0" smtClean="0">
                <a:latin typeface="Arial" pitchFamily="34" charset="0"/>
                <a:cs typeface="Arial" pitchFamily="34" charset="0"/>
              </a:rPr>
              <a:t> DIBERIKAN KEPADA ANGGOTA </a:t>
            </a:r>
            <a:r>
              <a:rPr lang="en-US" sz="1600" b="1" dirty="0" smtClean="0">
                <a:latin typeface="Arial" pitchFamily="34" charset="0"/>
                <a:cs typeface="Arial" pitchFamily="34" charset="0"/>
              </a:rPr>
              <a:t>POLRI</a:t>
            </a:r>
            <a:r>
              <a:rPr lang="id-ID" sz="1600" b="1" dirty="0" smtClean="0">
                <a:latin typeface="Arial" pitchFamily="34" charset="0"/>
                <a:cs typeface="Arial" pitchFamily="34" charset="0"/>
              </a:rPr>
              <a:t>  YG DIANGKAT D</a:t>
            </a:r>
            <a:r>
              <a:rPr lang="en-US" sz="1600" b="1" dirty="0">
                <a:latin typeface="Arial" pitchFamily="34" charset="0"/>
                <a:cs typeface="Arial" pitchFamily="34" charset="0"/>
              </a:rPr>
              <a:t>L</a:t>
            </a:r>
            <a:r>
              <a:rPr lang="id-ID" sz="1600" b="1" dirty="0" smtClean="0">
                <a:latin typeface="Arial" pitchFamily="34" charset="0"/>
                <a:cs typeface="Arial" pitchFamily="34" charset="0"/>
              </a:rPr>
              <a:t>M JABATAN </a:t>
            </a:r>
            <a:r>
              <a:rPr lang="en-US" sz="1600" b="1" dirty="0" smtClean="0">
                <a:latin typeface="Arial" pitchFamily="34" charset="0"/>
                <a:cs typeface="Arial" pitchFamily="34" charset="0"/>
              </a:rPr>
              <a:t>FUNGSIONAL </a:t>
            </a:r>
            <a:r>
              <a:rPr lang="id-ID" sz="1600" b="1" dirty="0" smtClean="0">
                <a:latin typeface="Arial" pitchFamily="34" charset="0"/>
                <a:cs typeface="Arial" pitchFamily="34" charset="0"/>
              </a:rPr>
              <a:t>DI LINGKUNGAN </a:t>
            </a:r>
            <a:r>
              <a:rPr lang="en-US" sz="1600" b="1" dirty="0" smtClean="0">
                <a:latin typeface="Arial" pitchFamily="34" charset="0"/>
                <a:cs typeface="Arial" pitchFamily="34" charset="0"/>
              </a:rPr>
              <a:t>POLRI SESUAI DGN KETENTUAN PERATURAN PERRUNDANG-UNDANGAN;</a:t>
            </a:r>
          </a:p>
          <a:p>
            <a:pPr marL="268288" indent="-268288" algn="just">
              <a:buFont typeface="+mj-lt"/>
              <a:buAutoNum type="arabicPeriod"/>
              <a:defRPr/>
            </a:pPr>
            <a:endParaRPr lang="en-US" sz="600" b="1" dirty="0" smtClean="0">
              <a:latin typeface="Arial" pitchFamily="34" charset="0"/>
              <a:cs typeface="Arial" pitchFamily="34" charset="0"/>
            </a:endParaRPr>
          </a:p>
          <a:p>
            <a:pPr marL="268288" indent="-268288" algn="just">
              <a:buFont typeface="+mj-lt"/>
              <a:buAutoNum type="arabicPeriod"/>
              <a:defRPr/>
            </a:pPr>
            <a:r>
              <a:rPr lang="en-US" sz="1600" b="1" dirty="0" smtClean="0">
                <a:latin typeface="Arial" pitchFamily="34" charset="0"/>
                <a:cs typeface="Arial" pitchFamily="34" charset="0"/>
              </a:rPr>
              <a:t>JENJANG </a:t>
            </a:r>
            <a:r>
              <a:rPr lang="id-ID" sz="1600" b="1" dirty="0" smtClean="0">
                <a:latin typeface="Arial" pitchFamily="34" charset="0"/>
                <a:cs typeface="Arial" pitchFamily="34" charset="0"/>
              </a:rPr>
              <a:t>JABATAN ADALAH TINGKAT</a:t>
            </a:r>
            <a:r>
              <a:rPr lang="en-US" sz="1600" b="1" dirty="0" smtClean="0">
                <a:latin typeface="Arial" pitchFamily="34" charset="0"/>
                <a:cs typeface="Arial" pitchFamily="34" charset="0"/>
              </a:rPr>
              <a:t>AN </a:t>
            </a:r>
            <a:r>
              <a:rPr lang="id-ID" sz="1600" b="1" dirty="0" smtClean="0">
                <a:latin typeface="Arial" pitchFamily="34" charset="0"/>
                <a:cs typeface="Arial" pitchFamily="34" charset="0"/>
              </a:rPr>
              <a:t> D</a:t>
            </a:r>
            <a:r>
              <a:rPr lang="en-US" sz="1600" b="1" dirty="0" smtClean="0">
                <a:latin typeface="Arial" pitchFamily="34" charset="0"/>
                <a:cs typeface="Arial" pitchFamily="34" charset="0"/>
              </a:rPr>
              <a:t>LM</a:t>
            </a:r>
            <a:r>
              <a:rPr lang="id-ID" sz="1600" b="1" dirty="0" smtClean="0">
                <a:latin typeface="Arial" pitchFamily="34" charset="0"/>
                <a:cs typeface="Arial" pitchFamily="34" charset="0"/>
              </a:rPr>
              <a:t> JABATAN </a:t>
            </a:r>
            <a:r>
              <a:rPr lang="en-US" sz="1600" b="1" dirty="0" smtClean="0">
                <a:latin typeface="Arial" pitchFamily="34" charset="0"/>
                <a:cs typeface="Arial" pitchFamily="34" charset="0"/>
              </a:rPr>
              <a:t>FUNGSIONAL </a:t>
            </a:r>
            <a:r>
              <a:rPr lang="id-ID" sz="1600" b="1" dirty="0" smtClean="0">
                <a:latin typeface="Arial" pitchFamily="34" charset="0"/>
                <a:cs typeface="Arial" pitchFamily="34" charset="0"/>
              </a:rPr>
              <a:t> DI LINGKUNGAN </a:t>
            </a:r>
            <a:r>
              <a:rPr lang="en-US" sz="1600" b="1" dirty="0" smtClean="0">
                <a:latin typeface="Arial" pitchFamily="34" charset="0"/>
                <a:cs typeface="Arial" pitchFamily="34" charset="0"/>
              </a:rPr>
              <a:t>POLRI.</a:t>
            </a:r>
          </a:p>
          <a:p>
            <a:pPr marL="268288" indent="-268288" algn="just">
              <a:buFont typeface="+mj-lt"/>
              <a:buAutoNum type="arabicPeriod"/>
              <a:defRPr/>
            </a:pPr>
            <a:endParaRPr lang="en-US" sz="1000" b="1" dirty="0" smtClean="0">
              <a:latin typeface="Arial" pitchFamily="34" charset="0"/>
              <a:cs typeface="Arial" pitchFamily="34" charset="0"/>
            </a:endParaRPr>
          </a:p>
          <a:p>
            <a:pPr marL="268288" indent="-268288" algn="just">
              <a:buFont typeface="+mj-lt"/>
              <a:buAutoNum type="arabicPeriod"/>
              <a:defRPr/>
            </a:pPr>
            <a:endParaRPr lang="en-US" sz="700" b="1" dirty="0" smtClean="0">
              <a:latin typeface="Arial" pitchFamily="34" charset="0"/>
              <a:cs typeface="Arial" pitchFamily="34" charset="0"/>
            </a:endParaRPr>
          </a:p>
          <a:p>
            <a:pPr marL="268288" indent="-268288" algn="just">
              <a:buFont typeface="+mj-lt"/>
              <a:buAutoNum type="arabicPeriod"/>
              <a:defRPr/>
            </a:pPr>
            <a:endParaRPr lang="en-US" sz="1050" b="1" dirty="0" smtClean="0">
              <a:latin typeface="Arial" pitchFamily="34" charset="0"/>
              <a:cs typeface="Arial" pitchFamily="34" charset="0"/>
            </a:endParaRPr>
          </a:p>
          <a:p>
            <a:pPr marL="347663" indent="-347663" algn="ctr">
              <a:tabLst>
                <a:tab pos="347663" algn="l"/>
              </a:tabLst>
            </a:pPr>
            <a:r>
              <a:rPr lang="en-US" sz="1600" b="1" dirty="0">
                <a:latin typeface="Arial" pitchFamily="34" charset="0"/>
                <a:cs typeface="Arial" pitchFamily="34" charset="0"/>
              </a:rPr>
              <a:t>PASAL </a:t>
            </a:r>
            <a:r>
              <a:rPr lang="en-US" sz="1600" b="1" dirty="0" smtClean="0">
                <a:latin typeface="Arial" pitchFamily="34" charset="0"/>
                <a:cs typeface="Arial" pitchFamily="34" charset="0"/>
              </a:rPr>
              <a:t>2</a:t>
            </a:r>
            <a:endParaRPr lang="en-US" sz="1600" b="1" dirty="0">
              <a:latin typeface="Arial" pitchFamily="34" charset="0"/>
              <a:cs typeface="Arial" pitchFamily="34" charset="0"/>
            </a:endParaRPr>
          </a:p>
          <a:p>
            <a:pPr marL="0" indent="0" algn="just" defTabSz="179388"/>
            <a:r>
              <a:rPr lang="en-US" sz="1600" b="1" dirty="0">
                <a:latin typeface="Arial" pitchFamily="34" charset="0"/>
                <a:cs typeface="Arial" pitchFamily="34" charset="0"/>
              </a:rPr>
              <a:t>KEPADA ANGGOTA POLRI YG DIANGKAT DALAM JABATAN FUNGSIONAL  DI LINGKUNGAN POLRI DIBERIKAN TUNJANGAN JABATAN FUNGSIONAL  SETIAP </a:t>
            </a:r>
            <a:r>
              <a:rPr lang="en-US" sz="1600" b="1" dirty="0" smtClean="0">
                <a:latin typeface="Arial" pitchFamily="34" charset="0"/>
                <a:cs typeface="Arial" pitchFamily="34" charset="0"/>
              </a:rPr>
              <a:t>BULAN.</a:t>
            </a:r>
          </a:p>
        </p:txBody>
      </p:sp>
      <p:sp>
        <p:nvSpPr>
          <p:cNvPr id="8" name="Rectangle 7"/>
          <p:cNvSpPr/>
          <p:nvPr/>
        </p:nvSpPr>
        <p:spPr bwMode="auto">
          <a:xfrm>
            <a:off x="323528" y="116632"/>
            <a:ext cx="8247749" cy="954107"/>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8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DRAF RANCANGAN PERPRES TTG BESARAN </a:t>
            </a:r>
            <a:r>
              <a:rPr lang="en-US" sz="28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TUNJAB </a:t>
            </a:r>
            <a:r>
              <a:rPr lang="en-US" sz="28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FUNGSIONAL DI LINGK POLRI </a:t>
            </a:r>
            <a:endParaRPr lang="en-US" sz="28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460432" y="6568580"/>
            <a:ext cx="658401" cy="28942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13</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295615"/>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79512" y="580207"/>
            <a:ext cx="8875553" cy="6740307"/>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3 </a:t>
            </a:r>
          </a:p>
          <a:p>
            <a:pPr marL="0" indent="0" algn="just"/>
            <a:r>
              <a:rPr lang="en-US" sz="1600" b="1" dirty="0" smtClean="0">
                <a:latin typeface="Arial" pitchFamily="34" charset="0"/>
                <a:cs typeface="Arial" pitchFamily="34" charset="0"/>
              </a:rPr>
              <a:t>TUNJANGAN JABATAN FUNGSIONAL  SEBAGAIMANA DIMAKSUD DALAM PASAL 2 DIBERIKAN BERDASARKAN JENJANG JABATAN YG DITETAPKAN SESUAI DGN KETENTUAN PERATURAN PERUNDANG-UNDANGAN. </a:t>
            </a:r>
          </a:p>
          <a:p>
            <a:pPr marL="0" indent="0" algn="just"/>
            <a:endParaRPr lang="en-US" sz="1600" b="1" dirty="0" smtClean="0">
              <a:latin typeface="Arial" pitchFamily="34" charset="0"/>
              <a:cs typeface="Arial" pitchFamily="34" charset="0"/>
            </a:endParaRPr>
          </a:p>
          <a:p>
            <a:pPr marL="347663" indent="-347663" algn="ctr">
              <a:tabLst>
                <a:tab pos="347663" algn="l"/>
              </a:tabLst>
            </a:pPr>
            <a:r>
              <a:rPr lang="en-US" sz="1600" b="1" dirty="0" smtClean="0">
                <a:latin typeface="Arial" pitchFamily="34" charset="0"/>
                <a:cs typeface="Arial" pitchFamily="34" charset="0"/>
              </a:rPr>
              <a:t>PASAL 4 </a:t>
            </a:r>
          </a:p>
          <a:p>
            <a:pPr marL="0" indent="0" algn="just">
              <a:tabLst>
                <a:tab pos="0" algn="l"/>
              </a:tabLst>
            </a:pPr>
            <a:r>
              <a:rPr lang="en-US" sz="1600" b="1" dirty="0" smtClean="0">
                <a:latin typeface="Arial" pitchFamily="34" charset="0"/>
                <a:cs typeface="Arial" pitchFamily="34" charset="0"/>
              </a:rPr>
              <a:t>BESARAN TUNJANGAN JABATAN FUNGSIONAL  SBGMANA DIMAKSUD DLM PASAL 2 TERCANTUM DLM LAMPIRAN YG MERUPAKAN BAGIAN YG TIDAK TERPISAHKAN DARI  PERATURAN INI.</a:t>
            </a:r>
          </a:p>
          <a:p>
            <a:pPr marL="347663" lvl="0" indent="-347663" algn="ctr">
              <a:tabLst>
                <a:tab pos="347663" algn="l"/>
              </a:tabLst>
            </a:pPr>
            <a:r>
              <a:rPr lang="en-US" sz="1600" b="1" dirty="0" smtClean="0">
                <a:latin typeface="Arial" pitchFamily="34" charset="0"/>
                <a:cs typeface="Arial" pitchFamily="34" charset="0"/>
              </a:rPr>
              <a:t>PASAL 5</a:t>
            </a:r>
          </a:p>
          <a:p>
            <a:pPr marL="284163" indent="-284163" algn="just">
              <a:tabLst>
                <a:tab pos="0" algn="l"/>
              </a:tabLst>
            </a:pPr>
            <a:r>
              <a:rPr lang="en-US" sz="1600" b="1" dirty="0" smtClean="0">
                <a:latin typeface="Arial" pitchFamily="34" charset="0"/>
                <a:cs typeface="Arial" pitchFamily="34" charset="0"/>
              </a:rPr>
              <a:t>1.	PEMBERIAN </a:t>
            </a:r>
            <a:r>
              <a:rPr lang="en-US" sz="1600" b="1" dirty="0">
                <a:latin typeface="Arial" pitchFamily="34" charset="0"/>
                <a:cs typeface="Arial" pitchFamily="34" charset="0"/>
              </a:rPr>
              <a:t>TUNJAB </a:t>
            </a:r>
            <a:r>
              <a:rPr lang="en-US" sz="1600" b="1" dirty="0" smtClean="0">
                <a:latin typeface="Arial" pitchFamily="34" charset="0"/>
                <a:cs typeface="Arial" pitchFamily="34" charset="0"/>
              </a:rPr>
              <a:t>FUNGSIONAL</a:t>
            </a:r>
            <a:r>
              <a:rPr lang="en-US" sz="1600" b="1" dirty="0">
                <a:latin typeface="Arial" pitchFamily="34" charset="0"/>
                <a:cs typeface="Arial" pitchFamily="34" charset="0"/>
              </a:rPr>
              <a:t> SBGMANA DIMAKSUD DLM PASAL </a:t>
            </a:r>
            <a:r>
              <a:rPr lang="en-US" sz="1600" b="1" dirty="0" smtClean="0">
                <a:latin typeface="Arial" pitchFamily="34" charset="0"/>
                <a:cs typeface="Arial" pitchFamily="34" charset="0"/>
              </a:rPr>
              <a:t>2 DIBAYARKAN  TERHITUNG MULAI BULAN JANUARI  2020.</a:t>
            </a:r>
          </a:p>
          <a:p>
            <a:pPr marL="284163" indent="-284163" algn="just">
              <a:tabLst>
                <a:tab pos="0" algn="l"/>
              </a:tabLst>
            </a:pPr>
            <a:r>
              <a:rPr lang="en-US" sz="1600" b="1" dirty="0" smtClean="0">
                <a:latin typeface="Arial" pitchFamily="34" charset="0"/>
                <a:cs typeface="Arial" pitchFamily="34" charset="0"/>
              </a:rPr>
              <a:t>2. PEMBERIAN </a:t>
            </a:r>
            <a:r>
              <a:rPr lang="en-US" sz="1600" b="1" dirty="0">
                <a:latin typeface="Arial" pitchFamily="34" charset="0"/>
                <a:cs typeface="Arial" pitchFamily="34" charset="0"/>
              </a:rPr>
              <a:t>TUNJAB </a:t>
            </a:r>
            <a:r>
              <a:rPr lang="en-US" sz="1600" b="1" dirty="0" smtClean="0">
                <a:latin typeface="Arial" pitchFamily="34" charset="0"/>
                <a:cs typeface="Arial" pitchFamily="34" charset="0"/>
              </a:rPr>
              <a:t>FUNGSIONAL DIHENTIKAN </a:t>
            </a:r>
            <a:r>
              <a:rPr lang="en-US" sz="1600" b="1" dirty="0">
                <a:latin typeface="Arial" pitchFamily="34" charset="0"/>
                <a:cs typeface="Arial" pitchFamily="34" charset="0"/>
              </a:rPr>
              <a:t>APABILA ANGGOTA POLRI </a:t>
            </a:r>
            <a:r>
              <a:rPr lang="en-US" sz="1600" b="1" dirty="0" smtClean="0">
                <a:latin typeface="Arial" pitchFamily="34" charset="0"/>
                <a:cs typeface="Arial" pitchFamily="34" charset="0"/>
              </a:rPr>
              <a:t>DIANGKAT </a:t>
            </a:r>
            <a:r>
              <a:rPr lang="en-US" sz="1600" b="1" dirty="0">
                <a:latin typeface="Arial" pitchFamily="34" charset="0"/>
                <a:cs typeface="Arial" pitchFamily="34" charset="0"/>
              </a:rPr>
              <a:t>DALAM JABATAN </a:t>
            </a:r>
            <a:r>
              <a:rPr lang="en-US" sz="1600" b="1" dirty="0" smtClean="0">
                <a:latin typeface="Arial" pitchFamily="34" charset="0"/>
                <a:cs typeface="Arial" pitchFamily="34" charset="0"/>
              </a:rPr>
              <a:t>STRUKTURAL </a:t>
            </a:r>
            <a:r>
              <a:rPr lang="en-US" sz="1600" b="1" dirty="0">
                <a:latin typeface="Arial" pitchFamily="34" charset="0"/>
                <a:cs typeface="Arial" pitchFamily="34" charset="0"/>
              </a:rPr>
              <a:t>ATAU KARENA HAL LAIN YANG MENGAKIBATKAN PEMBERIAN TUNJANGAN DIHENTIKAN SESUAI DGN KETENTUAN PERATURAN PERUNDANG-UNDANGAN. </a:t>
            </a:r>
            <a:endParaRPr lang="en-US" sz="1600" b="1" dirty="0" smtClean="0">
              <a:latin typeface="Arial" pitchFamily="34" charset="0"/>
              <a:cs typeface="Arial" pitchFamily="34" charset="0"/>
            </a:endParaRPr>
          </a:p>
          <a:p>
            <a:pPr marL="284163" indent="-284163" algn="just">
              <a:tabLst>
                <a:tab pos="0" algn="l"/>
              </a:tabLst>
            </a:pPr>
            <a:endParaRPr lang="en-US" sz="1600" b="1" dirty="0" smtClean="0">
              <a:latin typeface="Arial" pitchFamily="34" charset="0"/>
              <a:cs typeface="Arial" pitchFamily="34" charset="0"/>
            </a:endParaRPr>
          </a:p>
          <a:p>
            <a:pPr marL="347663" indent="-347663" algn="ctr">
              <a:tabLst>
                <a:tab pos="347663" algn="l"/>
              </a:tabLst>
            </a:pPr>
            <a:r>
              <a:rPr lang="en-US" sz="1600" b="1" dirty="0">
                <a:latin typeface="Arial" pitchFamily="34" charset="0"/>
                <a:cs typeface="Arial" pitchFamily="34" charset="0"/>
              </a:rPr>
              <a:t>PASAL 6 </a:t>
            </a:r>
          </a:p>
          <a:p>
            <a:pPr marL="0" indent="0" algn="just"/>
            <a:r>
              <a:rPr lang="en-US" sz="1600" b="1" dirty="0">
                <a:latin typeface="Arial" pitchFamily="34" charset="0"/>
                <a:cs typeface="Arial" pitchFamily="34" charset="0"/>
              </a:rPr>
              <a:t> </a:t>
            </a:r>
            <a:r>
              <a:rPr lang="en-US" sz="1600" b="1" dirty="0" smtClean="0">
                <a:latin typeface="Arial" pitchFamily="34" charset="0"/>
                <a:cs typeface="Arial" pitchFamily="34" charset="0"/>
              </a:rPr>
              <a:t>KETENTUAN </a:t>
            </a:r>
            <a:r>
              <a:rPr lang="en-US" sz="1600" b="1" dirty="0">
                <a:latin typeface="Arial" pitchFamily="34" charset="0"/>
                <a:cs typeface="Arial" pitchFamily="34" charset="0"/>
              </a:rPr>
              <a:t>LEBIH LANJUT YG DIPERLUKAN BAGI PELAKSANAAN </a:t>
            </a:r>
            <a:r>
              <a:rPr lang="en-US" sz="1600" b="1" dirty="0" smtClean="0">
                <a:latin typeface="Arial" pitchFamily="34" charset="0"/>
                <a:cs typeface="Arial" pitchFamily="34" charset="0"/>
              </a:rPr>
              <a:t>PERATURAN PRESIDEN INI</a:t>
            </a:r>
            <a:r>
              <a:rPr lang="en-US" sz="1600" b="1" dirty="0">
                <a:latin typeface="Arial" pitchFamily="34" charset="0"/>
                <a:cs typeface="Arial" pitchFamily="34" charset="0"/>
              </a:rPr>
              <a:t>, DIATUR OLEH MENKEU DAN/ATAU KAPOLRI, BAIK SECARA BERSAMA-SAMA MAUPUN SECARA SENDIRI-SENDIRI MENURUT BIDANG TUGASNYA MASING-MASING. </a:t>
            </a:r>
            <a:endParaRPr lang="en-US" sz="1600" b="1" dirty="0" smtClean="0">
              <a:latin typeface="Arial" pitchFamily="34" charset="0"/>
              <a:cs typeface="Arial" pitchFamily="34" charset="0"/>
            </a:endParaRPr>
          </a:p>
          <a:p>
            <a:pPr marL="0" indent="0" algn="just"/>
            <a:endParaRPr lang="en-US" sz="1600" b="1" dirty="0">
              <a:latin typeface="Arial" pitchFamily="34" charset="0"/>
              <a:cs typeface="Arial" pitchFamily="34" charset="0"/>
            </a:endParaRPr>
          </a:p>
          <a:p>
            <a:pPr marL="347663" indent="-347663" algn="ctr">
              <a:tabLst>
                <a:tab pos="347663" algn="l"/>
              </a:tabLst>
            </a:pPr>
            <a:r>
              <a:rPr lang="en-US" sz="1600" b="1" dirty="0" smtClean="0">
                <a:latin typeface="Arial" pitchFamily="34" charset="0"/>
                <a:cs typeface="Arial" pitchFamily="34" charset="0"/>
              </a:rPr>
              <a:t>PASAL </a:t>
            </a:r>
            <a:r>
              <a:rPr lang="en-US" sz="1600" b="1" dirty="0">
                <a:latin typeface="Arial" pitchFamily="34" charset="0"/>
                <a:cs typeface="Arial" pitchFamily="34" charset="0"/>
              </a:rPr>
              <a:t>7 </a:t>
            </a:r>
          </a:p>
          <a:p>
            <a:pPr marL="347663" indent="-347663" algn="ctr">
              <a:tabLst>
                <a:tab pos="347663" algn="l"/>
              </a:tabLst>
            </a:pPr>
            <a:r>
              <a:rPr lang="en-US" sz="1600" b="1" dirty="0" smtClean="0">
                <a:latin typeface="Arial" pitchFamily="34" charset="0"/>
                <a:cs typeface="Arial" pitchFamily="34" charset="0"/>
              </a:rPr>
              <a:t>PERATURAN PRESIDEN INI </a:t>
            </a:r>
            <a:r>
              <a:rPr lang="en-US" sz="1600" b="1" dirty="0">
                <a:latin typeface="Arial" pitchFamily="34" charset="0"/>
                <a:cs typeface="Arial" pitchFamily="34" charset="0"/>
              </a:rPr>
              <a:t>MULAI BERLAKU </a:t>
            </a:r>
            <a:r>
              <a:rPr lang="en-US" sz="1600" b="1" dirty="0" smtClean="0">
                <a:latin typeface="Arial" pitchFamily="34" charset="0"/>
                <a:cs typeface="Arial" pitchFamily="34" charset="0"/>
              </a:rPr>
              <a:t>SEJAK  </a:t>
            </a:r>
            <a:r>
              <a:rPr lang="en-US" sz="1600" b="1" dirty="0">
                <a:latin typeface="Arial" pitchFamily="34" charset="0"/>
                <a:cs typeface="Arial" pitchFamily="34" charset="0"/>
              </a:rPr>
              <a:t>TANGGAL </a:t>
            </a:r>
            <a:r>
              <a:rPr lang="en-US" sz="1600" b="1" dirty="0" smtClean="0">
                <a:latin typeface="Arial" pitchFamily="34" charset="0"/>
                <a:cs typeface="Arial" pitchFamily="34" charset="0"/>
              </a:rPr>
              <a:t>DIUNDANGKAN. </a:t>
            </a:r>
            <a:endParaRPr lang="fi-FI" sz="1600" b="1" dirty="0">
              <a:latin typeface="Arial" pitchFamily="34" charset="0"/>
              <a:cs typeface="Arial" pitchFamily="34" charset="0"/>
            </a:endParaRPr>
          </a:p>
          <a:p>
            <a:pPr marL="0" indent="0" algn="just">
              <a:tabLst>
                <a:tab pos="0" algn="l"/>
              </a:tabLst>
            </a:pPr>
            <a:endParaRPr lang="en-US" sz="1600" b="1" dirty="0">
              <a:latin typeface="Arial" pitchFamily="34" charset="0"/>
              <a:cs typeface="Arial" pitchFamily="34" charset="0"/>
            </a:endParaRPr>
          </a:p>
        </p:txBody>
      </p:sp>
      <p:sp>
        <p:nvSpPr>
          <p:cNvPr id="8" name="Rectangle 7"/>
          <p:cNvSpPr/>
          <p:nvPr/>
        </p:nvSpPr>
        <p:spPr bwMode="auto">
          <a:xfrm>
            <a:off x="6948264" y="116632"/>
            <a:ext cx="2016224"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14</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833051"/>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08497255"/>
              </p:ext>
            </p:extLst>
          </p:nvPr>
        </p:nvGraphicFramePr>
        <p:xfrm>
          <a:off x="600558" y="980728"/>
          <a:ext cx="8075898" cy="3017517"/>
        </p:xfrm>
        <a:graphic>
          <a:graphicData uri="http://schemas.openxmlformats.org/drawingml/2006/table">
            <a:tbl>
              <a:tblPr firstRow="1" bandRow="1">
                <a:tableStyleId>{5C22544A-7EE6-4342-B048-85BDC9FD1C3A}</a:tableStyleId>
              </a:tblPr>
              <a:tblGrid>
                <a:gridCol w="648347"/>
                <a:gridCol w="1697414"/>
                <a:gridCol w="1487438"/>
                <a:gridCol w="1692162"/>
                <a:gridCol w="2550537"/>
              </a:tblGrid>
              <a:tr h="547477">
                <a:tc>
                  <a:txBody>
                    <a:bodyPr/>
                    <a:lstStyle/>
                    <a:p>
                      <a:pPr algn="ctr"/>
                      <a:r>
                        <a:rPr lang="en-US" sz="1400" b="1" dirty="0" smtClean="0">
                          <a:solidFill>
                            <a:schemeClr val="tx1"/>
                          </a:solidFill>
                          <a:latin typeface="Arial" pitchFamily="34" charset="0"/>
                          <a:cs typeface="Arial" pitchFamily="34" charset="0"/>
                        </a:rPr>
                        <a:t>NO</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JENJANG JABFUNG</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ESELON</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TUNJAB </a:t>
                      </a:r>
                    </a:p>
                    <a:p>
                      <a:pPr algn="ctr"/>
                      <a:r>
                        <a:rPr lang="en-US" sz="1400" b="1" dirty="0" smtClean="0">
                          <a:solidFill>
                            <a:schemeClr val="tx1"/>
                          </a:solidFill>
                          <a:latin typeface="Arial" pitchFamily="34" charset="0"/>
                          <a:cs typeface="Arial" pitchFamily="34" charset="0"/>
                        </a:rPr>
                        <a:t>(</a:t>
                      </a:r>
                      <a:r>
                        <a:rPr lang="en-US" sz="1400" b="1" dirty="0" err="1" smtClean="0">
                          <a:solidFill>
                            <a:schemeClr val="tx1"/>
                          </a:solidFill>
                          <a:latin typeface="Arial" pitchFamily="34" charset="0"/>
                          <a:cs typeface="Arial" pitchFamily="34" charset="0"/>
                        </a:rPr>
                        <a:t>Rp</a:t>
                      </a:r>
                      <a:r>
                        <a:rPr lang="en-US" sz="1400" b="1" dirty="0" smtClean="0">
                          <a:solidFill>
                            <a:schemeClr val="tx1"/>
                          </a:solidFill>
                          <a:latin typeface="Arial" pitchFamily="34" charset="0"/>
                          <a:cs typeface="Arial" pitchFamily="34" charset="0"/>
                        </a:rPr>
                        <a:t>)</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KETERANGAN</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1400" b="1" dirty="0" smtClean="0">
                          <a:solidFill>
                            <a:schemeClr val="tx1"/>
                          </a:solidFill>
                          <a:latin typeface="Arial" pitchFamily="34" charset="0"/>
                          <a:cs typeface="Arial" pitchFamily="34" charset="0"/>
                        </a:rPr>
                        <a:t>A</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KEAHLIAN</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 </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1400" b="1" dirty="0" smtClean="0">
                          <a:solidFill>
                            <a:schemeClr val="tx1"/>
                          </a:solidFill>
                          <a:latin typeface="Arial" pitchFamily="34" charset="0"/>
                          <a:cs typeface="Arial" pitchFamily="34" charset="0"/>
                        </a:rPr>
                        <a:t>1</a:t>
                      </a:r>
                      <a:endParaRPr lang="en-US" sz="1400" b="1" dirty="0">
                        <a:solidFill>
                          <a:schemeClr val="tx1"/>
                        </a:solidFill>
                        <a:latin typeface="Arial" pitchFamily="34" charset="0"/>
                        <a:cs typeface="Arial" pitchFamily="34" charset="0"/>
                      </a:endParaRPr>
                    </a:p>
                    <a:p>
                      <a:pPr algn="ct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smtClean="0">
                          <a:solidFill>
                            <a:schemeClr val="tx1"/>
                          </a:solidFill>
                          <a:latin typeface="Arial" pitchFamily="34" charset="0"/>
                          <a:cs typeface="Arial" pitchFamily="34" charset="0"/>
                        </a:rPr>
                        <a:t>AHLI UTAMA</a:t>
                      </a:r>
                      <a:endParaRPr lang="en-US" sz="1400" b="1" dirty="0">
                        <a:solidFill>
                          <a:schemeClr val="tx1"/>
                        </a:solidFill>
                        <a:latin typeface="Arial" pitchFamily="34" charset="0"/>
                        <a:cs typeface="Arial" pitchFamily="34" charset="0"/>
                      </a:endParaRPr>
                    </a:p>
                    <a:p>
                      <a:pPr algn="l"/>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I-B</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4.275.000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IRJEN POL</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II-A</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3.150.000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BRIGJEN</a:t>
                      </a:r>
                      <a:r>
                        <a:rPr lang="en-US" sz="1400" b="1" baseline="0" dirty="0" smtClean="0">
                          <a:solidFill>
                            <a:schemeClr val="tx1"/>
                          </a:solidFill>
                          <a:latin typeface="Arial" pitchFamily="34" charset="0"/>
                          <a:cs typeface="Arial" pitchFamily="34" charset="0"/>
                        </a:rPr>
                        <a:t> POL</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1400" b="1" dirty="0" smtClean="0">
                          <a:solidFill>
                            <a:schemeClr val="tx1"/>
                          </a:solidFill>
                          <a:latin typeface="Arial" pitchFamily="34" charset="0"/>
                          <a:cs typeface="Arial" pitchFamily="34" charset="0"/>
                        </a:rPr>
                        <a:t>2</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AHLI MADYA</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II-B</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1.925.000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KOMBES</a:t>
                      </a:r>
                      <a:r>
                        <a:rPr lang="en-US" sz="1400" b="1" baseline="0" dirty="0" smtClean="0">
                          <a:solidFill>
                            <a:schemeClr val="tx1"/>
                          </a:solidFill>
                          <a:latin typeface="Arial" pitchFamily="34" charset="0"/>
                          <a:cs typeface="Arial" pitchFamily="34" charset="0"/>
                        </a:rPr>
                        <a:t> POL</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1400" b="1" dirty="0" smtClean="0">
                          <a:solidFill>
                            <a:schemeClr val="tx1"/>
                          </a:solidFill>
                          <a:latin typeface="Arial" pitchFamily="34" charset="0"/>
                          <a:cs typeface="Arial" pitchFamily="34" charset="0"/>
                        </a:rPr>
                        <a:t>3</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smtClean="0">
                          <a:solidFill>
                            <a:schemeClr val="tx1"/>
                          </a:solidFill>
                          <a:latin typeface="Arial" pitchFamily="34" charset="0"/>
                          <a:cs typeface="Arial" pitchFamily="34" charset="0"/>
                        </a:rPr>
                        <a:t>AHLI MUDA</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III-A</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1.160.000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AKBP</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III-B</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880.000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KOMPOL</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1400" b="1" dirty="0" smtClean="0">
                          <a:solidFill>
                            <a:schemeClr val="tx1"/>
                          </a:solidFill>
                          <a:latin typeface="Arial" pitchFamily="34" charset="0"/>
                          <a:cs typeface="Arial" pitchFamily="34" charset="0"/>
                        </a:rPr>
                        <a:t>4</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smtClean="0">
                          <a:solidFill>
                            <a:schemeClr val="tx1"/>
                          </a:solidFill>
                          <a:latin typeface="Arial" pitchFamily="34" charset="0"/>
                          <a:cs typeface="Arial" pitchFamily="34" charset="0"/>
                        </a:rPr>
                        <a:t>AHLI PERTAMA</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IV-A</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440.000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AKP</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IV-B</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390.000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IPDA-IPTU </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1619672" y="44624"/>
            <a:ext cx="6696744" cy="830997"/>
          </a:xfrm>
          <a:prstGeom prst="rect">
            <a:avLst/>
          </a:prstGeom>
          <a:solidFill>
            <a:schemeClr val="bg2">
              <a:lumMod val="50000"/>
            </a:schemeClr>
          </a:solidFill>
          <a:ln>
            <a:solidFill>
              <a:schemeClr val="tx1"/>
            </a:solidFill>
          </a:ln>
        </p:spPr>
        <p:txBody>
          <a:bodyPr wrap="square">
            <a:spAutoFit/>
          </a:bodyPr>
          <a:lstStyle/>
          <a:p>
            <a:pPr algn="ctr">
              <a:defRPr/>
            </a:pPr>
            <a:r>
              <a:rPr lang="en-US" sz="2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USULAN BESARAN </a:t>
            </a:r>
            <a:r>
              <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TUNJAB </a:t>
            </a:r>
            <a:r>
              <a:rPr lang="en-US" sz="2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FUNGSIONAL </a:t>
            </a:r>
            <a:endPar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a:p>
            <a:pPr algn="ctr">
              <a:defRPr/>
            </a:pPr>
            <a:r>
              <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DI LINGK </a:t>
            </a:r>
            <a:r>
              <a:rPr lang="en-US" sz="2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POLRI</a:t>
            </a:r>
            <a:endPar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7" name="Oval 6"/>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15</a:t>
            </a:r>
            <a:endParaRPr lang="en-US" sz="1100" b="1" dirty="0">
              <a:solidFill>
                <a:schemeClr val="tx1"/>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37972271"/>
              </p:ext>
            </p:extLst>
          </p:nvPr>
        </p:nvGraphicFramePr>
        <p:xfrm>
          <a:off x="600559" y="4005064"/>
          <a:ext cx="8075895" cy="2669734"/>
        </p:xfrm>
        <a:graphic>
          <a:graphicData uri="http://schemas.openxmlformats.org/drawingml/2006/table">
            <a:tbl>
              <a:tblPr firstRow="1" bandRow="1">
                <a:tableStyleId>{5C22544A-7EE6-4342-B048-85BDC9FD1C3A}</a:tableStyleId>
              </a:tblPr>
              <a:tblGrid>
                <a:gridCol w="640946"/>
                <a:gridCol w="1704814"/>
                <a:gridCol w="1497363"/>
                <a:gridCol w="1676999"/>
                <a:gridCol w="2555773"/>
              </a:tblGrid>
              <a:tr h="615850">
                <a:tc>
                  <a:txBody>
                    <a:bodyPr/>
                    <a:lstStyle/>
                    <a:p>
                      <a:pPr algn="ctr"/>
                      <a:r>
                        <a:rPr lang="en-US" sz="1400" b="1" dirty="0" smtClean="0">
                          <a:solidFill>
                            <a:schemeClr val="tx1"/>
                          </a:solidFill>
                          <a:latin typeface="Arial" pitchFamily="34" charset="0"/>
                          <a:cs typeface="Arial" pitchFamily="34" charset="0"/>
                        </a:rPr>
                        <a:t>NO</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JENJANG JABFUNG</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ESELON</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TUNJAB </a:t>
                      </a:r>
                    </a:p>
                    <a:p>
                      <a:pPr algn="ctr"/>
                      <a:r>
                        <a:rPr lang="en-US" sz="1400" b="1" dirty="0" smtClean="0">
                          <a:solidFill>
                            <a:schemeClr val="tx1"/>
                          </a:solidFill>
                          <a:latin typeface="Arial" pitchFamily="34" charset="0"/>
                          <a:cs typeface="Arial" pitchFamily="34" charset="0"/>
                        </a:rPr>
                        <a:t>(</a:t>
                      </a:r>
                      <a:r>
                        <a:rPr lang="en-US" sz="1400" b="1" dirty="0" err="1" smtClean="0">
                          <a:solidFill>
                            <a:schemeClr val="tx1"/>
                          </a:solidFill>
                          <a:latin typeface="Arial" pitchFamily="34" charset="0"/>
                          <a:cs typeface="Arial" pitchFamily="34" charset="0"/>
                        </a:rPr>
                        <a:t>Rp</a:t>
                      </a:r>
                      <a:r>
                        <a:rPr lang="en-US" sz="1400" b="1" dirty="0" smtClean="0">
                          <a:solidFill>
                            <a:schemeClr val="tx1"/>
                          </a:solidFill>
                          <a:latin typeface="Arial" pitchFamily="34" charset="0"/>
                          <a:cs typeface="Arial" pitchFamily="34" charset="0"/>
                        </a:rPr>
                        <a:t>)</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KETERANGAN</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400" b="1" dirty="0" smtClean="0">
                          <a:solidFill>
                            <a:schemeClr val="tx1"/>
                          </a:solidFill>
                          <a:latin typeface="Arial" pitchFamily="34" charset="0"/>
                          <a:cs typeface="Arial" pitchFamily="34" charset="0"/>
                        </a:rPr>
                        <a:t>B</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KETERAMPILAN</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2">
                  <a:txBody>
                    <a:bodyPr/>
                    <a:lstStyle/>
                    <a:p>
                      <a:pPr algn="ctr"/>
                      <a:r>
                        <a:rPr lang="en-US" sz="1400" b="1" dirty="0" smtClean="0">
                          <a:solidFill>
                            <a:schemeClr val="tx1"/>
                          </a:solidFill>
                          <a:latin typeface="Arial" pitchFamily="34" charset="0"/>
                          <a:cs typeface="Arial" pitchFamily="34" charset="0"/>
                        </a:rPr>
                        <a:t>1</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smtClean="0">
                          <a:solidFill>
                            <a:schemeClr val="tx1"/>
                          </a:solidFill>
                          <a:latin typeface="Arial" pitchFamily="34" charset="0"/>
                          <a:cs typeface="Arial" pitchFamily="34" charset="0"/>
                        </a:rPr>
                        <a:t>PENYELIA</a:t>
                      </a:r>
                      <a:endParaRPr lang="en-US" sz="14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IV-A</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440.000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AKP</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IV-B</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390.000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IPDA-IPTU</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400" b="1" dirty="0" smtClean="0">
                          <a:solidFill>
                            <a:schemeClr val="tx1"/>
                          </a:solidFill>
                          <a:latin typeface="Arial" pitchFamily="34" charset="0"/>
                          <a:cs typeface="Arial" pitchFamily="34" charset="0"/>
                        </a:rPr>
                        <a:t>2</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MAHIR</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340.000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BRIPKA-AIPTU</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400" b="1" dirty="0" smtClean="0">
                          <a:solidFill>
                            <a:schemeClr val="tx1"/>
                          </a:solidFill>
                          <a:latin typeface="Arial" pitchFamily="34" charset="0"/>
                          <a:cs typeface="Arial" pitchFamily="34" charset="0"/>
                        </a:rPr>
                        <a:t>3</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TERAMPIL</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290.000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BRIPDA-BRIGADIR</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400" b="1" dirty="0" smtClean="0">
                          <a:solidFill>
                            <a:schemeClr val="tx1"/>
                          </a:solidFill>
                          <a:latin typeface="Arial" pitchFamily="34" charset="0"/>
                          <a:cs typeface="Arial" pitchFamily="34" charset="0"/>
                        </a:rPr>
                        <a:t>4</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PEMULA</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240.000</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BHARADA-ABRIP</a:t>
                      </a: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64681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261479" y="1052736"/>
            <a:ext cx="8823812" cy="4862870"/>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a:spcAft>
                <a:spcPts val="600"/>
              </a:spcAft>
              <a:defRPr/>
            </a:pPr>
            <a:r>
              <a:rPr lang="en-US" sz="1400" b="1" dirty="0" smtClean="0">
                <a:latin typeface="Arial" pitchFamily="34" charset="0"/>
                <a:cs typeface="Arial" pitchFamily="34" charset="0"/>
              </a:rPr>
              <a:t>BAHWA </a:t>
            </a:r>
            <a:r>
              <a:rPr lang="en-US" sz="1400" b="1" dirty="0">
                <a:latin typeface="Arial" pitchFamily="34" charset="0"/>
                <a:cs typeface="Arial" pitchFamily="34" charset="0"/>
              </a:rPr>
              <a:t>SESUAI </a:t>
            </a:r>
            <a:r>
              <a:rPr lang="en-US" sz="1400" b="1" dirty="0" smtClean="0">
                <a:latin typeface="Arial" pitchFamily="34" charset="0"/>
                <a:cs typeface="Arial" pitchFamily="34" charset="0"/>
              </a:rPr>
              <a:t>SURAT </a:t>
            </a:r>
            <a:r>
              <a:rPr lang="en-US" sz="1400" b="1" dirty="0">
                <a:latin typeface="Arial" pitchFamily="34" charset="0"/>
                <a:cs typeface="Arial" pitchFamily="34" charset="0"/>
              </a:rPr>
              <a:t>KAPOLRI NO. B/582/I/HUB.3.2./2020 TGL 28 JANUARI 2020 PERIHAL PERMOHONAN </a:t>
            </a:r>
            <a:r>
              <a:rPr lang="en-US" sz="1400" b="1" dirty="0" smtClean="0">
                <a:latin typeface="Arial" pitchFamily="34" charset="0"/>
                <a:cs typeface="Arial" pitchFamily="34" charset="0"/>
              </a:rPr>
              <a:t>SUN  </a:t>
            </a:r>
            <a:r>
              <a:rPr lang="en-US" sz="1400" b="1" dirty="0">
                <a:latin typeface="Arial" pitchFamily="34" charset="0"/>
                <a:cs typeface="Arial" pitchFamily="34" charset="0"/>
              </a:rPr>
              <a:t>RANCANGAN </a:t>
            </a:r>
            <a:r>
              <a:rPr lang="en-US" sz="1400" b="1" dirty="0" smtClean="0">
                <a:latin typeface="Arial" pitchFamily="34" charset="0"/>
                <a:cs typeface="Arial" pitchFamily="34" charset="0"/>
              </a:rPr>
              <a:t>PERPRES </a:t>
            </a:r>
            <a:r>
              <a:rPr lang="en-US" sz="1400" b="1" dirty="0">
                <a:latin typeface="Arial" pitchFamily="34" charset="0"/>
                <a:cs typeface="Arial" pitchFamily="34" charset="0"/>
              </a:rPr>
              <a:t>TTG </a:t>
            </a:r>
            <a:r>
              <a:rPr lang="en-US" sz="1400" b="1" dirty="0" smtClean="0">
                <a:latin typeface="Arial" pitchFamily="34" charset="0"/>
                <a:cs typeface="Arial" pitchFamily="34" charset="0"/>
              </a:rPr>
              <a:t>TUNJAB </a:t>
            </a:r>
            <a:r>
              <a:rPr lang="en-US" sz="1400" b="1" dirty="0">
                <a:latin typeface="Arial" pitchFamily="34" charset="0"/>
                <a:cs typeface="Arial" pitchFamily="34" charset="0"/>
              </a:rPr>
              <a:t>FUNGSIONAL </a:t>
            </a:r>
            <a:r>
              <a:rPr lang="en-US" sz="1400" b="1" dirty="0" smtClean="0">
                <a:latin typeface="Arial" pitchFamily="34" charset="0"/>
                <a:cs typeface="Arial" pitchFamily="34" charset="0"/>
              </a:rPr>
              <a:t>ANGGOTA POLRI SBB:</a:t>
            </a:r>
          </a:p>
          <a:p>
            <a:pPr marL="230188" indent="-230188" algn="just">
              <a:spcAft>
                <a:spcPts val="600"/>
              </a:spcAft>
              <a:buFont typeface="+mj-lt"/>
              <a:buAutoNum type="arabicPeriod"/>
              <a:tabLst>
                <a:tab pos="230188" algn="l"/>
              </a:tabLst>
              <a:defRPr/>
            </a:pPr>
            <a:r>
              <a:rPr lang="en-US" sz="1400" b="1" dirty="0" smtClean="0">
                <a:latin typeface="Arial" pitchFamily="34" charset="0"/>
                <a:cs typeface="Arial" pitchFamily="34" charset="0"/>
              </a:rPr>
              <a:t>KAPOLRI TELAH MENGAJUKAN USULAN PEMBERIAN TUNJAB FUNGSIONAL ANGGOTA POLRI YG DIATUR DLM PERPRES.</a:t>
            </a:r>
          </a:p>
          <a:p>
            <a:pPr marL="230188" indent="-230188" algn="just">
              <a:spcAft>
                <a:spcPts val="600"/>
              </a:spcAft>
              <a:buFont typeface="+mj-lt"/>
              <a:buAutoNum type="arabicPeriod"/>
              <a:tabLst>
                <a:tab pos="230188" algn="l"/>
              </a:tabLst>
              <a:defRPr/>
            </a:pPr>
            <a:r>
              <a:rPr lang="en-US" sz="1400" b="1" dirty="0" smtClean="0">
                <a:latin typeface="Arial" pitchFamily="34" charset="0"/>
                <a:cs typeface="Arial" pitchFamily="34" charset="0"/>
              </a:rPr>
              <a:t>PEMBERIAN TUNJAB FUNGSIONAL ANGGOTA POLRI TSB, SBG TINJUT DARI PASAL 22 PERPRES NO. 42 THN 2017 YG MENYATAKAN BAHWA PEJABAT FUNGSIONAL POLRI DIBERIKAN TUNJAB FUNGSIONAL SESUAI DGN JENJANG KEAHLIAN DAN KETERAMPILAN YG DIATUR DLM PEPRES TERSENDIRI.</a:t>
            </a:r>
          </a:p>
          <a:p>
            <a:pPr marL="230188" indent="-230188" algn="just">
              <a:spcAft>
                <a:spcPts val="600"/>
              </a:spcAft>
              <a:buFont typeface="+mj-lt"/>
              <a:buAutoNum type="arabicPeriod"/>
              <a:tabLst>
                <a:tab pos="230188" algn="l"/>
              </a:tabLst>
              <a:defRPr/>
            </a:pPr>
            <a:r>
              <a:rPr lang="en-US" sz="1400" b="1" dirty="0" smtClean="0">
                <a:latin typeface="Arial" pitchFamily="34" charset="0"/>
                <a:cs typeface="Arial" pitchFamily="34" charset="0"/>
              </a:rPr>
              <a:t>JABATAN FUNGSIONAL ANGGOTA POLRI DAN FORMASI PEGAWAINYA TELAH MENDAPAT PERSETUJUAN TERTULIS DARI MENPAN RB DAN MENKEU.</a:t>
            </a:r>
          </a:p>
          <a:p>
            <a:pPr marL="230188" indent="-230188" algn="just">
              <a:spcAft>
                <a:spcPts val="600"/>
              </a:spcAft>
              <a:buFont typeface="+mj-lt"/>
              <a:buAutoNum type="arabicPeriod"/>
              <a:tabLst>
                <a:tab pos="230188" algn="l"/>
              </a:tabLst>
              <a:defRPr/>
            </a:pPr>
            <a:r>
              <a:rPr lang="en-US" sz="1400" b="1" dirty="0" smtClean="0">
                <a:latin typeface="Arial" pitchFamily="34" charset="0"/>
                <a:cs typeface="Arial" pitchFamily="34" charset="0"/>
              </a:rPr>
              <a:t>PEMBERIAN TUNJAB FUNGSIONAL ANGGOTA POLRI DIMAKSUD, DGN MEMPERHATIKAN PERTIMBANGAN SBB :</a:t>
            </a:r>
          </a:p>
          <a:p>
            <a:pPr marL="514350" indent="-284163" algn="just">
              <a:buFont typeface="+mj-lt"/>
              <a:buAutoNum type="alphaLcPeriod"/>
              <a:tabLst>
                <a:tab pos="230188" algn="l"/>
              </a:tabLst>
              <a:defRPr/>
            </a:pPr>
            <a:r>
              <a:rPr lang="en-US" sz="1400" b="1" dirty="0" smtClean="0">
                <a:latin typeface="Arial" pitchFamily="34" charset="0"/>
                <a:cs typeface="Arial" pitchFamily="34" charset="0"/>
              </a:rPr>
              <a:t>TUNJAB FUNGSIONAL ANGGOTA POLRI DIBERIKAN BERDASARKAN PANGKAT TANPA MEMBEDAKAN JENIS JABATAN FUNGSIONAL, HAL INI UNTUK MENJAGA RASA KEADILAN DIANTARA ANGGOTA POLRI BAIK JABATAN STRUKTURAL DAN JABATAN FUNGSIONAL;</a:t>
            </a:r>
          </a:p>
          <a:p>
            <a:pPr marL="514350" indent="-284163" algn="just">
              <a:spcAft>
                <a:spcPts val="600"/>
              </a:spcAft>
              <a:buFont typeface="+mj-lt"/>
              <a:buAutoNum type="alphaLcPeriod"/>
              <a:tabLst>
                <a:tab pos="230188" algn="l"/>
              </a:tabLst>
              <a:defRPr/>
            </a:pPr>
            <a:r>
              <a:rPr lang="en-US" sz="1400" b="1" dirty="0" smtClean="0">
                <a:latin typeface="Arial" pitchFamily="34" charset="0"/>
                <a:cs typeface="Arial" pitchFamily="34" charset="0"/>
              </a:rPr>
              <a:t>PENENTUAN KELAS JABATAN UNTUK PEMBERIAN TUNJANGAN KINERJA DI LINGKUNGAN POLRI JUGA BERDASARKAN PANGKAT POLRI.</a:t>
            </a:r>
            <a:endParaRPr lang="en-US" sz="1400" b="1" dirty="0">
              <a:latin typeface="Arial" pitchFamily="34" charset="0"/>
              <a:cs typeface="Arial" pitchFamily="34" charset="0"/>
            </a:endParaRPr>
          </a:p>
          <a:p>
            <a:pPr marL="230188" indent="-230188" algn="just">
              <a:spcAft>
                <a:spcPts val="600"/>
              </a:spcAft>
              <a:tabLst>
                <a:tab pos="230188" algn="l"/>
              </a:tabLst>
              <a:defRPr/>
            </a:pPr>
            <a:r>
              <a:rPr lang="en-US" sz="1400" b="1" dirty="0" smtClean="0">
                <a:latin typeface="Arial" pitchFamily="34" charset="0"/>
                <a:cs typeface="Arial" pitchFamily="34" charset="0"/>
              </a:rPr>
              <a:t>5. BERKENAAN DGN HAL TSB DI ATAS, BERSAMA INI DISAMPAIKAN USULAN BESARAN DAN KEBUTUHAN ANGGARAN UNTUK PEMBERIAN TUNJAB FUNGSIONAL ANGGOTA POLRI SEBAGAIMANA TERLAMPIR.</a:t>
            </a:r>
          </a:p>
        </p:txBody>
      </p:sp>
      <p:sp>
        <p:nvSpPr>
          <p:cNvPr id="8" name="Rectangle 7"/>
          <p:cNvSpPr/>
          <p:nvPr/>
        </p:nvSpPr>
        <p:spPr bwMode="auto">
          <a:xfrm>
            <a:off x="1619672" y="140323"/>
            <a:ext cx="6916183" cy="830997"/>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4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PERSETUJUAN USULAN BESARAN TUNJAB FUNGSIONAL ANGGOTA POLRI</a:t>
            </a:r>
            <a:endParaRPr lang="en-US" sz="24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460432" y="6568580"/>
            <a:ext cx="658401" cy="28942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16</a:t>
            </a:r>
            <a:endParaRPr lang="en-US" sz="1100" b="1" dirty="0">
              <a:solidFill>
                <a:schemeClr val="tx1"/>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5004048" y="6406531"/>
            <a:ext cx="3528392" cy="246221"/>
          </a:xfrm>
          <a:prstGeom prst="rect">
            <a:avLst/>
          </a:prstGeom>
          <a:noFill/>
          <a:ln w="9525">
            <a:noFill/>
            <a:miter lim="800000"/>
            <a:headEnd/>
            <a:tailEnd/>
          </a:ln>
        </p:spPr>
        <p:txBody>
          <a:bodyPr wrap="square">
            <a:spAutoFit/>
          </a:bodyPr>
          <a:lstStyle/>
          <a:p>
            <a:pPr algn="just"/>
            <a:r>
              <a:rPr lang="en-US" sz="1000" b="1" dirty="0" smtClean="0">
                <a:latin typeface="Arial" panose="020B0604020202020204" pitchFamily="34" charset="0"/>
                <a:cs typeface="Arial" panose="020B0604020202020204" pitchFamily="34" charset="0"/>
              </a:rPr>
              <a:t>SURAT MENPAN RB NO. R/356/M.SM.04.00/2020</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70105"/>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90275189"/>
              </p:ext>
            </p:extLst>
          </p:nvPr>
        </p:nvGraphicFramePr>
        <p:xfrm>
          <a:off x="899592" y="1024226"/>
          <a:ext cx="7632848" cy="5127517"/>
        </p:xfrm>
        <a:graphic>
          <a:graphicData uri="http://schemas.openxmlformats.org/drawingml/2006/table">
            <a:tbl>
              <a:tblPr firstRow="1" bandRow="1">
                <a:tableStyleId>{5C22544A-7EE6-4342-B048-85BDC9FD1C3A}</a:tableStyleId>
              </a:tblPr>
              <a:tblGrid>
                <a:gridCol w="456465"/>
                <a:gridCol w="1195055"/>
                <a:gridCol w="1300808"/>
                <a:gridCol w="1089302"/>
                <a:gridCol w="1430978"/>
                <a:gridCol w="2160240"/>
              </a:tblGrid>
              <a:tr h="547477">
                <a:tc>
                  <a:txBody>
                    <a:bodyPr/>
                    <a:lstStyle/>
                    <a:p>
                      <a:pPr algn="ctr"/>
                      <a:r>
                        <a:rPr lang="en-US" sz="900" b="1" dirty="0" smtClean="0">
                          <a:solidFill>
                            <a:schemeClr val="tx1"/>
                          </a:solidFill>
                          <a:latin typeface="Arial" pitchFamily="34" charset="0"/>
                          <a:cs typeface="Arial" pitchFamily="34" charset="0"/>
                        </a:rPr>
                        <a:t>NO</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JENJANG JABFUNG</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PANGKAT</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JUMLAH PEMANGKU (FORMASI)</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USULAN KISARAN BESARAN (</a:t>
                      </a:r>
                      <a:r>
                        <a:rPr lang="en-US" sz="900" b="1" dirty="0" err="1" smtClean="0">
                          <a:solidFill>
                            <a:schemeClr val="tx1"/>
                          </a:solidFill>
                          <a:latin typeface="Arial" pitchFamily="34" charset="0"/>
                          <a:cs typeface="Arial" pitchFamily="34" charset="0"/>
                        </a:rPr>
                        <a:t>Rp</a:t>
                      </a:r>
                      <a:r>
                        <a:rPr lang="en-US" sz="900" b="1" dirty="0" smtClean="0">
                          <a:solidFill>
                            <a:schemeClr val="tx1"/>
                          </a:solidFill>
                          <a:latin typeface="Arial" pitchFamily="34" charset="0"/>
                          <a:cs typeface="Arial" pitchFamily="34" charset="0"/>
                        </a:rPr>
                        <a:t>)</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USULAN KISARAN BESARAN</a:t>
                      </a:r>
                      <a:r>
                        <a:rPr lang="en-US" sz="900" b="1" baseline="0" dirty="0" smtClean="0">
                          <a:solidFill>
                            <a:schemeClr val="tx1"/>
                          </a:solidFill>
                          <a:latin typeface="Arial" pitchFamily="34" charset="0"/>
                          <a:cs typeface="Arial" pitchFamily="34" charset="0"/>
                        </a:rPr>
                        <a:t> KEBUTUHAN ANGGARAN  14 BULAN (</a:t>
                      </a:r>
                      <a:r>
                        <a:rPr lang="en-US" sz="900" b="1" baseline="0" dirty="0" err="1" smtClean="0">
                          <a:solidFill>
                            <a:schemeClr val="tx1"/>
                          </a:solidFill>
                          <a:latin typeface="Arial" pitchFamily="34" charset="0"/>
                          <a:cs typeface="Arial" pitchFamily="34" charset="0"/>
                        </a:rPr>
                        <a:t>Rp</a:t>
                      </a:r>
                      <a:r>
                        <a:rPr lang="en-US" sz="900" b="1" baseline="0" dirty="0" smtClean="0">
                          <a:solidFill>
                            <a:schemeClr val="tx1"/>
                          </a:solidFill>
                          <a:latin typeface="Arial" pitchFamily="34" charset="0"/>
                          <a:cs typeface="Arial" pitchFamily="34" charset="0"/>
                        </a:rPr>
                        <a:t>)</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900" b="1" dirty="0" smtClean="0">
                          <a:solidFill>
                            <a:srgbClr val="FF0000"/>
                          </a:solidFill>
                          <a:latin typeface="Arial" pitchFamily="34" charset="0"/>
                          <a:cs typeface="Arial" pitchFamily="34" charset="0"/>
                        </a:rPr>
                        <a:t>A</a:t>
                      </a:r>
                      <a:endParaRPr lang="en-US" sz="900" b="1" dirty="0">
                        <a:solidFill>
                          <a:srgbClr val="FF0000"/>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rgbClr val="FF0000"/>
                          </a:solidFill>
                          <a:latin typeface="Arial" pitchFamily="34" charset="0"/>
                          <a:cs typeface="Arial" pitchFamily="34" charset="0"/>
                        </a:rPr>
                        <a:t>KEAHLIAN</a:t>
                      </a:r>
                      <a:endParaRPr lang="en-US" sz="900" b="1" dirty="0">
                        <a:solidFill>
                          <a:srgbClr val="FF0000"/>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 </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900" b="1" dirty="0" smtClean="0">
                          <a:solidFill>
                            <a:schemeClr val="tx1"/>
                          </a:solidFill>
                          <a:latin typeface="Arial" pitchFamily="34" charset="0"/>
                          <a:cs typeface="Arial" pitchFamily="34" charset="0"/>
                        </a:rPr>
                        <a:t>1</a:t>
                      </a:r>
                      <a:endParaRPr lang="en-US" sz="900" b="1" dirty="0">
                        <a:solidFill>
                          <a:schemeClr val="tx1"/>
                        </a:solidFill>
                        <a:latin typeface="Arial" pitchFamily="34" charset="0"/>
                        <a:cs typeface="Arial" pitchFamily="34" charset="0"/>
                      </a:endParaRPr>
                    </a:p>
                    <a:p>
                      <a:pPr algn="ct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900" b="1" dirty="0" smtClean="0">
                          <a:solidFill>
                            <a:schemeClr val="tx1"/>
                          </a:solidFill>
                          <a:latin typeface="Arial" pitchFamily="34" charset="0"/>
                          <a:cs typeface="Arial" pitchFamily="34" charset="0"/>
                        </a:rPr>
                        <a:t>AHLI UTAMA</a:t>
                      </a:r>
                      <a:endParaRPr lang="en-US" sz="900" b="1" dirty="0">
                        <a:solidFill>
                          <a:schemeClr val="tx1"/>
                        </a:solidFill>
                        <a:latin typeface="Arial" pitchFamily="34" charset="0"/>
                        <a:cs typeface="Arial" pitchFamily="34" charset="0"/>
                      </a:endParaRPr>
                    </a:p>
                    <a:p>
                      <a:pPr algn="ct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IRJEN POL</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0</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3.062.500 – 4.156.250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BRIGJENPOL</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8</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2.275.000</a:t>
                      </a:r>
                      <a:r>
                        <a:rPr lang="en-US" sz="900" b="1" baseline="0" dirty="0" smtClean="0">
                          <a:solidFill>
                            <a:schemeClr val="tx1"/>
                          </a:solidFill>
                          <a:latin typeface="Arial" pitchFamily="34" charset="0"/>
                          <a:cs typeface="Arial" pitchFamily="34" charset="0"/>
                        </a:rPr>
                        <a:t> – 3.087.500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254.800.000 – 345.800.00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900" b="1" dirty="0" smtClean="0">
                          <a:solidFill>
                            <a:schemeClr val="tx1"/>
                          </a:solidFill>
                          <a:latin typeface="Arial" pitchFamily="34" charset="0"/>
                          <a:cs typeface="Arial" pitchFamily="34" charset="0"/>
                        </a:rPr>
                        <a:t>2</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AHLI MADYA</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KOMBES</a:t>
                      </a:r>
                      <a:r>
                        <a:rPr lang="en-US" sz="900" b="1" baseline="0" dirty="0" smtClean="0">
                          <a:solidFill>
                            <a:schemeClr val="tx1"/>
                          </a:solidFill>
                          <a:latin typeface="Arial" pitchFamily="34" charset="0"/>
                          <a:cs typeface="Arial" pitchFamily="34" charset="0"/>
                        </a:rPr>
                        <a:t> POL</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132</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1.417.500 – 1923.750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2.619.540.000 – 3.555.090.000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900" b="1" dirty="0" smtClean="0">
                          <a:solidFill>
                            <a:schemeClr val="tx1"/>
                          </a:solidFill>
                          <a:latin typeface="Arial" pitchFamily="34" charset="0"/>
                          <a:cs typeface="Arial" pitchFamily="34" charset="0"/>
                        </a:rPr>
                        <a:t>3</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900" b="1" dirty="0" smtClean="0">
                          <a:solidFill>
                            <a:schemeClr val="tx1"/>
                          </a:solidFill>
                          <a:latin typeface="Arial" pitchFamily="34" charset="0"/>
                          <a:cs typeface="Arial" pitchFamily="34" charset="0"/>
                        </a:rPr>
                        <a:t>AHLI MUDA</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AKBP</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520</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882.000 – 1.197.000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6.420.960.000 – 8.714.160.000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KOMPOL</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815</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686.000</a:t>
                      </a:r>
                      <a:r>
                        <a:rPr lang="en-US" sz="900" b="1" baseline="0" dirty="0" smtClean="0">
                          <a:solidFill>
                            <a:schemeClr val="tx1"/>
                          </a:solidFill>
                          <a:latin typeface="Arial" pitchFamily="34" charset="0"/>
                          <a:cs typeface="Arial" pitchFamily="34" charset="0"/>
                        </a:rPr>
                        <a:t> – 931.000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7.827.260.000 – 10.622.710.000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900" b="1" dirty="0" smtClean="0">
                          <a:solidFill>
                            <a:schemeClr val="tx1"/>
                          </a:solidFill>
                          <a:latin typeface="Arial" pitchFamily="34" charset="0"/>
                          <a:cs typeface="Arial" pitchFamily="34" charset="0"/>
                        </a:rPr>
                        <a:t>4</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900" b="1" dirty="0" smtClean="0">
                          <a:solidFill>
                            <a:schemeClr val="tx1"/>
                          </a:solidFill>
                          <a:latin typeface="Arial" pitchFamily="34" charset="0"/>
                          <a:cs typeface="Arial" pitchFamily="34" charset="0"/>
                        </a:rPr>
                        <a:t>AHLI</a:t>
                      </a:r>
                      <a:r>
                        <a:rPr lang="en-US" sz="900" b="1" baseline="0" dirty="0" smtClean="0">
                          <a:solidFill>
                            <a:schemeClr val="tx1"/>
                          </a:solidFill>
                          <a:latin typeface="Arial" pitchFamily="34" charset="0"/>
                          <a:cs typeface="Arial" pitchFamily="34" charset="0"/>
                        </a:rPr>
                        <a:t> PERTAMA</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AKP</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529</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378.000 – 513.000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2.799.468.000 – 3.799.278.000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IPDA-IPTU</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902</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343.000 – 465.500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4.331.404.000</a:t>
                      </a:r>
                      <a:r>
                        <a:rPr lang="en-US" sz="900" b="1" baseline="0" dirty="0" smtClean="0">
                          <a:solidFill>
                            <a:schemeClr val="tx1"/>
                          </a:solidFill>
                          <a:latin typeface="Arial" pitchFamily="34" charset="0"/>
                          <a:cs typeface="Arial" pitchFamily="34" charset="0"/>
                        </a:rPr>
                        <a:t> – 5.878.334.000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900" b="1" dirty="0" smtClean="0">
                          <a:solidFill>
                            <a:srgbClr val="FF0000"/>
                          </a:solidFill>
                          <a:latin typeface="Arial" pitchFamily="34" charset="0"/>
                          <a:cs typeface="Arial" pitchFamily="34" charset="0"/>
                        </a:rPr>
                        <a:t>B </a:t>
                      </a:r>
                      <a:endParaRPr lang="en-US" sz="900" b="1" dirty="0">
                        <a:solidFill>
                          <a:srgbClr val="FF0000"/>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rgbClr val="FF0000"/>
                          </a:solidFill>
                          <a:latin typeface="Arial" pitchFamily="34" charset="0"/>
                          <a:cs typeface="Arial" pitchFamily="34" charset="0"/>
                        </a:rPr>
                        <a:t>KETERAMPILAN</a:t>
                      </a:r>
                      <a:endParaRPr lang="en-US" sz="900" b="1" dirty="0">
                        <a:solidFill>
                          <a:srgbClr val="FF0000"/>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900" b="1" dirty="0" smtClean="0">
                          <a:solidFill>
                            <a:schemeClr val="tx1"/>
                          </a:solidFill>
                          <a:latin typeface="Arial" pitchFamily="34" charset="0"/>
                          <a:cs typeface="Arial" pitchFamily="34" charset="0"/>
                        </a:rPr>
                        <a:t>1</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900" b="1" dirty="0" smtClean="0">
                          <a:solidFill>
                            <a:schemeClr val="tx1"/>
                          </a:solidFill>
                          <a:latin typeface="Arial" pitchFamily="34" charset="0"/>
                          <a:cs typeface="Arial" pitchFamily="34" charset="0"/>
                        </a:rPr>
                        <a:t>PENYELIA</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AKP</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1.852</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378.000 – 513.000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9.800.784.000 – 13.301.064.000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IPDA-IPTU</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3.935</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Arial" pitchFamily="34" charset="0"/>
                          <a:cs typeface="Arial" pitchFamily="34" charset="0"/>
                        </a:rPr>
                        <a:t>343.000 – 465.500</a:t>
                      </a: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18.895.870.000 – 25.644.395.000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900" b="1" dirty="0" smtClean="0">
                          <a:solidFill>
                            <a:schemeClr val="tx1"/>
                          </a:solidFill>
                          <a:latin typeface="Arial" pitchFamily="34" charset="0"/>
                          <a:cs typeface="Arial" pitchFamily="34" charset="0"/>
                        </a:rPr>
                        <a:t>2</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MAHIR</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BRIPKA – AIPTU</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24.915</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238.000 – 323.000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83.016.780.000 – 25.644.395.000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8916">
                <a:tc>
                  <a:txBody>
                    <a:bodyPr/>
                    <a:lstStyle/>
                    <a:p>
                      <a:pPr algn="ctr"/>
                      <a:r>
                        <a:rPr lang="en-US" sz="900" b="1" dirty="0" smtClean="0">
                          <a:solidFill>
                            <a:schemeClr val="tx1"/>
                          </a:solidFill>
                          <a:latin typeface="Arial" pitchFamily="34" charset="0"/>
                          <a:cs typeface="Arial" pitchFamily="34" charset="0"/>
                        </a:rPr>
                        <a:t>3</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TERAMPIL</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BRIPDA - BRIGADIR</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38.799</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203.000 – 275.500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110.266.758.000 –</a:t>
                      </a:r>
                      <a:r>
                        <a:rPr lang="en-US" sz="900" b="1" baseline="0" dirty="0" smtClean="0">
                          <a:solidFill>
                            <a:schemeClr val="tx1"/>
                          </a:solidFill>
                          <a:latin typeface="Arial" pitchFamily="34" charset="0"/>
                          <a:cs typeface="Arial" pitchFamily="34" charset="0"/>
                        </a:rPr>
                        <a:t> 149.647.743.000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r>
                        <a:rPr lang="en-US" sz="900" b="1" dirty="0" smtClean="0">
                          <a:solidFill>
                            <a:schemeClr val="tx1"/>
                          </a:solidFill>
                          <a:latin typeface="Arial" pitchFamily="34" charset="0"/>
                          <a:cs typeface="Arial" pitchFamily="34" charset="0"/>
                        </a:rPr>
                        <a:t>4</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PEMULA</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BHARADA - ABRIP</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0</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smtClean="0">
                          <a:solidFill>
                            <a:schemeClr val="tx1"/>
                          </a:solidFill>
                          <a:latin typeface="Arial" pitchFamily="34" charset="0"/>
                          <a:cs typeface="Arial" pitchFamily="34" charset="0"/>
                        </a:rPr>
                        <a:t>168.000 – 228.000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900" b="1" dirty="0" smtClean="0">
                          <a:solidFill>
                            <a:schemeClr val="tx1"/>
                          </a:solidFill>
                          <a:latin typeface="Arial" pitchFamily="34" charset="0"/>
                          <a:cs typeface="Arial" pitchFamily="34" charset="0"/>
                        </a:rPr>
                        <a:t>JUMLAH</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b="0"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72.407</a:t>
                      </a: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246.233.624.000 – 334.174.204.000</a:t>
                      </a:r>
                      <a:endParaRPr lang="en-US" sz="9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1115616" y="188640"/>
            <a:ext cx="7200800" cy="707886"/>
          </a:xfrm>
          <a:prstGeom prst="rect">
            <a:avLst/>
          </a:prstGeom>
          <a:solidFill>
            <a:schemeClr val="bg2">
              <a:lumMod val="50000"/>
            </a:schemeClr>
          </a:solidFill>
          <a:ln>
            <a:solidFill>
              <a:schemeClr val="tx1"/>
            </a:solidFill>
          </a:ln>
        </p:spPr>
        <p:txBody>
          <a:bodyPr wrap="square">
            <a:spAutoFit/>
          </a:bodyPr>
          <a:lstStyle/>
          <a:p>
            <a:pPr algn="ctr">
              <a:defRPr/>
            </a:pPr>
            <a:r>
              <a:rPr lang="en-US" sz="20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USULAN KISARAN BESARAN DAN KISARAN KEB GAR TUNJAB FUNGSIONAL ANGGOTA POLRI</a:t>
            </a:r>
            <a:endParaRPr lang="en-US" sz="20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7" name="Oval 6"/>
          <p:cNvSpPr/>
          <p:nvPr/>
        </p:nvSpPr>
        <p:spPr>
          <a:xfrm>
            <a:off x="8723460" y="6508576"/>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17</a:t>
            </a:r>
            <a:endParaRPr lang="en-US" sz="1100" b="1"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5004048" y="6406531"/>
            <a:ext cx="3528392" cy="246221"/>
          </a:xfrm>
          <a:prstGeom prst="rect">
            <a:avLst/>
          </a:prstGeom>
          <a:noFill/>
          <a:ln w="9525">
            <a:noFill/>
            <a:miter lim="800000"/>
            <a:headEnd/>
            <a:tailEnd/>
          </a:ln>
        </p:spPr>
        <p:txBody>
          <a:bodyPr wrap="square">
            <a:spAutoFit/>
          </a:bodyPr>
          <a:lstStyle/>
          <a:p>
            <a:pPr algn="just"/>
            <a:r>
              <a:rPr lang="en-US" sz="1000" b="1" dirty="0" smtClean="0">
                <a:latin typeface="Arial" panose="020B0604020202020204" pitchFamily="34" charset="0"/>
                <a:cs typeface="Arial" panose="020B0604020202020204" pitchFamily="34" charset="0"/>
              </a:rPr>
              <a:t>SURAT MENPAN RB NO. R/356/M.SM.04.00/2020</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599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5306842"/>
              </p:ext>
            </p:extLst>
          </p:nvPr>
        </p:nvGraphicFramePr>
        <p:xfrm>
          <a:off x="582613" y="1484785"/>
          <a:ext cx="8001000" cy="3611983"/>
        </p:xfrm>
        <a:graphic>
          <a:graphicData uri="http://schemas.openxmlformats.org/drawingml/2006/table">
            <a:tbl>
              <a:tblPr firstRow="1" bandRow="1">
                <a:tableStyleId>{5C22544A-7EE6-4342-B048-85BDC9FD1C3A}</a:tableStyleId>
              </a:tblPr>
              <a:tblGrid>
                <a:gridCol w="800100"/>
                <a:gridCol w="1513196"/>
                <a:gridCol w="1752600"/>
                <a:gridCol w="3935104"/>
              </a:tblGrid>
              <a:tr h="864095">
                <a:tc>
                  <a:txBody>
                    <a:bodyPr/>
                    <a:lstStyle/>
                    <a:p>
                      <a:pPr algn="ctr"/>
                      <a:r>
                        <a:rPr lang="en-US" sz="1700" b="1" dirty="0" smtClean="0">
                          <a:solidFill>
                            <a:schemeClr val="tx1"/>
                          </a:solidFill>
                          <a:latin typeface="Arial" pitchFamily="34" charset="0"/>
                          <a:cs typeface="Arial" pitchFamily="34" charset="0"/>
                        </a:rPr>
                        <a:t>NO</a:t>
                      </a:r>
                      <a:endParaRPr lang="en-US" sz="17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ESELON</a:t>
                      </a:r>
                      <a:endParaRPr lang="en-US" sz="17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TUNJAB </a:t>
                      </a:r>
                    </a:p>
                    <a:p>
                      <a:pPr algn="ctr"/>
                      <a:r>
                        <a:rPr lang="en-US" sz="1700" b="1" dirty="0" smtClean="0">
                          <a:solidFill>
                            <a:schemeClr val="tx1"/>
                          </a:solidFill>
                          <a:latin typeface="Arial" pitchFamily="34" charset="0"/>
                          <a:cs typeface="Arial" pitchFamily="34" charset="0"/>
                        </a:rPr>
                        <a:t>(</a:t>
                      </a:r>
                      <a:r>
                        <a:rPr lang="en-US" sz="1700" b="1" dirty="0" err="1" smtClean="0">
                          <a:solidFill>
                            <a:schemeClr val="tx1"/>
                          </a:solidFill>
                          <a:latin typeface="Arial" pitchFamily="34" charset="0"/>
                          <a:cs typeface="Arial" pitchFamily="34" charset="0"/>
                        </a:rPr>
                        <a:t>Rp</a:t>
                      </a:r>
                      <a:r>
                        <a:rPr lang="en-US" sz="1700" b="1" dirty="0" smtClean="0">
                          <a:solidFill>
                            <a:schemeClr val="tx1"/>
                          </a:solidFill>
                          <a:latin typeface="Arial" pitchFamily="34" charset="0"/>
                          <a:cs typeface="Arial" pitchFamily="34" charset="0"/>
                        </a:rPr>
                        <a:t>)</a:t>
                      </a:r>
                      <a:endParaRPr lang="en-US" sz="17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KETERANGAN</a:t>
                      </a:r>
                      <a:endParaRPr lang="en-US" sz="17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1</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I-A</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5.500.000,-</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KOMJEN POL</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2</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I-B</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4.375.000,-</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IRJEN</a:t>
                      </a:r>
                      <a:r>
                        <a:rPr lang="en-US" sz="1700" b="1" baseline="0" dirty="0" smtClean="0">
                          <a:solidFill>
                            <a:schemeClr val="tx1"/>
                          </a:solidFill>
                          <a:latin typeface="Arial" pitchFamily="34" charset="0"/>
                          <a:cs typeface="Arial" pitchFamily="34" charset="0"/>
                        </a:rPr>
                        <a:t> POL/PNS IV-e</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3</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II-A</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3.250.000,-</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BRIGJEN</a:t>
                      </a:r>
                      <a:r>
                        <a:rPr lang="en-US" sz="1700" b="1" baseline="0" dirty="0" smtClean="0">
                          <a:solidFill>
                            <a:schemeClr val="tx1"/>
                          </a:solidFill>
                          <a:latin typeface="Arial" pitchFamily="34" charset="0"/>
                          <a:cs typeface="Arial" pitchFamily="34" charset="0"/>
                        </a:rPr>
                        <a:t> POL/PNS IV-d</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4</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II-B</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2.025.000,-</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KBP/PNS IV-c</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5</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III-A</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1.260.000,-</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AKBP/PNS</a:t>
                      </a:r>
                      <a:r>
                        <a:rPr lang="en-US" sz="1700" b="1" baseline="0" dirty="0" smtClean="0">
                          <a:solidFill>
                            <a:schemeClr val="tx1"/>
                          </a:solidFill>
                          <a:latin typeface="Arial" pitchFamily="34" charset="0"/>
                          <a:cs typeface="Arial" pitchFamily="34" charset="0"/>
                        </a:rPr>
                        <a:t> IV-b</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6</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III-B</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980.000,-</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KP/PNS IV-a</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7</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IV-A</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540.000,-</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AKP/PNS</a:t>
                      </a:r>
                      <a:r>
                        <a:rPr lang="en-US" sz="1700" b="1" baseline="0" dirty="0" smtClean="0">
                          <a:solidFill>
                            <a:schemeClr val="tx1"/>
                          </a:solidFill>
                          <a:latin typeface="Arial" pitchFamily="34" charset="0"/>
                          <a:cs typeface="Arial" pitchFamily="34" charset="0"/>
                        </a:rPr>
                        <a:t> III-</a:t>
                      </a:r>
                      <a:r>
                        <a:rPr lang="en-US" sz="1700" b="1" baseline="0" dirty="0" err="1" smtClean="0">
                          <a:solidFill>
                            <a:schemeClr val="tx1"/>
                          </a:solidFill>
                          <a:latin typeface="Arial" pitchFamily="34" charset="0"/>
                          <a:cs typeface="Arial" pitchFamily="34" charset="0"/>
                        </a:rPr>
                        <a:t>c,d</a:t>
                      </a:r>
                      <a:r>
                        <a:rPr lang="en-US" sz="1700" b="1" dirty="0" smtClean="0">
                          <a:solidFill>
                            <a:schemeClr val="tx1"/>
                          </a:solidFill>
                          <a:latin typeface="Arial" pitchFamily="34" charset="0"/>
                          <a:cs typeface="Arial" pitchFamily="34" charset="0"/>
                        </a:rPr>
                        <a:t> </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8</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IV-B</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490.000,-</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IP/PNS III-</a:t>
                      </a:r>
                      <a:r>
                        <a:rPr lang="en-US" sz="1700" b="1" dirty="0" err="1" smtClean="0">
                          <a:solidFill>
                            <a:schemeClr val="tx1"/>
                          </a:solidFill>
                          <a:latin typeface="Arial" pitchFamily="34" charset="0"/>
                          <a:cs typeface="Arial" pitchFamily="34" charset="0"/>
                        </a:rPr>
                        <a:t>a,b</a:t>
                      </a:r>
                      <a:endParaRPr lang="en-US" sz="17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Snip Diagonal Corner Rectangle 10"/>
          <p:cNvSpPr/>
          <p:nvPr/>
        </p:nvSpPr>
        <p:spPr>
          <a:xfrm>
            <a:off x="5940152" y="6342185"/>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28 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2007</a:t>
            </a:r>
          </a:p>
        </p:txBody>
      </p:sp>
      <p:sp>
        <p:nvSpPr>
          <p:cNvPr id="6" name="Rectangle 5"/>
          <p:cNvSpPr/>
          <p:nvPr/>
        </p:nvSpPr>
        <p:spPr bwMode="auto">
          <a:xfrm>
            <a:off x="1907704" y="138449"/>
            <a:ext cx="5602034" cy="1058303"/>
          </a:xfrm>
          <a:prstGeom prst="rect">
            <a:avLst/>
          </a:prstGeom>
          <a:solidFill>
            <a:schemeClr val="bg2">
              <a:lumMod val="50000"/>
            </a:schemeClr>
          </a:solidFill>
          <a:ln>
            <a:solidFill>
              <a:schemeClr val="tx1"/>
            </a:solidFill>
          </a:ln>
        </p:spPr>
        <p:txBody>
          <a:bodyPr wrap="square">
            <a:spAutoFit/>
          </a:bodyPr>
          <a:lstStyle/>
          <a:p>
            <a:pPr algn="ctr">
              <a:defRPr/>
            </a:pPr>
            <a:r>
              <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BESARAN TUNJAB STRUKTURAL </a:t>
            </a:r>
          </a:p>
          <a:p>
            <a:pPr algn="ctr">
              <a:defRPr/>
            </a:pPr>
            <a:r>
              <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DI LINGK POLRI</a:t>
            </a:r>
          </a:p>
          <a:p>
            <a:pPr algn="ctr">
              <a:defRPr/>
            </a:pPr>
            <a:r>
              <a:rPr lang="en-US" sz="1477"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TMT 1-1-2007</a:t>
            </a:r>
          </a:p>
        </p:txBody>
      </p:sp>
      <p:sp>
        <p:nvSpPr>
          <p:cNvPr id="7" name="Oval 6"/>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18</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82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Text Box 5"/>
          <p:cNvSpPr txBox="1">
            <a:spLocks noChangeArrowheads="1"/>
          </p:cNvSpPr>
          <p:nvPr/>
        </p:nvSpPr>
        <p:spPr bwMode="auto">
          <a:xfrm>
            <a:off x="140678" y="1740880"/>
            <a:ext cx="4572000" cy="2933560"/>
          </a:xfrm>
          <a:prstGeom prst="rect">
            <a:avLst/>
          </a:prstGeom>
          <a:solidFill>
            <a:schemeClr val="bg1"/>
          </a:solidFill>
          <a:ln w="9525" algn="ctr">
            <a:solidFill>
              <a:schemeClr val="tx1"/>
            </a:solidFill>
            <a:miter lim="800000"/>
            <a:headEnd/>
            <a:tailEnd/>
          </a:ln>
          <a:effectLst>
            <a:outerShdw dist="35921" dir="2700000" algn="ctr" rotWithShape="0">
              <a:schemeClr val="bg2">
                <a:alpha val="79999"/>
              </a:schemeClr>
            </a:outerShdw>
          </a:effectLst>
        </p:spPr>
        <p:txBody>
          <a:bodyPr wrap="square">
            <a:spAutoFit/>
          </a:bodyPr>
          <a:lstStyle/>
          <a:p>
            <a:pPr>
              <a:defRPr/>
            </a:pPr>
            <a:r>
              <a:rPr lang="en-US" sz="2215" b="1" dirty="0">
                <a:latin typeface="Arial" panose="020B0604020202020204" pitchFamily="34" charset="0"/>
                <a:cs typeface="Arial" panose="020B0604020202020204" pitchFamily="34" charset="0"/>
              </a:rPr>
              <a:t>1. TATA CARA YAR TUNJAB</a:t>
            </a:r>
          </a:p>
          <a:p>
            <a:pPr>
              <a:defRPr/>
            </a:pPr>
            <a:endParaRPr lang="en-US" sz="1477" b="1" dirty="0">
              <a:latin typeface="Arial" panose="020B0604020202020204" pitchFamily="34" charset="0"/>
              <a:cs typeface="Arial" panose="020B0604020202020204" pitchFamily="34" charset="0"/>
            </a:endParaRPr>
          </a:p>
          <a:p>
            <a:pPr>
              <a:defRPr/>
            </a:pPr>
            <a:r>
              <a:rPr lang="en-US" sz="1477" b="1" dirty="0">
                <a:latin typeface="Arial" panose="020B0604020202020204" pitchFamily="34" charset="0"/>
                <a:cs typeface="Arial" panose="020B0604020202020204" pitchFamily="34" charset="0"/>
              </a:rPr>
              <a:t>a. DIBERIKAN SETIAP BULAN KPD ANGGOTA </a:t>
            </a:r>
          </a:p>
          <a:p>
            <a:pPr>
              <a:defRPr/>
            </a:pPr>
            <a:r>
              <a:rPr lang="en-US" sz="1477" b="1" dirty="0">
                <a:latin typeface="Arial" panose="020B0604020202020204" pitchFamily="34" charset="0"/>
                <a:cs typeface="Arial" panose="020B0604020202020204" pitchFamily="34" charset="0"/>
              </a:rPr>
              <a:t>    POLRI/PNS YG DUDUK JAB </a:t>
            </a:r>
            <a:r>
              <a:rPr lang="en-US" sz="1477" b="1" dirty="0" smtClean="0">
                <a:latin typeface="Arial" panose="020B0604020202020204" pitchFamily="34" charset="0"/>
                <a:cs typeface="Arial" panose="020B0604020202020204" pitchFamily="34" charset="0"/>
              </a:rPr>
              <a:t>FUNGSIONAL </a:t>
            </a:r>
            <a:endParaRPr lang="en-US" sz="1477" b="1" dirty="0">
              <a:latin typeface="Arial" panose="020B0604020202020204" pitchFamily="34" charset="0"/>
              <a:cs typeface="Arial" panose="020B0604020202020204" pitchFamily="34" charset="0"/>
            </a:endParaRPr>
          </a:p>
          <a:p>
            <a:pPr>
              <a:defRPr/>
            </a:pPr>
            <a:r>
              <a:rPr lang="en-US" sz="1477" b="1" dirty="0">
                <a:latin typeface="Arial" panose="020B0604020202020204" pitchFamily="34" charset="0"/>
                <a:cs typeface="Arial" panose="020B0604020202020204" pitchFamily="34" charset="0"/>
              </a:rPr>
              <a:t>    DGN KEPUTUSAN DAN SPRINLAK;  </a:t>
            </a:r>
          </a:p>
          <a:p>
            <a:pPr>
              <a:defRPr/>
            </a:pPr>
            <a:r>
              <a:rPr lang="en-US" sz="1477" b="1" dirty="0">
                <a:latin typeface="Arial" panose="020B0604020202020204" pitchFamily="34" charset="0"/>
                <a:cs typeface="Arial" panose="020B0604020202020204" pitchFamily="34" charset="0"/>
              </a:rPr>
              <a:t>b. DLM KEP HARUS TERCANTUM ESELON, </a:t>
            </a:r>
          </a:p>
          <a:p>
            <a:pPr>
              <a:defRPr/>
            </a:pPr>
            <a:r>
              <a:rPr lang="en-US" sz="1477" b="1" dirty="0">
                <a:latin typeface="Arial" panose="020B0604020202020204" pitchFamily="34" charset="0"/>
                <a:cs typeface="Arial" panose="020B0604020202020204" pitchFamily="34" charset="0"/>
              </a:rPr>
              <a:t>    NAMA JAB DAN BESAR TUNJAB YBS;</a:t>
            </a:r>
          </a:p>
          <a:p>
            <a:pPr>
              <a:defRPr/>
            </a:pPr>
            <a:r>
              <a:rPr lang="en-US" sz="1477" b="1" dirty="0">
                <a:latin typeface="Arial" panose="020B0604020202020204" pitchFamily="34" charset="0"/>
                <a:cs typeface="Arial" panose="020B0604020202020204" pitchFamily="34" charset="0"/>
              </a:rPr>
              <a:t>c. DIBERIKAN TMT 1 BULAN BERIKUTNYA  </a:t>
            </a:r>
          </a:p>
          <a:p>
            <a:pPr>
              <a:defRPr/>
            </a:pPr>
            <a:r>
              <a:rPr lang="en-US" sz="1477" b="1" dirty="0">
                <a:latin typeface="Arial" panose="020B0604020202020204" pitchFamily="34" charset="0"/>
                <a:cs typeface="Arial" panose="020B0604020202020204" pitchFamily="34" charset="0"/>
              </a:rPr>
              <a:t>    SETELAH  TGL SPRINLAK; </a:t>
            </a:r>
          </a:p>
          <a:p>
            <a:pPr marL="208090" indent="-208090">
              <a:defRPr/>
            </a:pPr>
            <a:r>
              <a:rPr lang="en-US" sz="1477" b="1" dirty="0">
                <a:latin typeface="Arial" panose="020B0604020202020204" pitchFamily="34" charset="0"/>
                <a:cs typeface="Arial" panose="020B0604020202020204" pitchFamily="34" charset="0"/>
              </a:rPr>
              <a:t>d. PPABP MENGAJUKAN PERMINTAAN TUNJAB  </a:t>
            </a:r>
            <a:r>
              <a:rPr lang="en-US" sz="1477" b="1" dirty="0" smtClean="0">
                <a:latin typeface="Arial" panose="020B0604020202020204" pitchFamily="34" charset="0"/>
                <a:cs typeface="Arial" panose="020B0604020202020204" pitchFamily="34" charset="0"/>
              </a:rPr>
              <a:t>FUNGSIONAL  BERSAMA-SAMA </a:t>
            </a:r>
            <a:r>
              <a:rPr lang="en-US" sz="1477" b="1" dirty="0">
                <a:latin typeface="Arial" panose="020B0604020202020204" pitchFamily="34" charset="0"/>
                <a:cs typeface="Arial" panose="020B0604020202020204" pitchFamily="34" charset="0"/>
              </a:rPr>
              <a:t>DGN GAJI.</a:t>
            </a:r>
          </a:p>
          <a:p>
            <a:pPr>
              <a:defRPr/>
            </a:pPr>
            <a:endParaRPr lang="en-US" sz="1477" b="1" dirty="0">
              <a:latin typeface="Arial" panose="020B0604020202020204" pitchFamily="34" charset="0"/>
              <a:cs typeface="Arial" panose="020B0604020202020204" pitchFamily="34" charset="0"/>
            </a:endParaRPr>
          </a:p>
        </p:txBody>
      </p:sp>
      <p:sp>
        <p:nvSpPr>
          <p:cNvPr id="84996" name="TextBox 9"/>
          <p:cNvSpPr txBox="1">
            <a:spLocks noChangeArrowheads="1"/>
          </p:cNvSpPr>
          <p:nvPr/>
        </p:nvSpPr>
        <p:spPr bwMode="auto">
          <a:xfrm>
            <a:off x="5076056" y="6523892"/>
            <a:ext cx="2672862" cy="262829"/>
          </a:xfrm>
          <a:prstGeom prst="rect">
            <a:avLst/>
          </a:prstGeom>
          <a:noFill/>
          <a:ln w="9525">
            <a:noFill/>
            <a:miter lim="800000"/>
            <a:headEnd/>
            <a:tailEnd/>
          </a:ln>
        </p:spPr>
        <p:txBody>
          <a:bodyPr wrap="square">
            <a:spAutoFit/>
          </a:bodyPr>
          <a:lstStyle/>
          <a:p>
            <a:pPr algn="r"/>
            <a:r>
              <a:rPr lang="id-ID" sz="1108" b="1" dirty="0">
                <a:latin typeface="Arial" panose="020B0604020202020204" pitchFamily="34" charset="0"/>
                <a:cs typeface="Arial" panose="020B0604020202020204" pitchFamily="34" charset="0"/>
              </a:rPr>
              <a:t>Psl 24 Per DJPBN No. 43 Th. 2013</a:t>
            </a:r>
            <a:endParaRPr lang="en-US" sz="1108" b="1" dirty="0">
              <a:latin typeface="Arial" panose="020B0604020202020204" pitchFamily="34" charset="0"/>
              <a:cs typeface="Arial" panose="020B0604020202020204" pitchFamily="34" charset="0"/>
            </a:endParaRPr>
          </a:p>
        </p:txBody>
      </p:sp>
      <p:sp>
        <p:nvSpPr>
          <p:cNvPr id="8" name="Rectangle 7"/>
          <p:cNvSpPr/>
          <p:nvPr/>
        </p:nvSpPr>
        <p:spPr bwMode="auto">
          <a:xfrm>
            <a:off x="1688130" y="551784"/>
            <a:ext cx="5627077" cy="774058"/>
          </a:xfrm>
          <a:prstGeom prst="rect">
            <a:avLst/>
          </a:prstGeom>
          <a:solidFill>
            <a:schemeClr val="bg2">
              <a:lumMod val="50000"/>
            </a:schemeClr>
          </a:solidFill>
          <a:ln>
            <a:solidFill>
              <a:schemeClr val="tx1"/>
            </a:solidFill>
          </a:ln>
        </p:spPr>
        <p:txBody>
          <a:bodyPr wrap="square">
            <a:spAutoFit/>
          </a:bodyPr>
          <a:lstStyle/>
          <a:p>
            <a:pPr algn="ctr">
              <a:defRPr/>
            </a:pPr>
            <a:r>
              <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PERMINTAAN, PEMBAYARAN DAN</a:t>
            </a:r>
          </a:p>
          <a:p>
            <a:pPr algn="ctr">
              <a:defRPr/>
            </a:pPr>
            <a:r>
              <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PENGHENTIAN TUNJAB </a:t>
            </a:r>
            <a:r>
              <a:rPr lang="en-US" sz="2215"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FUNGSIONAL </a:t>
            </a:r>
            <a:endPar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7" name="Text Box 7"/>
          <p:cNvSpPr txBox="1">
            <a:spLocks noChangeArrowheads="1"/>
          </p:cNvSpPr>
          <p:nvPr/>
        </p:nvSpPr>
        <p:spPr bwMode="auto">
          <a:xfrm>
            <a:off x="4783015" y="1747087"/>
            <a:ext cx="4220308" cy="3956339"/>
          </a:xfrm>
          <a:prstGeom prst="rect">
            <a:avLst/>
          </a:prstGeom>
          <a:solidFill>
            <a:schemeClr val="bg1"/>
          </a:solidFill>
          <a:ln w="9525" algn="ctr">
            <a:solidFill>
              <a:schemeClr val="tx1"/>
            </a:solidFill>
            <a:miter lim="800000"/>
            <a:headEnd/>
            <a:tailEnd/>
          </a:ln>
          <a:effectLst>
            <a:outerShdw dist="35921" dir="2700000" algn="ctr" rotWithShape="0">
              <a:schemeClr val="bg2">
                <a:alpha val="79999"/>
              </a:schemeClr>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215" b="1" dirty="0">
                <a:latin typeface="Arial" panose="020B0604020202020204" pitchFamily="34" charset="0"/>
                <a:cs typeface="Arial" panose="020B0604020202020204" pitchFamily="34" charset="0"/>
              </a:rPr>
              <a:t>2. PENGHENTIAN TUNJAB</a:t>
            </a:r>
          </a:p>
          <a:p>
            <a:pPr>
              <a:defRPr/>
            </a:pPr>
            <a:endParaRPr lang="en-US" sz="1477" b="1" dirty="0">
              <a:latin typeface="Arial" panose="020B0604020202020204" pitchFamily="34" charset="0"/>
              <a:cs typeface="Arial" panose="020B0604020202020204" pitchFamily="34" charset="0"/>
            </a:endParaRPr>
          </a:p>
          <a:p>
            <a:pPr>
              <a:defRPr/>
            </a:pPr>
            <a:r>
              <a:rPr lang="en-US" sz="1477" b="1" dirty="0">
                <a:latin typeface="Arial" panose="020B0604020202020204" pitchFamily="34" charset="0"/>
                <a:cs typeface="Arial" panose="020B0604020202020204" pitchFamily="34" charset="0"/>
              </a:rPr>
              <a:t>DIHENTIKAN TMT  MULAI BULAN BERIKUTNYA APABILA :</a:t>
            </a:r>
          </a:p>
          <a:p>
            <a:pPr>
              <a:defRPr/>
            </a:pPr>
            <a:endParaRPr lang="en-US" sz="738" b="1" dirty="0">
              <a:latin typeface="Arial" panose="020B0604020202020204" pitchFamily="34" charset="0"/>
              <a:cs typeface="Arial" panose="020B0604020202020204" pitchFamily="34" charset="0"/>
            </a:endParaRPr>
          </a:p>
          <a:p>
            <a:pPr algn="just">
              <a:defRPr/>
            </a:pPr>
            <a:r>
              <a:rPr lang="en-US" sz="1477" b="1" dirty="0">
                <a:latin typeface="Arial" panose="020B0604020202020204" pitchFamily="34" charset="0"/>
                <a:cs typeface="Arial" panose="020B0604020202020204" pitchFamily="34" charset="0"/>
              </a:rPr>
              <a:t>a.  DIBERHENTIKAN DARI JAB</a:t>
            </a:r>
          </a:p>
          <a:p>
            <a:pPr algn="just">
              <a:defRPr/>
            </a:pPr>
            <a:r>
              <a:rPr lang="en-US" sz="1477" b="1" dirty="0">
                <a:latin typeface="Arial" panose="020B0604020202020204" pitchFamily="34" charset="0"/>
                <a:cs typeface="Arial" panose="020B0604020202020204" pitchFamily="34" charset="0"/>
              </a:rPr>
              <a:t>     </a:t>
            </a:r>
            <a:r>
              <a:rPr lang="en-US" sz="1477" b="1" dirty="0" smtClean="0">
                <a:latin typeface="Arial" panose="020B0604020202020204" pitchFamily="34" charset="0"/>
                <a:cs typeface="Arial" panose="020B0604020202020204" pitchFamily="34" charset="0"/>
              </a:rPr>
              <a:t>FUNGSIONAL</a:t>
            </a:r>
            <a:r>
              <a:rPr lang="en-US" sz="1477" b="1" dirty="0">
                <a:latin typeface="Arial" panose="020B0604020202020204" pitchFamily="34" charset="0"/>
                <a:cs typeface="Arial" panose="020B0604020202020204" pitchFamily="34" charset="0"/>
              </a:rPr>
              <a:t>;</a:t>
            </a:r>
          </a:p>
          <a:p>
            <a:pPr algn="just">
              <a:buAutoNum type="alphaLcPeriod" startAt="2"/>
              <a:defRPr/>
            </a:pPr>
            <a:r>
              <a:rPr lang="en-US" sz="1477" b="1" dirty="0">
                <a:latin typeface="Arial" panose="020B0604020202020204" pitchFamily="34" charset="0"/>
                <a:cs typeface="Arial" panose="020B0604020202020204" pitchFamily="34" charset="0"/>
              </a:rPr>
              <a:t>  MENINGGAL DUNIA;</a:t>
            </a:r>
          </a:p>
          <a:p>
            <a:pPr algn="just">
              <a:buAutoNum type="alphaLcPeriod" startAt="2"/>
              <a:defRPr/>
            </a:pPr>
            <a:r>
              <a:rPr lang="en-US" sz="1477" b="1" dirty="0">
                <a:latin typeface="Arial" panose="020B0604020202020204" pitchFamily="34" charset="0"/>
                <a:cs typeface="Arial" panose="020B0604020202020204" pitchFamily="34" charset="0"/>
              </a:rPr>
              <a:t>  DIBERHENTIKAN SBG ANGGOTA POLRI;</a:t>
            </a:r>
          </a:p>
          <a:p>
            <a:pPr algn="just">
              <a:buAutoNum type="alphaLcPeriod" startAt="2"/>
              <a:defRPr/>
            </a:pPr>
            <a:r>
              <a:rPr lang="en-US" sz="1477" b="1" dirty="0">
                <a:latin typeface="Arial" panose="020B0604020202020204" pitchFamily="34" charset="0"/>
                <a:cs typeface="Arial" panose="020B0604020202020204" pitchFamily="34" charset="0"/>
              </a:rPr>
              <a:t>  DIBERHENTIKAN SEMENTARA;</a:t>
            </a:r>
          </a:p>
          <a:p>
            <a:pPr algn="just">
              <a:defRPr/>
            </a:pPr>
            <a:r>
              <a:rPr lang="en-US" sz="1477" b="1" dirty="0">
                <a:latin typeface="Arial" panose="020B0604020202020204" pitchFamily="34" charset="0"/>
                <a:cs typeface="Arial" panose="020B0604020202020204" pitchFamily="34" charset="0"/>
              </a:rPr>
              <a:t>e.  CUTI DI LUAR TANGGUNGAN NEGARA;</a:t>
            </a:r>
          </a:p>
          <a:p>
            <a:pPr algn="just">
              <a:defRPr/>
            </a:pPr>
            <a:r>
              <a:rPr lang="en-US" sz="1477" b="1" dirty="0">
                <a:latin typeface="Arial" panose="020B0604020202020204" pitchFamily="34" charset="0"/>
                <a:cs typeface="Arial" panose="020B0604020202020204" pitchFamily="34" charset="0"/>
              </a:rPr>
              <a:t>f.   DIJATUHI HUKUMAN PENJARA </a:t>
            </a:r>
          </a:p>
          <a:p>
            <a:pPr marL="260845" algn="just">
              <a:defRPr/>
            </a:pPr>
            <a:r>
              <a:rPr lang="en-US" sz="1477" b="1" dirty="0">
                <a:latin typeface="Arial" panose="020B0604020202020204" pitchFamily="34" charset="0"/>
                <a:cs typeface="Arial" panose="020B0604020202020204" pitchFamily="34" charset="0"/>
              </a:rPr>
              <a:t>BERDASARKAN PUTUSAN PENGADILAN         DGN  KEKUATAN HUKUM TETAP;</a:t>
            </a:r>
          </a:p>
          <a:p>
            <a:pPr algn="just">
              <a:defRPr/>
            </a:pPr>
            <a:r>
              <a:rPr lang="en-US" sz="1477" b="1" dirty="0">
                <a:latin typeface="Arial" panose="020B0604020202020204" pitchFamily="34" charset="0"/>
                <a:cs typeface="Arial" panose="020B0604020202020204" pitchFamily="34" charset="0"/>
              </a:rPr>
              <a:t>g.  MENJALANI CUTI BESAR;</a:t>
            </a:r>
          </a:p>
          <a:p>
            <a:pPr marL="260845" indent="-260845" algn="just">
              <a:defRPr/>
            </a:pPr>
            <a:r>
              <a:rPr lang="en-US" sz="1477" b="1" dirty="0">
                <a:latin typeface="Arial" panose="020B0604020202020204" pitchFamily="34" charset="0"/>
                <a:cs typeface="Arial" panose="020B0604020202020204" pitchFamily="34" charset="0"/>
              </a:rPr>
              <a:t>h. TUGAS BELAJAR LEBIH DARI 6 BULAN YG DIBUKTIKAN DGN SPRIN. </a:t>
            </a:r>
          </a:p>
        </p:txBody>
      </p:sp>
      <p:sp>
        <p:nvSpPr>
          <p:cNvPr id="9" name="Oval 8"/>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19</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055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9512" y="620688"/>
            <a:ext cx="8824733" cy="5678478"/>
          </a:xfrm>
          <a:prstGeom prst="rect">
            <a:avLst/>
          </a:prstGeom>
          <a:solidFill>
            <a:schemeClr val="bg1"/>
          </a:solid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buAutoNum type="arabicPeriod"/>
              <a:defRPr/>
            </a:pPr>
            <a:r>
              <a:rPr lang="en-US" sz="1500" b="1" dirty="0" smtClean="0"/>
              <a:t>UNDANG-UNDANG NO. 8 THN 1974 TTG POKOK-POKOK KEPEGAWAIAN, DAN PERUBAHANNYA  NO. 43 THN 1999;</a:t>
            </a:r>
          </a:p>
          <a:p>
            <a:pPr algn="just" eaLnBrk="1" hangingPunct="1">
              <a:lnSpc>
                <a:spcPct val="80000"/>
              </a:lnSpc>
              <a:buAutoNum type="arabicPeriod"/>
              <a:defRPr/>
            </a:pPr>
            <a:r>
              <a:rPr lang="en-US" sz="1500" b="1" dirty="0" smtClean="0"/>
              <a:t>UNDANG-UNDANG NO. 2 THN 2002  TTG POLRI;</a:t>
            </a:r>
          </a:p>
          <a:p>
            <a:pPr algn="just" eaLnBrk="1" hangingPunct="1">
              <a:lnSpc>
                <a:spcPct val="80000"/>
              </a:lnSpc>
              <a:buAutoNum type="arabicPeriod"/>
              <a:defRPr/>
            </a:pPr>
            <a:r>
              <a:rPr lang="en-US" sz="1500" b="1" dirty="0" smtClean="0"/>
              <a:t>UNDANG-UNDANG NO. 17 THN. 2003 TTG KEUANGAN NEGARA;</a:t>
            </a:r>
          </a:p>
          <a:p>
            <a:pPr algn="just" eaLnBrk="1" hangingPunct="1">
              <a:buFont typeface="+mj-lt"/>
              <a:buAutoNum type="arabicPeriod"/>
              <a:defRPr/>
            </a:pPr>
            <a:r>
              <a:rPr lang="en-US" sz="1500" b="1" dirty="0" smtClean="0"/>
              <a:t>UNDANG-UNDANG NO. 1  THN.  2004 TTG PERBENDAHARAAN NEGARA;</a:t>
            </a:r>
          </a:p>
          <a:p>
            <a:pPr algn="just" eaLnBrk="1" hangingPunct="1">
              <a:buFont typeface="+mj-lt"/>
              <a:buAutoNum type="arabicPeriod"/>
              <a:defRPr/>
            </a:pPr>
            <a:r>
              <a:rPr lang="en-US" sz="1500" b="1" dirty="0" smtClean="0"/>
              <a:t>PERATURAN PEMERINTAH NO. 45 THN. 2013 TTG TATA CARA PELAKS  APBN, DAN PERUBAHANNYA NO. 50 THN 2018;</a:t>
            </a:r>
          </a:p>
          <a:p>
            <a:pPr algn="just" eaLnBrk="1" hangingPunct="1">
              <a:buFont typeface="+mj-lt"/>
              <a:buAutoNum type="arabicPeriod"/>
              <a:defRPr/>
            </a:pPr>
            <a:r>
              <a:rPr lang="en-US" sz="1500" b="1" dirty="0" smtClean="0"/>
              <a:t>PERATURAN PEMERINTAH NO. 29 THN 2001 TTG PERATURAN GAJI ANGGOTA POLRI, DAN  PERUBAHAN  TERAKHIR NO. 17 THN 2019;</a:t>
            </a:r>
          </a:p>
          <a:p>
            <a:pPr algn="just" eaLnBrk="1" hangingPunct="1">
              <a:buFont typeface="+mj-lt"/>
              <a:buAutoNum type="arabicPeriod"/>
              <a:defRPr/>
            </a:pPr>
            <a:r>
              <a:rPr lang="en-US" sz="1500" b="1" dirty="0" smtClean="0"/>
              <a:t>PERATURAN PEMERINTAH NO.  7 THN 1977 TTG PERATURAN GAJI PNS, DAN PERUBAHAN  TERAKHIR NO. 15 THN 2019;</a:t>
            </a:r>
          </a:p>
          <a:p>
            <a:pPr algn="just" eaLnBrk="1" hangingPunct="1">
              <a:buFont typeface="+mj-lt"/>
              <a:buAutoNum type="arabicPeriod"/>
              <a:defRPr/>
            </a:pPr>
            <a:r>
              <a:rPr lang="en-US" sz="1500" b="1" dirty="0"/>
              <a:t>PERATURAN PRESIDEN NO. </a:t>
            </a:r>
            <a:r>
              <a:rPr lang="en-US" sz="1500" b="1" dirty="0" smtClean="0"/>
              <a:t>87 </a:t>
            </a:r>
            <a:r>
              <a:rPr lang="en-US" sz="1500" b="1" dirty="0"/>
              <a:t>THN </a:t>
            </a:r>
            <a:r>
              <a:rPr lang="en-US" sz="1500" b="1" dirty="0" smtClean="0"/>
              <a:t>1999 </a:t>
            </a:r>
            <a:r>
              <a:rPr lang="en-US" sz="1500" b="1" dirty="0"/>
              <a:t>TTG </a:t>
            </a:r>
            <a:r>
              <a:rPr lang="en-US" sz="1500" b="1" dirty="0" smtClean="0"/>
              <a:t> RUMPUN JABATAN  FUNGSIONAL PNS;</a:t>
            </a:r>
            <a:endParaRPr lang="en-US" sz="1500" b="1" dirty="0"/>
          </a:p>
          <a:p>
            <a:pPr algn="just" eaLnBrk="1" hangingPunct="1">
              <a:buFont typeface="+mj-lt"/>
              <a:buAutoNum type="arabicPeriod"/>
              <a:defRPr/>
            </a:pPr>
            <a:r>
              <a:rPr lang="en-US" sz="1500" b="1" dirty="0" smtClean="0"/>
              <a:t>PERATURAN PRESIDEN NO. 12 THN 2006 TTG TUNJANGAN  UMUM BAGI PNS;</a:t>
            </a:r>
          </a:p>
          <a:p>
            <a:pPr algn="just" eaLnBrk="1" hangingPunct="1">
              <a:buFont typeface="+mj-lt"/>
              <a:buAutoNum type="arabicPeriod"/>
              <a:defRPr/>
            </a:pPr>
            <a:r>
              <a:rPr lang="en-US" sz="1500" b="1" dirty="0" smtClean="0"/>
              <a:t>PERATURAN PRESIDEN NO. 13 THN 2006 TTG TUNJ UMUM BAGI ANGGOTA  POLRI;</a:t>
            </a:r>
          </a:p>
          <a:p>
            <a:pPr algn="just" eaLnBrk="1" hangingPunct="1">
              <a:buFont typeface="+mj-lt"/>
              <a:buAutoNum type="arabicPeriod"/>
              <a:defRPr/>
            </a:pPr>
            <a:r>
              <a:rPr lang="en-US" sz="1500" b="1" dirty="0"/>
              <a:t>PERATURAN PRESIDEN  NO. 28 THN 2007 TTG TUNJAB  STRUKTURAL </a:t>
            </a:r>
            <a:r>
              <a:rPr lang="en-US" sz="1500" b="1" dirty="0" smtClean="0"/>
              <a:t>DILINGK  </a:t>
            </a:r>
            <a:r>
              <a:rPr lang="en-US" sz="1500" b="1" dirty="0"/>
              <a:t>POLRI;</a:t>
            </a:r>
          </a:p>
          <a:p>
            <a:pPr algn="just" eaLnBrk="1" hangingPunct="1">
              <a:buFont typeface="+mj-lt"/>
              <a:buAutoNum type="arabicPeriod"/>
              <a:defRPr/>
            </a:pPr>
            <a:r>
              <a:rPr lang="en-US" sz="1500" b="1" dirty="0" smtClean="0"/>
              <a:t>PERATURAN PRESIDEN NO. 42 THN 2017 TTG JABATAN  FUNGSIONAL  ANGGOTA POLRI;</a:t>
            </a:r>
          </a:p>
          <a:p>
            <a:pPr algn="just">
              <a:buFont typeface="+mj-lt"/>
              <a:buAutoNum type="arabicPeriod"/>
              <a:defRPr/>
            </a:pPr>
            <a:r>
              <a:rPr lang="en-US" sz="1500" b="1" dirty="0" smtClean="0"/>
              <a:t>PERATURAN MENKEU NO.  1</a:t>
            </a:r>
            <a:r>
              <a:rPr lang="id-ID" sz="1500" b="1" dirty="0" smtClean="0"/>
              <a:t>90</a:t>
            </a:r>
            <a:r>
              <a:rPr lang="en-US" sz="1500" b="1" dirty="0" smtClean="0"/>
              <a:t>/PMK.0</a:t>
            </a:r>
            <a:r>
              <a:rPr lang="id-ID" sz="1500" b="1" dirty="0" smtClean="0"/>
              <a:t>5</a:t>
            </a:r>
            <a:r>
              <a:rPr lang="en-US" sz="1500" b="1" dirty="0" smtClean="0"/>
              <a:t>/20</a:t>
            </a:r>
            <a:r>
              <a:rPr lang="id-ID" sz="1500" b="1" dirty="0" smtClean="0"/>
              <a:t>12</a:t>
            </a:r>
            <a:r>
              <a:rPr lang="en-US" sz="1500" b="1" dirty="0" smtClean="0"/>
              <a:t> TGL 2</a:t>
            </a:r>
            <a:r>
              <a:rPr lang="id-ID" sz="1500" b="1" dirty="0" smtClean="0"/>
              <a:t>9</a:t>
            </a:r>
            <a:r>
              <a:rPr lang="en-US" sz="1500" b="1" dirty="0" smtClean="0"/>
              <a:t> </a:t>
            </a:r>
            <a:r>
              <a:rPr lang="id-ID" sz="1500" b="1" dirty="0" smtClean="0"/>
              <a:t>NOV</a:t>
            </a:r>
            <a:r>
              <a:rPr lang="en-US" sz="1500" b="1" dirty="0" smtClean="0"/>
              <a:t> 20</a:t>
            </a:r>
            <a:r>
              <a:rPr lang="id-ID" sz="1500" b="1" dirty="0" smtClean="0"/>
              <a:t>12</a:t>
            </a:r>
            <a:r>
              <a:rPr lang="en-US" sz="1500" b="1" dirty="0" smtClean="0"/>
              <a:t> TTG </a:t>
            </a:r>
            <a:r>
              <a:rPr lang="id-ID" sz="1500" b="1" dirty="0" smtClean="0"/>
              <a:t>TATA CARA </a:t>
            </a:r>
            <a:r>
              <a:rPr lang="en-US" sz="1500" b="1" dirty="0" smtClean="0"/>
              <a:t>YAR</a:t>
            </a:r>
            <a:r>
              <a:rPr lang="id-ID" sz="1500" b="1" dirty="0" smtClean="0"/>
              <a:t> DLM RANGKA PELAKS</a:t>
            </a:r>
            <a:r>
              <a:rPr lang="en-US" sz="1500" b="1" dirty="0" smtClean="0"/>
              <a:t> </a:t>
            </a:r>
            <a:r>
              <a:rPr lang="id-ID" sz="1500" b="1" dirty="0" smtClean="0"/>
              <a:t> APBN</a:t>
            </a:r>
            <a:r>
              <a:rPr lang="en-US" sz="1500" b="1" dirty="0" smtClean="0"/>
              <a:t>, DAN PERUBAHANNYA NO 178/PMK.05/2018;</a:t>
            </a:r>
          </a:p>
          <a:p>
            <a:pPr algn="just">
              <a:buFont typeface="+mj-lt"/>
              <a:buAutoNum type="arabicPeriod"/>
              <a:defRPr/>
            </a:pPr>
            <a:r>
              <a:rPr lang="en-US" sz="1500" b="1" dirty="0" smtClean="0">
                <a:latin typeface="Arial" pitchFamily="34" charset="0"/>
                <a:cs typeface="Arial" pitchFamily="34" charset="0"/>
              </a:rPr>
              <a:t>PERATURAN DIRJEN PBN NO. PER-43/PB/2013 TGL 22 NOV 2013 TTG TATACARA YAR  BELANJA PEGAWAI PADA SATKER POLRI, DAN PERUBAHANNYA NO. 21/PB/2017;</a:t>
            </a:r>
          </a:p>
          <a:p>
            <a:pPr algn="just">
              <a:buFont typeface="+mj-lt"/>
              <a:buAutoNum type="arabicPeriod"/>
              <a:defRPr/>
            </a:pPr>
            <a:r>
              <a:rPr lang="id-ID" sz="1500" b="1" dirty="0">
                <a:latin typeface="Arial" pitchFamily="34" charset="0"/>
                <a:cs typeface="Arial" pitchFamily="34" charset="0"/>
              </a:rPr>
              <a:t>KEP DIRJEN PBN </a:t>
            </a:r>
            <a:r>
              <a:rPr lang="en-US" sz="1500" b="1" dirty="0">
                <a:latin typeface="Arial" pitchFamily="34" charset="0"/>
                <a:cs typeface="Arial" pitchFamily="34" charset="0"/>
              </a:rPr>
              <a:t>KEMENKEU </a:t>
            </a:r>
            <a:r>
              <a:rPr lang="id-ID" sz="1500" b="1" dirty="0">
                <a:latin typeface="Arial" pitchFamily="34" charset="0"/>
                <a:cs typeface="Arial" pitchFamily="34" charset="0"/>
              </a:rPr>
              <a:t>N</a:t>
            </a:r>
            <a:r>
              <a:rPr lang="en-US" sz="1500" b="1" dirty="0">
                <a:latin typeface="Arial" pitchFamily="34" charset="0"/>
                <a:cs typeface="Arial" pitchFamily="34" charset="0"/>
              </a:rPr>
              <a:t>O. </a:t>
            </a:r>
            <a:r>
              <a:rPr lang="id-ID" sz="1500" b="1" dirty="0">
                <a:latin typeface="Arial" pitchFamily="34" charset="0"/>
                <a:cs typeface="Arial" pitchFamily="34" charset="0"/>
              </a:rPr>
              <a:t> </a:t>
            </a:r>
            <a:r>
              <a:rPr lang="en-US" sz="1500" b="1" dirty="0">
                <a:latin typeface="Arial" pitchFamily="34" charset="0"/>
                <a:cs typeface="Arial" pitchFamily="34" charset="0"/>
              </a:rPr>
              <a:t>KEP/ </a:t>
            </a:r>
            <a:r>
              <a:rPr lang="id-ID" sz="1500" b="1" dirty="0">
                <a:latin typeface="Arial" pitchFamily="34" charset="0"/>
                <a:cs typeface="Arial" pitchFamily="34" charset="0"/>
              </a:rPr>
              <a:t>21</a:t>
            </a:r>
            <a:r>
              <a:rPr lang="en-US" sz="1500" b="1" dirty="0">
                <a:latin typeface="Arial" pitchFamily="34" charset="0"/>
                <a:cs typeface="Arial" pitchFamily="34" charset="0"/>
              </a:rPr>
              <a:t>1</a:t>
            </a:r>
            <a:r>
              <a:rPr lang="id-ID" sz="1500" b="1" dirty="0">
                <a:latin typeface="Arial" pitchFamily="34" charset="0"/>
                <a:cs typeface="Arial" pitchFamily="34" charset="0"/>
              </a:rPr>
              <a:t>/PB/2018 TGL 29 MARET 2018 TTG KODESIFIKASI SEGMEN AKUN PADA BAGAN AKUN STANDAR (BAS)</a:t>
            </a:r>
            <a:r>
              <a:rPr lang="en-US" sz="1500" b="1" dirty="0">
                <a:latin typeface="Arial" pitchFamily="34" charset="0"/>
                <a:cs typeface="Arial" pitchFamily="34" charset="0"/>
              </a:rPr>
              <a:t>, DAN PERUB NO. </a:t>
            </a:r>
            <a:r>
              <a:rPr lang="en-US" sz="1500" b="1" dirty="0" smtClean="0">
                <a:latin typeface="Arial" pitchFamily="34" charset="0"/>
                <a:cs typeface="Arial" pitchFamily="34" charset="0"/>
              </a:rPr>
              <a:t>KEP/154/PB/2019;</a:t>
            </a:r>
          </a:p>
          <a:p>
            <a:pPr algn="just">
              <a:buFont typeface="+mj-lt"/>
              <a:buAutoNum type="arabicPeriod"/>
              <a:defRPr/>
            </a:pPr>
            <a:r>
              <a:rPr lang="en-US" sz="1500" b="1" dirty="0" smtClean="0">
                <a:latin typeface="Arial" pitchFamily="34" charset="0"/>
                <a:cs typeface="Arial" pitchFamily="34" charset="0"/>
              </a:rPr>
              <a:t>SURAT MENPAN RB NO. R/356/M.SM.04.00/2020 TGL 26 MARET 2020 HAL PERSETUJUAN PERTIMBANGAN BESARAN ANGGARAN TUNJ JABATAN FUNGSIONAL ANGGOTA POLRI.</a:t>
            </a:r>
            <a:endParaRPr lang="en-US" sz="1500" b="1" dirty="0" smtClean="0"/>
          </a:p>
        </p:txBody>
      </p:sp>
      <p:sp>
        <p:nvSpPr>
          <p:cNvPr id="3" name="Rectangle 2"/>
          <p:cNvSpPr/>
          <p:nvPr/>
        </p:nvSpPr>
        <p:spPr bwMode="auto">
          <a:xfrm>
            <a:off x="3727938" y="44624"/>
            <a:ext cx="2068198" cy="52322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8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DASAR </a:t>
            </a:r>
            <a:endParaRPr lang="en-US" sz="28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4" name="Oval 3"/>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2</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17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WordArt 2"/>
          <p:cNvSpPr>
            <a:spLocks noChangeArrowheads="1" noChangeShapeType="1" noTextEdit="1"/>
          </p:cNvSpPr>
          <p:nvPr/>
        </p:nvSpPr>
        <p:spPr bwMode="auto">
          <a:xfrm>
            <a:off x="351692" y="3681450"/>
            <a:ext cx="3288323" cy="1271587"/>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FFFF"/>
                  </a:solidFill>
                  <a:round/>
                  <a:headEnd/>
                  <a:tailEnd/>
                </a:ln>
                <a:effectLst>
                  <a:outerShdw dist="45791" dir="2021404" algn="ctr" rotWithShape="0">
                    <a:srgbClr val="B2B2B2">
                      <a:alpha val="79999"/>
                    </a:srgbClr>
                  </a:outerShdw>
                </a:effectLst>
                <a:latin typeface="Arial"/>
                <a:cs typeface="Arial"/>
              </a:rPr>
              <a:t>Sekian</a:t>
            </a:r>
            <a:endParaRPr lang="en-US" sz="3600" b="1" kern="10" dirty="0">
              <a:ln w="9525">
                <a:solidFill>
                  <a:srgbClr val="FFFFFF"/>
                </a:solidFill>
                <a:round/>
                <a:headEnd/>
                <a:tailEnd/>
              </a:ln>
              <a:effectLst>
                <a:outerShdw dist="45791" dir="2021404" algn="ctr" rotWithShape="0">
                  <a:srgbClr val="B2B2B2">
                    <a:alpha val="79999"/>
                  </a:srgbClr>
                </a:outerShdw>
              </a:effectLst>
              <a:latin typeface="Arial"/>
              <a:cs typeface="Arial"/>
            </a:endParaRPr>
          </a:p>
        </p:txBody>
      </p:sp>
      <p:sp>
        <p:nvSpPr>
          <p:cNvPr id="117763" name="WordArt 3"/>
          <p:cNvSpPr>
            <a:spLocks noChangeArrowheads="1" noChangeShapeType="1" noTextEdit="1"/>
          </p:cNvSpPr>
          <p:nvPr/>
        </p:nvSpPr>
        <p:spPr bwMode="auto">
          <a:xfrm>
            <a:off x="2983528" y="5181600"/>
            <a:ext cx="5808785" cy="1066800"/>
          </a:xfrm>
          <a:prstGeom prst="rect">
            <a:avLst/>
          </a:prstGeom>
        </p:spPr>
        <p:txBody>
          <a:bodyPr wrap="none" fromWordArt="1">
            <a:prstTxWarp prst="textFadeUp">
              <a:avLst>
                <a:gd name="adj" fmla="val 148"/>
              </a:avLst>
            </a:prstTxWarp>
          </a:bodyPr>
          <a:lstStyle/>
          <a:p>
            <a:pPr algn="ctr"/>
            <a:r>
              <a:rPr lang="en-US" sz="3600" kern="10" dirty="0" err="1">
                <a:ln w="28575">
                  <a:solidFill>
                    <a:srgbClr val="000000"/>
                  </a:solidFill>
                  <a:round/>
                  <a:headEnd/>
                  <a:tailEnd/>
                </a:ln>
                <a:effectLst>
                  <a:outerShdw dist="35921" dir="2700000" sy="50000" rotWithShape="0">
                    <a:srgbClr val="875B0D">
                      <a:alpha val="70000"/>
                    </a:srgbClr>
                  </a:outerShdw>
                </a:effectLst>
                <a:latin typeface="Arial"/>
                <a:cs typeface="Arial"/>
              </a:rPr>
              <a:t>Terima</a:t>
            </a:r>
            <a:r>
              <a:rPr lang="en-US" sz="3600" kern="10" dirty="0">
                <a:ln w="28575">
                  <a:solidFill>
                    <a:srgbClr val="000000"/>
                  </a:solidFill>
                  <a:round/>
                  <a:headEnd/>
                  <a:tailEnd/>
                </a:ln>
                <a:effectLst>
                  <a:outerShdw dist="35921" dir="2700000" sy="50000" rotWithShape="0">
                    <a:srgbClr val="875B0D">
                      <a:alpha val="70000"/>
                    </a:srgbClr>
                  </a:outerShdw>
                </a:effectLst>
                <a:latin typeface="Arial"/>
                <a:cs typeface="Arial"/>
              </a:rPr>
              <a:t> </a:t>
            </a:r>
            <a:r>
              <a:rPr lang="en-US" sz="3600" kern="10" dirty="0" err="1">
                <a:ln w="28575">
                  <a:solidFill>
                    <a:srgbClr val="000000"/>
                  </a:solidFill>
                  <a:round/>
                  <a:headEnd/>
                  <a:tailEnd/>
                </a:ln>
                <a:effectLst>
                  <a:outerShdw dist="35921" dir="2700000" sy="50000" rotWithShape="0">
                    <a:srgbClr val="875B0D">
                      <a:alpha val="70000"/>
                    </a:srgbClr>
                  </a:outerShdw>
                </a:effectLst>
                <a:latin typeface="Arial"/>
                <a:cs typeface="Arial"/>
              </a:rPr>
              <a:t>Kasih</a:t>
            </a:r>
            <a:endParaRPr lang="en-US" sz="3600" kern="10" dirty="0">
              <a:ln w="28575">
                <a:solidFill>
                  <a:srgbClr val="000000"/>
                </a:solidFill>
                <a:round/>
                <a:headEnd/>
                <a:tailEnd/>
              </a:ln>
              <a:effectLst>
                <a:outerShdw dist="35921" dir="2700000" sy="50000" rotWithShape="0">
                  <a:srgbClr val="875B0D">
                    <a:alpha val="70000"/>
                  </a:srgbClr>
                </a:outerShdw>
              </a:effectLst>
              <a:latin typeface="Arial"/>
              <a:cs typeface="Arial"/>
            </a:endParaRPr>
          </a:p>
        </p:txBody>
      </p:sp>
      <p:grpSp>
        <p:nvGrpSpPr>
          <p:cNvPr id="117764" name="Group 7"/>
          <p:cNvGrpSpPr>
            <a:grpSpLocks/>
          </p:cNvGrpSpPr>
          <p:nvPr/>
        </p:nvGrpSpPr>
        <p:grpSpPr bwMode="auto">
          <a:xfrm>
            <a:off x="0" y="0"/>
            <a:ext cx="9144000" cy="3505200"/>
            <a:chOff x="0" y="152400"/>
            <a:chExt cx="9144000" cy="1600200"/>
          </a:xfrm>
        </p:grpSpPr>
        <p:sp>
          <p:nvSpPr>
            <p:cNvPr id="9" name="Rectangle 8"/>
            <p:cNvSpPr/>
            <p:nvPr/>
          </p:nvSpPr>
          <p:spPr>
            <a:xfrm>
              <a:off x="0" y="152400"/>
              <a:ext cx="9144000" cy="1600200"/>
            </a:xfrm>
            <a:prstGeom prst="rect">
              <a:avLst/>
            </a:prstGeom>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10" name="Picture 1"/>
            <p:cNvPicPr>
              <a:picLocks noChangeAspect="1" noChangeArrowheads="1"/>
            </p:cNvPicPr>
            <p:nvPr/>
          </p:nvPicPr>
          <p:blipFill>
            <a:blip r:embed="rId2" cstate="print"/>
            <a:srcRect/>
            <a:stretch>
              <a:fillRect/>
            </a:stretch>
          </p:blipFill>
          <p:spPr bwMode="auto">
            <a:xfrm>
              <a:off x="4572000" y="152400"/>
              <a:ext cx="4572000" cy="1600200"/>
            </a:xfrm>
            <a:prstGeom prst="rect">
              <a:avLst/>
            </a:prstGeom>
            <a:noFill/>
            <a:ln w="50800">
              <a:solidFill>
                <a:schemeClr val="accent2">
                  <a:lumMod val="60000"/>
                  <a:lumOff val="40000"/>
                </a:schemeClr>
              </a:solidFill>
              <a:miter lim="800000"/>
              <a:headEnd/>
              <a:tailEnd/>
            </a:ln>
            <a:effectLst>
              <a:outerShdw blurRad="76200" dir="13500000" sy="23000" kx="1200000" algn="br" rotWithShape="0">
                <a:prstClr val="black">
                  <a:alpha val="20000"/>
                </a:prstClr>
              </a:outerShdw>
            </a:effectLst>
          </p:spPr>
        </p:pic>
      </p:grpSp>
      <p:sp>
        <p:nvSpPr>
          <p:cNvPr id="8" name="WordArt 2"/>
          <p:cNvSpPr>
            <a:spLocks noChangeArrowheads="1" noChangeShapeType="1" noTextEdit="1"/>
          </p:cNvSpPr>
          <p:nvPr/>
        </p:nvSpPr>
        <p:spPr bwMode="auto">
          <a:xfrm>
            <a:off x="70338" y="304800"/>
            <a:ext cx="4360985" cy="2743200"/>
          </a:xfrm>
          <a:prstGeom prst="rect">
            <a:avLst/>
          </a:prstGeom>
          <a:noFill/>
          <a:ln>
            <a:noFill/>
          </a:ln>
        </p:spPr>
        <p:txBody>
          <a:bodyPr wrap="none" fromWordArt="1">
            <a:prstTxWarp prst="textPlain">
              <a:avLst>
                <a:gd name="adj" fmla="val 50000"/>
              </a:avLst>
            </a:prstTxWarp>
          </a:bodyPr>
          <a:lstStyle/>
          <a:p>
            <a:pPr>
              <a:buFont typeface="Wingdings" pitchFamily="2" charset="2"/>
              <a:buChar char="v"/>
              <a:defRPr/>
            </a:pPr>
            <a:r>
              <a:rPr lang="en-US" sz="3600" b="1" kern="10" dirty="0">
                <a:ln w="9525">
                  <a:noFill/>
                  <a:round/>
                  <a:headEnd/>
                  <a:tailEnd/>
                </a:ln>
                <a:latin typeface="Arial"/>
                <a:cs typeface="Arial"/>
              </a:rPr>
              <a:t> Mari </a:t>
            </a:r>
            <a:r>
              <a:rPr lang="en-US" sz="3600" b="1" kern="10" dirty="0" err="1">
                <a:ln w="9525">
                  <a:noFill/>
                  <a:round/>
                  <a:headEnd/>
                  <a:tailEnd/>
                </a:ln>
                <a:latin typeface="Arial"/>
                <a:cs typeface="Arial"/>
              </a:rPr>
              <a:t>berubah</a:t>
            </a:r>
            <a:endParaRPr lang="en-US" sz="3600" b="1" kern="10" dirty="0">
              <a:ln w="9525">
                <a:noFill/>
                <a:round/>
                <a:headEnd/>
                <a:tailEnd/>
              </a:ln>
              <a:latin typeface="Arial"/>
              <a:cs typeface="Arial"/>
            </a:endParaRPr>
          </a:p>
          <a:p>
            <a:pPr>
              <a:defRPr/>
            </a:pPr>
            <a:endParaRPr lang="en-US" sz="1200" b="1" kern="10" dirty="0">
              <a:ln w="9525">
                <a:noFill/>
                <a:round/>
                <a:headEnd/>
                <a:tailEnd/>
              </a:ln>
              <a:latin typeface="Arial"/>
              <a:cs typeface="Arial"/>
            </a:endParaRPr>
          </a:p>
          <a:p>
            <a:pPr>
              <a:buFont typeface="Wingdings" pitchFamily="2" charset="2"/>
              <a:buChar char="v"/>
              <a:defRPr/>
            </a:pPr>
            <a:r>
              <a:rPr lang="en-US" sz="3600" b="1" kern="10" dirty="0">
                <a:ln w="9525">
                  <a:noFill/>
                  <a:round/>
                  <a:headEnd/>
                  <a:tailEnd/>
                </a:ln>
                <a:latin typeface="Arial"/>
                <a:cs typeface="Arial"/>
              </a:rPr>
              <a:t> </a:t>
            </a:r>
            <a:r>
              <a:rPr lang="en-US" sz="3600" b="1" kern="10" dirty="0" err="1">
                <a:ln w="9525">
                  <a:noFill/>
                  <a:round/>
                  <a:headEnd/>
                  <a:tailEnd/>
                </a:ln>
                <a:latin typeface="Arial"/>
                <a:cs typeface="Arial"/>
              </a:rPr>
              <a:t>Mulai</a:t>
            </a:r>
            <a:r>
              <a:rPr lang="en-US" sz="3600" b="1" kern="10" dirty="0">
                <a:ln w="9525">
                  <a:noFill/>
                  <a:round/>
                  <a:headEnd/>
                  <a:tailEnd/>
                </a:ln>
                <a:latin typeface="Arial"/>
                <a:cs typeface="Arial"/>
              </a:rPr>
              <a:t> </a:t>
            </a:r>
            <a:r>
              <a:rPr lang="en-US" sz="3600" b="1" kern="10" dirty="0" err="1">
                <a:ln w="9525">
                  <a:noFill/>
                  <a:round/>
                  <a:headEnd/>
                  <a:tailEnd/>
                </a:ln>
                <a:latin typeface="Arial"/>
                <a:cs typeface="Arial"/>
              </a:rPr>
              <a:t>dari</a:t>
            </a:r>
            <a:r>
              <a:rPr lang="en-US" sz="3600" b="1" kern="10" dirty="0">
                <a:ln w="9525">
                  <a:noFill/>
                  <a:round/>
                  <a:headEnd/>
                  <a:tailEnd/>
                </a:ln>
                <a:latin typeface="Arial"/>
                <a:cs typeface="Arial"/>
              </a:rPr>
              <a:t> </a:t>
            </a:r>
            <a:r>
              <a:rPr lang="en-US" sz="3600" b="1" kern="10" dirty="0" err="1">
                <a:ln w="9525">
                  <a:noFill/>
                  <a:round/>
                  <a:headEnd/>
                  <a:tailEnd/>
                </a:ln>
                <a:latin typeface="Arial"/>
                <a:cs typeface="Arial"/>
              </a:rPr>
              <a:t>diri</a:t>
            </a:r>
            <a:r>
              <a:rPr lang="en-US" sz="3600" b="1" kern="10" dirty="0">
                <a:ln w="9525">
                  <a:noFill/>
                  <a:round/>
                  <a:headEnd/>
                  <a:tailEnd/>
                </a:ln>
                <a:latin typeface="Arial"/>
                <a:cs typeface="Arial"/>
              </a:rPr>
              <a:t> </a:t>
            </a:r>
            <a:r>
              <a:rPr lang="en-US" sz="3600" b="1" kern="10" dirty="0" err="1">
                <a:ln w="9525">
                  <a:noFill/>
                  <a:round/>
                  <a:headEnd/>
                  <a:tailEnd/>
                </a:ln>
                <a:latin typeface="Arial"/>
                <a:cs typeface="Arial"/>
              </a:rPr>
              <a:t>sendiri</a:t>
            </a:r>
            <a:endParaRPr lang="en-US" sz="3600" b="1" kern="10" dirty="0">
              <a:ln w="9525">
                <a:noFill/>
                <a:round/>
                <a:headEnd/>
                <a:tailEnd/>
              </a:ln>
              <a:latin typeface="Arial"/>
              <a:cs typeface="Arial"/>
            </a:endParaRPr>
          </a:p>
          <a:p>
            <a:pPr>
              <a:defRPr/>
            </a:pPr>
            <a:endParaRPr lang="en-US" sz="1100" b="1" kern="10" dirty="0">
              <a:ln w="9525">
                <a:noFill/>
                <a:round/>
                <a:headEnd/>
                <a:tailEnd/>
              </a:ln>
              <a:latin typeface="Arial"/>
              <a:cs typeface="Arial"/>
            </a:endParaRPr>
          </a:p>
          <a:p>
            <a:pPr>
              <a:buFont typeface="Wingdings" pitchFamily="2" charset="2"/>
              <a:buChar char="v"/>
              <a:defRPr/>
            </a:pPr>
            <a:r>
              <a:rPr lang="en-US" sz="3600" b="1" kern="10" dirty="0">
                <a:ln w="9525">
                  <a:noFill/>
                  <a:round/>
                  <a:headEnd/>
                  <a:tailEnd/>
                </a:ln>
                <a:latin typeface="Arial"/>
                <a:cs typeface="Arial"/>
              </a:rPr>
              <a:t> </a:t>
            </a:r>
            <a:r>
              <a:rPr lang="en-US" sz="3600" b="1" kern="10" dirty="0" err="1">
                <a:ln w="9525">
                  <a:noFill/>
                  <a:round/>
                  <a:headEnd/>
                  <a:tailEnd/>
                </a:ln>
                <a:latin typeface="Arial"/>
                <a:cs typeface="Arial"/>
              </a:rPr>
              <a:t>Hiduplah</a:t>
            </a:r>
            <a:r>
              <a:rPr lang="en-US" sz="3600" b="1" kern="10" dirty="0">
                <a:ln w="9525">
                  <a:noFill/>
                  <a:round/>
                  <a:headEnd/>
                  <a:tailEnd/>
                </a:ln>
                <a:latin typeface="Arial"/>
                <a:cs typeface="Arial"/>
              </a:rPr>
              <a:t> </a:t>
            </a:r>
            <a:r>
              <a:rPr lang="en-US" sz="3600" b="1" kern="10" dirty="0" err="1">
                <a:ln w="9525">
                  <a:noFill/>
                  <a:round/>
                  <a:headEnd/>
                  <a:tailEnd/>
                </a:ln>
                <a:latin typeface="Arial"/>
                <a:cs typeface="Arial"/>
              </a:rPr>
              <a:t>dijamannya</a:t>
            </a:r>
            <a:endParaRPr lang="en-US" sz="3600" b="1" kern="10" dirty="0">
              <a:ln w="9525">
                <a:noFill/>
                <a:round/>
                <a:headEnd/>
                <a:tailEnd/>
              </a:ln>
              <a:latin typeface="Arial"/>
              <a:cs typeface="Arial"/>
            </a:endParaRPr>
          </a:p>
        </p:txBody>
      </p:sp>
      <p:sp>
        <p:nvSpPr>
          <p:cNvPr id="117766" name="Slide Number Placeholder 1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898A56D-A399-459F-BE60-735B15A3524C}" type="slidenum">
              <a:rPr lang="en-US" smtClean="0">
                <a:latin typeface="Arial" charset="0"/>
              </a:rPr>
              <a:pPr/>
              <a:t>20</a:t>
            </a:fld>
            <a:endParaRPr lang="en-US" smtClean="0">
              <a:latin typeface="Arial" charset="0"/>
            </a:endParaRPr>
          </a:p>
        </p:txBody>
      </p:sp>
      <p:sp>
        <p:nvSpPr>
          <p:cNvPr id="11" name="Rectangle 10"/>
          <p:cNvSpPr/>
          <p:nvPr/>
        </p:nvSpPr>
        <p:spPr>
          <a:xfrm>
            <a:off x="8581292" y="6400800"/>
            <a:ext cx="492369" cy="381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31546433"/>
      </p:ext>
    </p:extLst>
  </p:cSld>
  <p:clrMapOvr>
    <a:masterClrMapping/>
  </p:clrMapOvr>
  <mc:AlternateContent xmlns:mc="http://schemas.openxmlformats.org/markup-compatibility/2006" xmlns:p14="http://schemas.microsoft.com/office/powerpoint/2010/main">
    <mc:Choice Requires="p14">
      <p:transition p14:dur="250" advClick="0">
        <p:cover/>
      </p:transition>
    </mc:Choice>
    <mc:Fallback xmlns="">
      <p:transition advClick="0">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79513" y="790247"/>
            <a:ext cx="8823812" cy="5293757"/>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defRPr/>
            </a:pPr>
            <a:r>
              <a:rPr lang="en-US" sz="1600" b="1" dirty="0" smtClean="0">
                <a:latin typeface="Arial" pitchFamily="34" charset="0"/>
                <a:cs typeface="Arial" pitchFamily="34" charset="0"/>
              </a:rPr>
              <a:t>PASAL 1</a:t>
            </a:r>
          </a:p>
          <a:p>
            <a:pPr marL="268288" indent="-268288" algn="just">
              <a:buFont typeface="+mj-lt"/>
              <a:buAutoNum type="arabicPeriod"/>
              <a:defRPr/>
            </a:pPr>
            <a:r>
              <a:rPr lang="id-ID" sz="1600" b="1" dirty="0" smtClean="0">
                <a:latin typeface="Arial" pitchFamily="34" charset="0"/>
                <a:cs typeface="Arial" pitchFamily="34" charset="0"/>
              </a:rPr>
              <a:t>KEPOLISIAN NEGARA REPUBLIK INDONESIA YG SELANJUTNYA DISEBUT POLRI ADALAH ALAT NEGARA YG BERPERAN D</a:t>
            </a:r>
            <a:r>
              <a:rPr lang="en-US" sz="1600" b="1" dirty="0" smtClean="0">
                <a:latin typeface="Arial" pitchFamily="34" charset="0"/>
                <a:cs typeface="Arial" pitchFamily="34" charset="0"/>
              </a:rPr>
              <a:t>LM</a:t>
            </a:r>
            <a:r>
              <a:rPr lang="id-ID" sz="1600" b="1" dirty="0" smtClean="0">
                <a:latin typeface="Arial" pitchFamily="34" charset="0"/>
                <a:cs typeface="Arial" pitchFamily="34" charset="0"/>
              </a:rPr>
              <a:t> MEMELIHARA </a:t>
            </a:r>
            <a:r>
              <a:rPr lang="en-US" sz="1600" b="1" dirty="0" smtClean="0">
                <a:latin typeface="Arial" pitchFamily="34" charset="0"/>
                <a:cs typeface="Arial" pitchFamily="34" charset="0"/>
              </a:rPr>
              <a:t>KAMTIBMAS</a:t>
            </a:r>
            <a:r>
              <a:rPr lang="id-ID" sz="1600" b="1" dirty="0" smtClean="0">
                <a:latin typeface="Arial" pitchFamily="34" charset="0"/>
                <a:cs typeface="Arial" pitchFamily="34" charset="0"/>
              </a:rPr>
              <a:t>, MENEGAKKAN HUKUM, SERTA MEMBERIKAN PERLINDUNGAN, PENGAYOMAN DAN PELAYANAN K</a:t>
            </a:r>
            <a:r>
              <a:rPr lang="en-US" sz="1600" b="1" dirty="0" smtClean="0">
                <a:latin typeface="Arial" pitchFamily="34" charset="0"/>
                <a:cs typeface="Arial" pitchFamily="34" charset="0"/>
              </a:rPr>
              <a:t>PD</a:t>
            </a:r>
            <a:r>
              <a:rPr lang="id-ID" sz="1600" b="1" dirty="0" smtClean="0">
                <a:latin typeface="Arial" pitchFamily="34" charset="0"/>
                <a:cs typeface="Arial" pitchFamily="34" charset="0"/>
              </a:rPr>
              <a:t> MASYARAKAT D</a:t>
            </a:r>
            <a:r>
              <a:rPr lang="en-US" sz="1600" b="1" dirty="0" smtClean="0">
                <a:latin typeface="Arial" pitchFamily="34" charset="0"/>
                <a:cs typeface="Arial" pitchFamily="34" charset="0"/>
              </a:rPr>
              <a:t>LM</a:t>
            </a:r>
            <a:r>
              <a:rPr lang="id-ID" sz="1600" b="1" dirty="0" smtClean="0">
                <a:latin typeface="Arial" pitchFamily="34" charset="0"/>
                <a:cs typeface="Arial" pitchFamily="34" charset="0"/>
              </a:rPr>
              <a:t> RANGKA TERPELIHARANYA K</a:t>
            </a:r>
            <a:r>
              <a:rPr lang="en-US" sz="1600" b="1" dirty="0" smtClean="0">
                <a:latin typeface="Arial" pitchFamily="34" charset="0"/>
                <a:cs typeface="Arial" pitchFamily="34" charset="0"/>
              </a:rPr>
              <a:t>AMDAGRI;</a:t>
            </a:r>
          </a:p>
          <a:p>
            <a:pPr marL="268288" indent="-268288" algn="just">
              <a:buFont typeface="+mj-lt"/>
              <a:buAutoNum type="arabicPeriod"/>
              <a:defRPr/>
            </a:pPr>
            <a:endParaRPr lang="en-US" sz="900" b="1" dirty="0">
              <a:latin typeface="Arial" pitchFamily="34" charset="0"/>
              <a:cs typeface="Arial" pitchFamily="34" charset="0"/>
            </a:endParaRPr>
          </a:p>
          <a:p>
            <a:pPr marL="268288" indent="-268288" algn="just">
              <a:buFont typeface="+mj-lt"/>
              <a:buAutoNum type="arabicPeriod"/>
              <a:defRPr/>
            </a:pPr>
            <a:r>
              <a:rPr lang="id-ID" sz="1600" b="1" dirty="0" smtClean="0">
                <a:latin typeface="Arial" pitchFamily="34" charset="0"/>
                <a:cs typeface="Arial" pitchFamily="34" charset="0"/>
              </a:rPr>
              <a:t>KEPALA KEPOLISIAN NEGARA REPUBLIK INDONESIA YG SELANJUTNYA DISEBUT KAPOLRI ADALAH PIMPINAN POLRI DAN PENANGGUNG JAWAB PENYELENGGARAAN FUNGSI KEPOLISIAN</a:t>
            </a:r>
            <a:r>
              <a:rPr lang="en-US" sz="1600" b="1" dirty="0" smtClean="0">
                <a:latin typeface="Arial" pitchFamily="34" charset="0"/>
                <a:cs typeface="Arial" pitchFamily="34" charset="0"/>
              </a:rPr>
              <a:t>;</a:t>
            </a:r>
          </a:p>
          <a:p>
            <a:pPr marL="268288" indent="-268288" algn="just">
              <a:buFont typeface="+mj-lt"/>
              <a:buAutoNum type="arabicPeriod"/>
              <a:defRPr/>
            </a:pPr>
            <a:endParaRPr lang="en-US" sz="900" b="1" dirty="0" smtClean="0">
              <a:latin typeface="Arial" pitchFamily="34" charset="0"/>
              <a:cs typeface="Arial" pitchFamily="34" charset="0"/>
            </a:endParaRPr>
          </a:p>
          <a:p>
            <a:pPr marL="268288" indent="-268288" algn="just">
              <a:buFont typeface="+mj-lt"/>
              <a:buAutoNum type="arabicPeriod"/>
              <a:defRPr/>
            </a:pPr>
            <a:r>
              <a:rPr lang="id-ID" sz="1600" b="1" dirty="0" smtClean="0">
                <a:latin typeface="Arial" pitchFamily="34" charset="0"/>
                <a:cs typeface="Arial" pitchFamily="34" charset="0"/>
              </a:rPr>
              <a:t>KRITERIA JABATAN FUNGSIONAL ADALAH UKURAN ATAU PEDOMAN YG MENJADI DASAR D</a:t>
            </a:r>
            <a:r>
              <a:rPr lang="en-US" sz="1600" b="1" dirty="0" smtClean="0">
                <a:latin typeface="Arial" pitchFamily="34" charset="0"/>
                <a:cs typeface="Arial" pitchFamily="34" charset="0"/>
              </a:rPr>
              <a:t>LM</a:t>
            </a:r>
            <a:r>
              <a:rPr lang="id-ID" sz="1600" b="1" dirty="0" smtClean="0">
                <a:latin typeface="Arial" pitchFamily="34" charset="0"/>
                <a:cs typeface="Arial" pitchFamily="34" charset="0"/>
              </a:rPr>
              <a:t> PENETAPAN SUATU JABATAN FUNGSIONAL POLRI</a:t>
            </a:r>
            <a:r>
              <a:rPr lang="en-US" sz="1600" b="1" dirty="0" smtClean="0">
                <a:latin typeface="Arial" pitchFamily="34" charset="0"/>
                <a:cs typeface="Arial" pitchFamily="34" charset="0"/>
              </a:rPr>
              <a:t>;</a:t>
            </a:r>
          </a:p>
          <a:p>
            <a:pPr marL="268288" indent="-268288" algn="just">
              <a:buFont typeface="+mj-lt"/>
              <a:buAutoNum type="arabicPeriod"/>
              <a:defRPr/>
            </a:pPr>
            <a:endParaRPr lang="en-US" sz="900" b="1" dirty="0">
              <a:latin typeface="Arial" pitchFamily="34" charset="0"/>
              <a:cs typeface="Arial" pitchFamily="34" charset="0"/>
            </a:endParaRPr>
          </a:p>
          <a:p>
            <a:pPr marL="268288" indent="-268288" algn="just">
              <a:buFont typeface="+mj-lt"/>
              <a:buAutoNum type="arabicPeriod"/>
              <a:defRPr/>
            </a:pPr>
            <a:r>
              <a:rPr lang="id-ID" sz="1600" b="1" dirty="0" smtClean="0">
                <a:latin typeface="Arial" pitchFamily="34" charset="0"/>
                <a:cs typeface="Arial" pitchFamily="34" charset="0"/>
              </a:rPr>
              <a:t>JABATAN FUNGSIONAL ANGGOTA POLRI ADALAH KEDUDUKAN YG MENUNJUKKAN TUGAS, TANGGUNGJAWAB, WEWENANG DAN HAK SEORANG ANGGOTA DALAM SUATU SATUAN ORGANISASI POLRI, YG D</a:t>
            </a:r>
            <a:r>
              <a:rPr lang="en-US" sz="1600" b="1" dirty="0" smtClean="0">
                <a:latin typeface="Arial" pitchFamily="34" charset="0"/>
                <a:cs typeface="Arial" pitchFamily="34" charset="0"/>
              </a:rPr>
              <a:t>LM</a:t>
            </a:r>
            <a:r>
              <a:rPr lang="id-ID" sz="1600" b="1" dirty="0" smtClean="0">
                <a:latin typeface="Arial" pitchFamily="34" charset="0"/>
                <a:cs typeface="Arial" pitchFamily="34" charset="0"/>
              </a:rPr>
              <a:t> PELAKSANAAN TUGASNYA DIDASARKAN PADA KOMPETENSI JABATAN, KEAHLIAN DAN/ATAU KETERAMPILAN TERTENTU SERTA BERSIFAT MANDIRI</a:t>
            </a:r>
            <a:r>
              <a:rPr lang="en-US" sz="1600" b="1" dirty="0" smtClean="0">
                <a:latin typeface="Arial" pitchFamily="34" charset="0"/>
                <a:cs typeface="Arial" pitchFamily="34" charset="0"/>
              </a:rPr>
              <a:t>;</a:t>
            </a:r>
          </a:p>
          <a:p>
            <a:pPr marL="268288" indent="-268288" algn="just">
              <a:buFont typeface="+mj-lt"/>
              <a:buAutoNum type="arabicPeriod"/>
              <a:defRPr/>
            </a:pPr>
            <a:endParaRPr lang="en-US" sz="700" b="1" dirty="0" smtClean="0">
              <a:latin typeface="Arial" pitchFamily="34" charset="0"/>
              <a:cs typeface="Arial" pitchFamily="34" charset="0"/>
            </a:endParaRPr>
          </a:p>
          <a:p>
            <a:pPr marL="268288" indent="-268288" algn="just">
              <a:buFont typeface="+mj-lt"/>
              <a:buAutoNum type="arabicPeriod"/>
              <a:defRPr/>
            </a:pPr>
            <a:r>
              <a:rPr lang="id-ID" sz="1600" b="1" dirty="0" smtClean="0">
                <a:latin typeface="Arial" pitchFamily="34" charset="0"/>
                <a:cs typeface="Arial" pitchFamily="34" charset="0"/>
              </a:rPr>
              <a:t> RUMPUN JABATAN FUNGSIONAL POLRI ADALAH HIMPUNAN JENIS JABATAN FUNGSIONAL YG DIKELOMPOKKAN BERDASARKAN PENDEKATAN TUGAS DAN FUNGSI JABATAN PADA SATUAN KERJA DI LINGKUNGAN POLRI</a:t>
            </a:r>
            <a:r>
              <a:rPr lang="en-US" sz="1600" b="1" dirty="0">
                <a:latin typeface="Arial" pitchFamily="34" charset="0"/>
                <a:cs typeface="Arial" pitchFamily="34" charset="0"/>
              </a:rPr>
              <a:t>.</a:t>
            </a:r>
            <a:endParaRPr lang="en-US" sz="1600" b="1" dirty="0" smtClean="0">
              <a:latin typeface="Arial" pitchFamily="34" charset="0"/>
              <a:cs typeface="Arial" pitchFamily="34" charset="0"/>
            </a:endParaRPr>
          </a:p>
          <a:p>
            <a:pPr marL="268288" indent="-268288" algn="just">
              <a:buFont typeface="+mj-lt"/>
              <a:buAutoNum type="arabicPeriod"/>
              <a:defRPr/>
            </a:pPr>
            <a:endParaRPr lang="en-US" sz="1600" b="1" dirty="0" smtClean="0">
              <a:latin typeface="Arial" pitchFamily="34" charset="0"/>
              <a:cs typeface="Arial" pitchFamily="34" charset="0"/>
            </a:endParaRPr>
          </a:p>
        </p:txBody>
      </p:sp>
      <p:sp>
        <p:nvSpPr>
          <p:cNvPr id="8" name="Rectangle 7"/>
          <p:cNvSpPr/>
          <p:nvPr/>
        </p:nvSpPr>
        <p:spPr bwMode="auto">
          <a:xfrm>
            <a:off x="3347864" y="162580"/>
            <a:ext cx="2880320" cy="52322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8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PENGERTIAN </a:t>
            </a:r>
            <a:endParaRPr lang="en-US" sz="28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Arial" panose="020B0604020202020204" pitchFamily="34" charset="0"/>
                <a:cs typeface="Arial" panose="020B0604020202020204" pitchFamily="34" charset="0"/>
              </a:rPr>
              <a:t>3</a:t>
            </a:r>
          </a:p>
        </p:txBody>
      </p:sp>
      <p:sp>
        <p:nvSpPr>
          <p:cNvPr id="6" name="Snip Diagonal Corner Rectangle 5"/>
          <p:cNvSpPr/>
          <p:nvPr/>
        </p:nvSpPr>
        <p:spPr>
          <a:xfrm>
            <a:off x="6400801" y="6458345"/>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a:t>
            </a:r>
            <a:r>
              <a:rPr lang="en-US" sz="1108" b="1" dirty="0" smtClean="0">
                <a:solidFill>
                  <a:schemeClr val="tx1"/>
                </a:solidFill>
                <a:latin typeface="Arial" pitchFamily="34" charset="0"/>
                <a:cs typeface="Arial" pitchFamily="34" charset="0"/>
              </a:rPr>
              <a:t>42 </a:t>
            </a:r>
            <a:r>
              <a:rPr lang="en-US" sz="1108" b="1" dirty="0">
                <a:solidFill>
                  <a:schemeClr val="tx1"/>
                </a:solidFill>
                <a:latin typeface="Arial" pitchFamily="34" charset="0"/>
                <a:cs typeface="Arial" pitchFamily="34" charset="0"/>
              </a:rPr>
              <a:t>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a:t>
            </a:r>
            <a:r>
              <a:rPr lang="en-US" sz="1108" b="1" dirty="0" smtClean="0">
                <a:solidFill>
                  <a:schemeClr val="tx1"/>
                </a:solidFill>
                <a:latin typeface="Arial" pitchFamily="34" charset="0"/>
                <a:cs typeface="Arial" pitchFamily="34" charset="0"/>
              </a:rPr>
              <a:t>2017</a:t>
            </a:r>
            <a:endParaRPr lang="en-US" sz="1108"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77353660"/>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07504" y="476672"/>
            <a:ext cx="8947561" cy="6001643"/>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2</a:t>
            </a:r>
          </a:p>
          <a:p>
            <a:pPr marL="444500" indent="-444500" algn="just">
              <a:tabLst>
                <a:tab pos="347663" algn="l"/>
              </a:tabLst>
            </a:pPr>
            <a:r>
              <a:rPr lang="en-US" sz="1600" b="1" dirty="0" smtClean="0">
                <a:latin typeface="Arial" pitchFamily="34" charset="0"/>
                <a:cs typeface="Arial" pitchFamily="34" charset="0"/>
              </a:rPr>
              <a:t> 1.  KRITERIA JABATAN FUNGSIONAL ANGGOTA POLRI MELIPUTI:</a:t>
            </a:r>
          </a:p>
          <a:p>
            <a:pPr marL="720725" indent="-360363" algn="just">
              <a:buAutoNum type="alphaLcPeriod"/>
              <a:tabLst>
                <a:tab pos="347663" algn="l"/>
                <a:tab pos="720725" algn="l"/>
              </a:tabLst>
            </a:pPr>
            <a:r>
              <a:rPr lang="en-US" sz="1600" b="1" dirty="0" smtClean="0">
                <a:latin typeface="Arial" pitchFamily="34" charset="0"/>
                <a:cs typeface="Arial" pitchFamily="34" charset="0"/>
              </a:rPr>
              <a:t>MEMPUNYAI METODOLOGI, TEKNIK ANALISIS, DAN PROSEDUR KERJA YG DIDASARKAN ATAS DISIPLIN ILMU PENGETAHUAN DAN/ATAU KETERAMPILAN STRATEGIS, TAKTIS, DAN TEKNIS TERTENTU DENGAN SERTIFIKASI;</a:t>
            </a:r>
          </a:p>
          <a:p>
            <a:pPr marL="720725" indent="-360363" algn="just">
              <a:buAutoNum type="alphaLcPeriod"/>
              <a:tabLst>
                <a:tab pos="347663" algn="l"/>
                <a:tab pos="720725" algn="l"/>
              </a:tabLst>
            </a:pPr>
            <a:r>
              <a:rPr lang="en-US" sz="1600" b="1" dirty="0" smtClean="0">
                <a:latin typeface="Arial" pitchFamily="34" charset="0"/>
                <a:cs typeface="Arial" pitchFamily="34" charset="0"/>
              </a:rPr>
              <a:t>MEMILIKI ETIKA PROFESI YG DITETAPKAN OLEH KAPOLRI; </a:t>
            </a:r>
          </a:p>
          <a:p>
            <a:pPr marL="720725" indent="-360363" algn="just">
              <a:buAutoNum type="alphaLcPeriod"/>
              <a:tabLst>
                <a:tab pos="347663" algn="l"/>
                <a:tab pos="720725" algn="l"/>
              </a:tabLst>
            </a:pPr>
            <a:r>
              <a:rPr lang="en-US" sz="1600" b="1" dirty="0" smtClean="0">
                <a:latin typeface="Arial" pitchFamily="34" charset="0"/>
                <a:cs typeface="Arial" pitchFamily="34" charset="0"/>
              </a:rPr>
              <a:t>JENJANG JABATAN FUNGSIONAL DISUSUN BERDASARKAN:</a:t>
            </a:r>
          </a:p>
          <a:p>
            <a:pPr marL="720725" indent="0" algn="just">
              <a:tabLst>
                <a:tab pos="720725" algn="l"/>
              </a:tabLst>
            </a:pPr>
            <a:r>
              <a:rPr lang="en-US" sz="1600" b="1" dirty="0" smtClean="0">
                <a:latin typeface="Arial" pitchFamily="34" charset="0"/>
                <a:cs typeface="Arial" pitchFamily="34" charset="0"/>
              </a:rPr>
              <a:t>1.  KEAHLIAN; DAN </a:t>
            </a:r>
          </a:p>
          <a:p>
            <a:pPr marL="720725" indent="0" algn="just">
              <a:tabLst>
                <a:tab pos="720725" algn="l"/>
              </a:tabLst>
            </a:pPr>
            <a:r>
              <a:rPr lang="en-US" sz="1600" b="1" dirty="0" smtClean="0">
                <a:latin typeface="Arial" pitchFamily="34" charset="0"/>
                <a:cs typeface="Arial" pitchFamily="34" charset="0"/>
              </a:rPr>
              <a:t>2.  KETERAMPILAN; </a:t>
            </a:r>
          </a:p>
          <a:p>
            <a:pPr marL="360362" indent="0" algn="just">
              <a:tabLst>
                <a:tab pos="347663" algn="l"/>
                <a:tab pos="720725" algn="l"/>
              </a:tabLst>
            </a:pPr>
            <a:r>
              <a:rPr lang="en-US" sz="1600" b="1" dirty="0" smtClean="0">
                <a:latin typeface="Arial" pitchFamily="34" charset="0"/>
                <a:cs typeface="Arial" pitchFamily="34" charset="0"/>
              </a:rPr>
              <a:t>d. 	PELAKSANAAN TUGAS DAN TANGGUNG JAWAB BERSIFAT MANDIRI; DAN </a:t>
            </a:r>
          </a:p>
          <a:p>
            <a:pPr marL="360362" indent="0" algn="just">
              <a:tabLst>
                <a:tab pos="347663" algn="l"/>
                <a:tab pos="720725" algn="l"/>
              </a:tabLst>
            </a:pPr>
            <a:r>
              <a:rPr lang="en-US" sz="1600" b="1" dirty="0" smtClean="0">
                <a:latin typeface="Arial" pitchFamily="34" charset="0"/>
                <a:cs typeface="Arial" pitchFamily="34" charset="0"/>
              </a:rPr>
              <a:t>e. 	DIPERLUKAN DLM PELAKSANAAN TUGAS DAN FUNGSI ORGANISASI POLRI. </a:t>
            </a:r>
          </a:p>
          <a:p>
            <a:pPr marL="360363" indent="-360363" algn="just">
              <a:buAutoNum type="arabicPeriod" startAt="2"/>
              <a:tabLst>
                <a:tab pos="347663" algn="l"/>
                <a:tab pos="720725" algn="l"/>
              </a:tabLst>
            </a:pPr>
            <a:r>
              <a:rPr lang="en-US" sz="1600" b="1" dirty="0" smtClean="0">
                <a:latin typeface="Arial" pitchFamily="34" charset="0"/>
                <a:cs typeface="Arial" pitchFamily="34" charset="0"/>
              </a:rPr>
              <a:t>JABATAN FUNGSIONAL ANGGOTA POLRI TERDIRI DARI:</a:t>
            </a:r>
          </a:p>
          <a:p>
            <a:pPr marL="0" indent="0" algn="just">
              <a:tabLst>
                <a:tab pos="347663" algn="l"/>
                <a:tab pos="720725" algn="l"/>
              </a:tabLst>
            </a:pPr>
            <a:r>
              <a:rPr lang="en-US" sz="1600" b="1" dirty="0">
                <a:latin typeface="Arial" pitchFamily="34" charset="0"/>
                <a:cs typeface="Arial" pitchFamily="34" charset="0"/>
              </a:rPr>
              <a:t>	</a:t>
            </a:r>
            <a:r>
              <a:rPr lang="en-US" sz="1600" b="1" dirty="0" smtClean="0">
                <a:latin typeface="Arial" pitchFamily="34" charset="0"/>
                <a:cs typeface="Arial" pitchFamily="34" charset="0"/>
              </a:rPr>
              <a:t>a. 	JABATAN FUNGSIONAL KEAHLIAN; DAN </a:t>
            </a:r>
          </a:p>
          <a:p>
            <a:pPr marL="0" indent="0" algn="just">
              <a:tabLst>
                <a:tab pos="347663" algn="l"/>
                <a:tab pos="360363" algn="l"/>
                <a:tab pos="720725" algn="l"/>
              </a:tabLst>
            </a:pPr>
            <a:r>
              <a:rPr lang="en-US" sz="1600" b="1" dirty="0">
                <a:latin typeface="Arial" pitchFamily="34" charset="0"/>
                <a:cs typeface="Arial" pitchFamily="34" charset="0"/>
              </a:rPr>
              <a:t>	</a:t>
            </a:r>
            <a:r>
              <a:rPr lang="en-US" sz="1600" b="1" dirty="0" smtClean="0">
                <a:latin typeface="Arial" pitchFamily="34" charset="0"/>
                <a:cs typeface="Arial" pitchFamily="34" charset="0"/>
              </a:rPr>
              <a:t>b. 	JABATAN FUNGSIONAL KETERAMPILAN.</a:t>
            </a:r>
          </a:p>
          <a:p>
            <a:pPr marL="0" indent="0" algn="ctr">
              <a:tabLst>
                <a:tab pos="347663" algn="l"/>
              </a:tabLst>
            </a:pPr>
            <a:r>
              <a:rPr lang="en-US" sz="1600" b="1" dirty="0" smtClean="0">
                <a:latin typeface="Arial" pitchFamily="34" charset="0"/>
                <a:cs typeface="Arial" pitchFamily="34" charset="0"/>
              </a:rPr>
              <a:t>PASAL 3</a:t>
            </a:r>
          </a:p>
          <a:p>
            <a:pPr algn="just">
              <a:tabLst>
                <a:tab pos="360363" algn="l"/>
              </a:tabLst>
            </a:pPr>
            <a:r>
              <a:rPr lang="en-US" sz="1600" b="1" dirty="0" smtClean="0">
                <a:latin typeface="Arial" pitchFamily="34" charset="0"/>
                <a:cs typeface="Arial" pitchFamily="34" charset="0"/>
              </a:rPr>
              <a:t>1.  JABATAN FUNGSIONAL ANGGOTA POLRI MERUPAKAN JABATAN KARIR YG TERIKAT PADA KODE ETIK PROFESI POLRI;</a:t>
            </a:r>
          </a:p>
          <a:p>
            <a:pPr algn="just">
              <a:tabLst>
                <a:tab pos="360363" algn="l"/>
              </a:tabLst>
            </a:pPr>
            <a:r>
              <a:rPr lang="en-US" sz="1600" b="1" dirty="0" smtClean="0">
                <a:latin typeface="Arial" pitchFamily="34" charset="0"/>
                <a:cs typeface="Arial" pitchFamily="34" charset="0"/>
              </a:rPr>
              <a:t>2.  PEJABAT FUNGSIONAL DI LINGKUNGAN POLRI BERKEDUDUKAN SBG PELAKSANA TEKNIS TUGAS POKOK PADA SATUAN KERJA (SATKER) POLRI;</a:t>
            </a:r>
          </a:p>
          <a:p>
            <a:pPr algn="just">
              <a:buAutoNum type="arabicPeriod" startAt="3"/>
              <a:tabLst>
                <a:tab pos="360363" algn="l"/>
              </a:tabLst>
            </a:pPr>
            <a:r>
              <a:rPr lang="en-US" sz="1600" b="1" dirty="0" smtClean="0">
                <a:latin typeface="Arial" pitchFamily="34" charset="0"/>
                <a:cs typeface="Arial" pitchFamily="34" charset="0"/>
              </a:rPr>
              <a:t>PEJABAT FUNGSIONAL POLRI SBGMANA DIMAKSUD PADA AYAT (2) BERTANGGUNG JAWAB KPD PIMPINAN SATKER;</a:t>
            </a:r>
          </a:p>
          <a:p>
            <a:pPr algn="just">
              <a:buAutoNum type="arabicPeriod" startAt="3"/>
              <a:tabLst>
                <a:tab pos="360363" algn="l"/>
              </a:tabLst>
            </a:pPr>
            <a:r>
              <a:rPr lang="en-US" sz="1600" b="1" dirty="0" smtClean="0">
                <a:latin typeface="Arial" pitchFamily="34" charset="0"/>
                <a:cs typeface="Arial" pitchFamily="34" charset="0"/>
              </a:rPr>
              <a:t>PIMPINAN SATKER SBGMANA DIMAKSUD PADA AYAT (3) MELAKSANAKAN PEMBINAAN PEJABAT FUNGSIONAL SESUAI DGN RUMPUN JABATAN DI LINGKUNGAN POLRI.</a:t>
            </a:r>
            <a:endParaRPr lang="en-US" sz="1600" b="1" dirty="0">
              <a:latin typeface="Arial" pitchFamily="34" charset="0"/>
              <a:cs typeface="Arial" pitchFamily="34" charset="0"/>
            </a:endParaRPr>
          </a:p>
        </p:txBody>
      </p:sp>
      <p:sp>
        <p:nvSpPr>
          <p:cNvPr id="8" name="Rectangle 7"/>
          <p:cNvSpPr/>
          <p:nvPr/>
        </p:nvSpPr>
        <p:spPr bwMode="auto">
          <a:xfrm>
            <a:off x="6876256" y="44624"/>
            <a:ext cx="2088232"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4</a:t>
            </a:r>
            <a:endParaRPr lang="en-US" sz="1100" b="1" dirty="0">
              <a:solidFill>
                <a:schemeClr val="tx1"/>
              </a:solidFill>
              <a:latin typeface="Arial" panose="020B0604020202020204" pitchFamily="34" charset="0"/>
              <a:cs typeface="Arial" panose="020B0604020202020204" pitchFamily="34" charset="0"/>
            </a:endParaRPr>
          </a:p>
        </p:txBody>
      </p:sp>
      <p:sp>
        <p:nvSpPr>
          <p:cNvPr id="6" name="Snip Diagonal Corner Rectangle 5"/>
          <p:cNvSpPr/>
          <p:nvPr/>
        </p:nvSpPr>
        <p:spPr>
          <a:xfrm>
            <a:off x="6400801" y="6530353"/>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a:t>
            </a:r>
            <a:r>
              <a:rPr lang="en-US" sz="1108" b="1" dirty="0" smtClean="0">
                <a:solidFill>
                  <a:schemeClr val="tx1"/>
                </a:solidFill>
                <a:latin typeface="Arial" pitchFamily="34" charset="0"/>
                <a:cs typeface="Arial" pitchFamily="34" charset="0"/>
              </a:rPr>
              <a:t>42 </a:t>
            </a:r>
            <a:r>
              <a:rPr lang="en-US" sz="1108" b="1" dirty="0">
                <a:solidFill>
                  <a:schemeClr val="tx1"/>
                </a:solidFill>
                <a:latin typeface="Arial" pitchFamily="34" charset="0"/>
                <a:cs typeface="Arial" pitchFamily="34" charset="0"/>
              </a:rPr>
              <a:t>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a:t>
            </a:r>
            <a:r>
              <a:rPr lang="en-US" sz="1108" b="1" dirty="0" smtClean="0">
                <a:solidFill>
                  <a:schemeClr val="tx1"/>
                </a:solidFill>
                <a:latin typeface="Arial" pitchFamily="34" charset="0"/>
                <a:cs typeface="Arial" pitchFamily="34" charset="0"/>
              </a:rPr>
              <a:t>2017</a:t>
            </a:r>
            <a:endParaRPr lang="en-US" sz="1108"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46590054"/>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79512" y="508698"/>
            <a:ext cx="8887494" cy="5755422"/>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4</a:t>
            </a:r>
          </a:p>
          <a:p>
            <a:pPr marL="0" indent="0" algn="just"/>
            <a:r>
              <a:rPr lang="en-US" sz="1600" b="1" dirty="0" smtClean="0">
                <a:latin typeface="Arial" pitchFamily="34" charset="0"/>
                <a:cs typeface="Arial" pitchFamily="34" charset="0"/>
              </a:rPr>
              <a:t> JENIS RUMPUN JABATAN FUNGSIONAL ANGGOTA POLRI DISUSUN DGN MENGGUNAKAN PENDEKATAN PERPADUAN ANTARA PELAKSANAAN TUGAS DAN FUNGSI SATKER DI LINGKUNGAN POLRI DGN JABATAN DAN KEAHLIAN/KETERAMPILAN TERTENTU.</a:t>
            </a:r>
          </a:p>
          <a:p>
            <a:pPr marL="347663" indent="-347663" algn="ctr">
              <a:tabLst>
                <a:tab pos="347663" algn="l"/>
              </a:tabLst>
            </a:pPr>
            <a:r>
              <a:rPr lang="en-US" sz="1600" b="1" dirty="0" smtClean="0">
                <a:latin typeface="Arial" pitchFamily="34" charset="0"/>
                <a:cs typeface="Arial" pitchFamily="34" charset="0"/>
              </a:rPr>
              <a:t>PASAL 5 </a:t>
            </a:r>
          </a:p>
          <a:p>
            <a:pPr marL="347663" indent="-347663" algn="just">
              <a:buAutoNum type="arabicPeriod"/>
              <a:tabLst>
                <a:tab pos="360363" algn="l"/>
              </a:tabLst>
            </a:pPr>
            <a:r>
              <a:rPr lang="en-US" sz="1600" b="1" dirty="0" smtClean="0">
                <a:latin typeface="Arial" pitchFamily="34" charset="0"/>
                <a:cs typeface="Arial" pitchFamily="34" charset="0"/>
              </a:rPr>
              <a:t>RUMPUN JABATAN FUNGSIONAL ANGGOTA POLRI TERDIRI ATAS: </a:t>
            </a:r>
          </a:p>
          <a:p>
            <a:pPr marL="360363" indent="0" algn="just">
              <a:buAutoNum type="alphaLcPeriod"/>
              <a:tabLst>
                <a:tab pos="360363" algn="l"/>
              </a:tabLst>
            </a:pPr>
            <a:r>
              <a:rPr lang="en-US" sz="1600" b="1" dirty="0" smtClean="0">
                <a:latin typeface="Arial" pitchFamily="34" charset="0"/>
                <a:cs typeface="Arial" pitchFamily="34" charset="0"/>
              </a:rPr>
              <a:t>  RUMPUN JABATAN PEMBINAAN POLRI; DAN </a:t>
            </a:r>
          </a:p>
          <a:p>
            <a:pPr marL="360363" indent="0" algn="just" defTabSz="628650">
              <a:tabLst>
                <a:tab pos="360363" algn="l"/>
              </a:tabLst>
            </a:pPr>
            <a:r>
              <a:rPr lang="en-US" sz="1600" b="1" dirty="0" smtClean="0">
                <a:latin typeface="Arial" pitchFamily="34" charset="0"/>
                <a:cs typeface="Arial" pitchFamily="34" charset="0"/>
              </a:rPr>
              <a:t>b.	RUMPUN JABATAN OPERASIONAL POLRI. </a:t>
            </a:r>
          </a:p>
          <a:p>
            <a:pPr marL="360363" indent="-360363" algn="just">
              <a:tabLst>
                <a:tab pos="360363" algn="l"/>
              </a:tabLst>
            </a:pPr>
            <a:r>
              <a:rPr lang="en-US" sz="1600" b="1" dirty="0" smtClean="0">
                <a:latin typeface="Arial" pitchFamily="34" charset="0"/>
                <a:cs typeface="Arial" pitchFamily="34" charset="0"/>
              </a:rPr>
              <a:t>2. 	RUMPUN JABATAN PEMBINAAN POLRI SBGMANA DIMAKSUD PADA AYAT (1) HURUF (a) MERUPAKAN HIMPUNAN JENIS JABATAN FUNGSIONAL ANGGOTA POLRI YG MELAKSANAKAN TUGAS DAN FUNGSI PENGAWASAN, PEMBANTU PIMPINAN, DAN PENDUKUNG;</a:t>
            </a:r>
          </a:p>
          <a:p>
            <a:pPr marL="360363" indent="-360363" algn="just">
              <a:tabLst>
                <a:tab pos="360363" algn="l"/>
              </a:tabLst>
            </a:pPr>
            <a:r>
              <a:rPr lang="en-US" sz="1600" b="1" dirty="0" smtClean="0">
                <a:latin typeface="Arial" pitchFamily="34" charset="0"/>
                <a:cs typeface="Arial" pitchFamily="34" charset="0"/>
              </a:rPr>
              <a:t>3. RUMPUN JABATAN OPERASIONAL POLRI SBGMANA DIMAKSUD PADA AYAT (1) HURUF (b) MERUPAKAN HIMPUNAN JENIS JABATAN FUNGSIONAL ANGGOTA POLRI YG MELAKSANAKAN TUGAS DAN FUNGSI DLM RANGKA PELAKSANAAN TUGAS POKOK POLRI.</a:t>
            </a:r>
          </a:p>
          <a:p>
            <a:pPr marL="347663" indent="-347663" algn="ctr">
              <a:tabLst>
                <a:tab pos="360363" algn="l"/>
              </a:tabLst>
            </a:pPr>
            <a:r>
              <a:rPr lang="en-US" sz="1600" b="1" dirty="0" smtClean="0">
                <a:latin typeface="Arial" pitchFamily="34" charset="0"/>
                <a:cs typeface="Arial" pitchFamily="34" charset="0"/>
              </a:rPr>
              <a:t>PASAL 6 </a:t>
            </a:r>
          </a:p>
          <a:p>
            <a:pPr marL="347663" indent="-347663" algn="just">
              <a:buAutoNum type="arabicPeriod"/>
              <a:tabLst>
                <a:tab pos="360363" algn="l"/>
              </a:tabLst>
            </a:pPr>
            <a:r>
              <a:rPr lang="en-US" sz="1600" b="1" dirty="0" smtClean="0">
                <a:latin typeface="Arial" pitchFamily="34" charset="0"/>
                <a:cs typeface="Arial" pitchFamily="34" charset="0"/>
              </a:rPr>
              <a:t>JABATAN FUNGSIONAL ANGGOTA POLRI DAN FORMASI PEGAWAINYA DITETAPKAN OLEH KAPOLRI SETELAH MENDAPATKAN PERSETUJUAN TERTULIS DARI MENPAN DAN RB DAN MENKEU; </a:t>
            </a:r>
          </a:p>
          <a:p>
            <a:pPr marL="347663" indent="-347663" algn="just">
              <a:buAutoNum type="arabicPeriod"/>
              <a:tabLst>
                <a:tab pos="360363" algn="l"/>
              </a:tabLst>
            </a:pPr>
            <a:r>
              <a:rPr lang="en-US" sz="1600" b="1" dirty="0" smtClean="0">
                <a:latin typeface="Arial" pitchFamily="34" charset="0"/>
                <a:cs typeface="Arial" pitchFamily="34" charset="0"/>
              </a:rPr>
              <a:t> PENETAPAN JABATAN FUNGSIONAL ANGGOTA POLRI SBGMANA DIMAKSUD PADA AYAT (1) MENGACU PADA RUMPUN JABATAN SBGMANA DIMAKSUD DLM PASAL 5.</a:t>
            </a:r>
            <a:endParaRPr lang="en-US" sz="1600" b="1" dirty="0">
              <a:latin typeface="Arial" pitchFamily="34" charset="0"/>
              <a:cs typeface="Arial" pitchFamily="34" charset="0"/>
            </a:endParaRPr>
          </a:p>
        </p:txBody>
      </p:sp>
      <p:sp>
        <p:nvSpPr>
          <p:cNvPr id="8" name="Rectangle 7"/>
          <p:cNvSpPr/>
          <p:nvPr/>
        </p:nvSpPr>
        <p:spPr bwMode="auto">
          <a:xfrm>
            <a:off x="6660232" y="162580"/>
            <a:ext cx="2304256"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5</a:t>
            </a:r>
            <a:endParaRPr lang="en-US" sz="1100" b="1" dirty="0">
              <a:solidFill>
                <a:schemeClr val="tx1"/>
              </a:solidFill>
              <a:latin typeface="Arial" panose="020B0604020202020204" pitchFamily="34" charset="0"/>
              <a:cs typeface="Arial" panose="020B0604020202020204" pitchFamily="34" charset="0"/>
            </a:endParaRPr>
          </a:p>
        </p:txBody>
      </p:sp>
      <p:sp>
        <p:nvSpPr>
          <p:cNvPr id="6" name="Snip Diagonal Corner Rectangle 5"/>
          <p:cNvSpPr/>
          <p:nvPr/>
        </p:nvSpPr>
        <p:spPr>
          <a:xfrm>
            <a:off x="6400801" y="6458345"/>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a:t>
            </a:r>
            <a:r>
              <a:rPr lang="en-US" sz="1108" b="1" dirty="0" smtClean="0">
                <a:solidFill>
                  <a:schemeClr val="tx1"/>
                </a:solidFill>
                <a:latin typeface="Arial" pitchFamily="34" charset="0"/>
                <a:cs typeface="Arial" pitchFamily="34" charset="0"/>
              </a:rPr>
              <a:t>42 </a:t>
            </a:r>
            <a:r>
              <a:rPr lang="en-US" sz="1108" b="1" dirty="0">
                <a:solidFill>
                  <a:schemeClr val="tx1"/>
                </a:solidFill>
                <a:latin typeface="Arial" pitchFamily="34" charset="0"/>
                <a:cs typeface="Arial" pitchFamily="34" charset="0"/>
              </a:rPr>
              <a:t>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a:t>
            </a:r>
            <a:r>
              <a:rPr lang="en-US" sz="1108" b="1" dirty="0" smtClean="0">
                <a:solidFill>
                  <a:schemeClr val="tx1"/>
                </a:solidFill>
                <a:latin typeface="Arial" pitchFamily="34" charset="0"/>
                <a:cs typeface="Arial" pitchFamily="34" charset="0"/>
              </a:rPr>
              <a:t>2017</a:t>
            </a:r>
            <a:endParaRPr lang="en-US" sz="1108"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59236699"/>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07504" y="580207"/>
            <a:ext cx="8895820" cy="5755422"/>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7</a:t>
            </a:r>
          </a:p>
          <a:p>
            <a:pPr marL="347663" indent="-347663" algn="just">
              <a:tabLst>
                <a:tab pos="347663" algn="l"/>
              </a:tabLst>
            </a:pPr>
            <a:r>
              <a:rPr lang="en-US" sz="1600" b="1" dirty="0" smtClean="0">
                <a:latin typeface="Arial" pitchFamily="34" charset="0"/>
                <a:cs typeface="Arial" pitchFamily="34" charset="0"/>
              </a:rPr>
              <a:t> 1. JENJANG JABATAN FUNGSIONAL KEAHLIAN SBGIMANA DIMAKSUD DLM PASAL 2 AYAT (2) HURUF a TERDIRI ATAS:</a:t>
            </a:r>
          </a:p>
          <a:p>
            <a:pPr marL="347663" indent="12700" algn="just" defTabSz="896938">
              <a:tabLst>
                <a:tab pos="347663" algn="l"/>
                <a:tab pos="720725" algn="l"/>
              </a:tabLst>
            </a:pPr>
            <a:r>
              <a:rPr lang="en-US" sz="1600" b="1" dirty="0" smtClean="0">
                <a:latin typeface="Arial" pitchFamily="34" charset="0"/>
                <a:cs typeface="Arial" pitchFamily="34" charset="0"/>
              </a:rPr>
              <a:t>a. 	JENJANG AHLI UTAMA; </a:t>
            </a:r>
          </a:p>
          <a:p>
            <a:pPr marL="347663" indent="12700" algn="just" defTabSz="896938">
              <a:tabLst>
                <a:tab pos="347663" algn="l"/>
                <a:tab pos="720725" algn="l"/>
              </a:tabLst>
            </a:pPr>
            <a:r>
              <a:rPr lang="en-US" sz="1600" b="1" dirty="0" smtClean="0">
                <a:latin typeface="Arial" pitchFamily="34" charset="0"/>
                <a:cs typeface="Arial" pitchFamily="34" charset="0"/>
              </a:rPr>
              <a:t>b.	JENJANG AHLI MADYA; </a:t>
            </a:r>
          </a:p>
          <a:p>
            <a:pPr marL="347663" indent="12700" algn="just" defTabSz="896938">
              <a:tabLst>
                <a:tab pos="347663" algn="l"/>
                <a:tab pos="720725" algn="l"/>
              </a:tabLst>
            </a:pPr>
            <a:r>
              <a:rPr lang="en-US" sz="1600" b="1" dirty="0" smtClean="0">
                <a:latin typeface="Arial" pitchFamily="34" charset="0"/>
                <a:cs typeface="Arial" pitchFamily="34" charset="0"/>
              </a:rPr>
              <a:t>c. 	JENJANG AHLI MUDA; DAN </a:t>
            </a:r>
          </a:p>
          <a:p>
            <a:pPr marL="347663" indent="12700" algn="just" defTabSz="896938">
              <a:tabLst>
                <a:tab pos="347663" algn="l"/>
                <a:tab pos="720725" algn="l"/>
              </a:tabLst>
            </a:pPr>
            <a:r>
              <a:rPr lang="en-US" sz="1600" b="1" dirty="0" smtClean="0">
                <a:latin typeface="Arial" pitchFamily="34" charset="0"/>
                <a:cs typeface="Arial" pitchFamily="34" charset="0"/>
              </a:rPr>
              <a:t>d. 	JENJANG AHLI PERTAMA.</a:t>
            </a:r>
          </a:p>
          <a:p>
            <a:pPr marL="347663" indent="-347663" algn="just">
              <a:buAutoNum type="arabicPeriod" startAt="2"/>
              <a:tabLst>
                <a:tab pos="347663" algn="l"/>
              </a:tabLst>
            </a:pPr>
            <a:r>
              <a:rPr lang="en-US" sz="1600" b="1" dirty="0" smtClean="0">
                <a:latin typeface="Arial" pitchFamily="34" charset="0"/>
                <a:cs typeface="Arial" pitchFamily="34" charset="0"/>
              </a:rPr>
              <a:t>JENJANG JABATAN FUNGSIONAL KETERAMPILAN SBGMANA DIMAKSUD DLM PASAL 2 AYAT (2) HURUF b TERDIRI ATAS:</a:t>
            </a:r>
          </a:p>
          <a:p>
            <a:pPr marL="720725" indent="-360363" algn="just">
              <a:buAutoNum type="alphaLcPeriod"/>
              <a:tabLst>
                <a:tab pos="720725" algn="l"/>
              </a:tabLst>
            </a:pPr>
            <a:r>
              <a:rPr lang="en-US" sz="1600" b="1" dirty="0" smtClean="0">
                <a:latin typeface="Arial" pitchFamily="34" charset="0"/>
                <a:cs typeface="Arial" pitchFamily="34" charset="0"/>
              </a:rPr>
              <a:t>JENJANG PENYELIA;</a:t>
            </a:r>
          </a:p>
          <a:p>
            <a:pPr marL="720725" indent="-360363" algn="just">
              <a:buAutoNum type="alphaLcPeriod"/>
              <a:tabLst>
                <a:tab pos="720725" algn="l"/>
              </a:tabLst>
            </a:pPr>
            <a:r>
              <a:rPr lang="en-US" sz="1600" b="1" dirty="0" smtClean="0">
                <a:latin typeface="Arial" pitchFamily="34" charset="0"/>
                <a:cs typeface="Arial" pitchFamily="34" charset="0"/>
              </a:rPr>
              <a:t>JENJANG MAHIR; </a:t>
            </a:r>
          </a:p>
          <a:p>
            <a:pPr marL="720725" indent="-360363" algn="just">
              <a:buAutoNum type="alphaLcPeriod"/>
              <a:tabLst>
                <a:tab pos="720725" algn="l"/>
              </a:tabLst>
            </a:pPr>
            <a:r>
              <a:rPr lang="en-US" sz="1600" b="1" dirty="0" smtClean="0">
                <a:latin typeface="Arial" pitchFamily="34" charset="0"/>
                <a:cs typeface="Arial" pitchFamily="34" charset="0"/>
              </a:rPr>
              <a:t>JENJANG TERAMPIL; DAN </a:t>
            </a:r>
          </a:p>
          <a:p>
            <a:pPr marL="720725" indent="-360363" algn="just">
              <a:buAutoNum type="alphaLcPeriod"/>
              <a:tabLst>
                <a:tab pos="720725" algn="l"/>
              </a:tabLst>
            </a:pPr>
            <a:r>
              <a:rPr lang="en-US" sz="1600" b="1" dirty="0" smtClean="0">
                <a:latin typeface="Arial" pitchFamily="34" charset="0"/>
                <a:cs typeface="Arial" pitchFamily="34" charset="0"/>
              </a:rPr>
              <a:t>JENJANG PEMULA.</a:t>
            </a:r>
          </a:p>
          <a:p>
            <a:pPr marL="347663" indent="-347663" algn="ctr">
              <a:tabLst>
                <a:tab pos="347663" algn="l"/>
              </a:tabLst>
            </a:pPr>
            <a:r>
              <a:rPr lang="en-US" sz="1600" b="1" dirty="0" smtClean="0">
                <a:latin typeface="Arial" pitchFamily="34" charset="0"/>
                <a:cs typeface="Arial" pitchFamily="34" charset="0"/>
              </a:rPr>
              <a:t>PASAL 8 </a:t>
            </a:r>
          </a:p>
          <a:p>
            <a:pPr marL="347663" indent="-347663" algn="just">
              <a:tabLst>
                <a:tab pos="347663" algn="l"/>
              </a:tabLst>
            </a:pPr>
            <a:r>
              <a:rPr lang="en-US" sz="1600" b="1" dirty="0" smtClean="0">
                <a:latin typeface="Arial" pitchFamily="34" charset="0"/>
                <a:cs typeface="Arial" pitchFamily="34" charset="0"/>
              </a:rPr>
              <a:t>1.  JENJANG AHLI UTAMA SBGMANA DIMAKSUD DLM PASAL 7 AYAT (1) HURUF a MERUPAKAN JENJANG JABATAN FUNGSIONAL KEAHLIAN YG TUGAS DAN FUNGSI UTAMANYA BERSIFAT STRATEGIS NASIONAL YG MENSYARATKAN KUALIFIKASI PROFESIONAL TINGKAT TERTINGGI DGN KEPANGKATAN MULAI DARI BRIGJEN POL S.D.  IRJEN POL;</a:t>
            </a:r>
          </a:p>
          <a:p>
            <a:pPr marL="347663" indent="-347663" algn="just">
              <a:buAutoNum type="arabicPeriod" startAt="2"/>
              <a:tabLst>
                <a:tab pos="347663" algn="l"/>
              </a:tabLst>
            </a:pPr>
            <a:r>
              <a:rPr lang="en-US" sz="1600" b="1" dirty="0" smtClean="0">
                <a:latin typeface="Arial" pitchFamily="34" charset="0"/>
                <a:cs typeface="Arial" pitchFamily="34" charset="0"/>
              </a:rPr>
              <a:t>JENJANG AHLI MADYA SBGMANA DIMAKSUD DLM PASAL 7 AYAT (1) HURUF b MERUPAKAN JENJANG JABATAN FUNGSIONAL KEAHLIAN YG TUGAS DAN FUNGSI UTAMANYA BERSIFAT STRATEGIS SEKTORAL YG MENSYARATKAN KUALIFIKASI PROFESIONAL TINGKAT TINGGI DGN KEPANGKATAN KOMBES POL; </a:t>
            </a:r>
            <a:endParaRPr lang="en-US" sz="1600" b="1" dirty="0">
              <a:latin typeface="Arial" pitchFamily="34" charset="0"/>
              <a:cs typeface="Arial" pitchFamily="34" charset="0"/>
            </a:endParaRPr>
          </a:p>
        </p:txBody>
      </p:sp>
      <p:sp>
        <p:nvSpPr>
          <p:cNvPr id="8" name="Rectangle 7"/>
          <p:cNvSpPr/>
          <p:nvPr/>
        </p:nvSpPr>
        <p:spPr bwMode="auto">
          <a:xfrm>
            <a:off x="6660232" y="162580"/>
            <a:ext cx="2304256"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6</a:t>
            </a:r>
            <a:endParaRPr lang="en-US" sz="1100" b="1" dirty="0">
              <a:solidFill>
                <a:schemeClr val="tx1"/>
              </a:solidFill>
              <a:latin typeface="Arial" panose="020B0604020202020204" pitchFamily="34" charset="0"/>
              <a:cs typeface="Arial" panose="020B0604020202020204" pitchFamily="34" charset="0"/>
            </a:endParaRPr>
          </a:p>
        </p:txBody>
      </p:sp>
      <p:sp>
        <p:nvSpPr>
          <p:cNvPr id="6" name="Snip Diagonal Corner Rectangle 5"/>
          <p:cNvSpPr/>
          <p:nvPr/>
        </p:nvSpPr>
        <p:spPr>
          <a:xfrm>
            <a:off x="6400801" y="6458345"/>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a:t>
            </a:r>
            <a:r>
              <a:rPr lang="en-US" sz="1108" b="1" dirty="0" smtClean="0">
                <a:solidFill>
                  <a:schemeClr val="tx1"/>
                </a:solidFill>
                <a:latin typeface="Arial" pitchFamily="34" charset="0"/>
                <a:cs typeface="Arial" pitchFamily="34" charset="0"/>
              </a:rPr>
              <a:t>42 </a:t>
            </a:r>
            <a:r>
              <a:rPr lang="en-US" sz="1108" b="1" dirty="0">
                <a:solidFill>
                  <a:schemeClr val="tx1"/>
                </a:solidFill>
                <a:latin typeface="Arial" pitchFamily="34" charset="0"/>
                <a:cs typeface="Arial" pitchFamily="34" charset="0"/>
              </a:rPr>
              <a:t>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a:t>
            </a:r>
            <a:r>
              <a:rPr lang="en-US" sz="1108" b="1" dirty="0" smtClean="0">
                <a:solidFill>
                  <a:schemeClr val="tx1"/>
                </a:solidFill>
                <a:latin typeface="Arial" pitchFamily="34" charset="0"/>
                <a:cs typeface="Arial" pitchFamily="34" charset="0"/>
              </a:rPr>
              <a:t>2017</a:t>
            </a:r>
            <a:endParaRPr lang="en-US" sz="1108"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86663395"/>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07504" y="580207"/>
            <a:ext cx="8947561" cy="2308324"/>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just"/>
            <a:r>
              <a:rPr lang="en-US" sz="1600" b="1" dirty="0" smtClean="0">
                <a:latin typeface="Arial" pitchFamily="34" charset="0"/>
                <a:cs typeface="Arial" pitchFamily="34" charset="0"/>
              </a:rPr>
              <a:t>3. JENJANG AHLI MUDA SBGMANA DIMAKSUD DLM PASAL 7 AYAT (1) HURUF c MERUPAKAN JENJANG JABATAN FUNGSIONAL KEAHLIAN YG TUGAS DAN FUNGSI UTAMANYA BERSIFAT TAKTIS OPERASIONAL YG MENSYARATKAN KUALIFIKASI PROFESIONAL TINGKAT LANJUTAN DGN KEPANGKATAN KOMPOL S.D.  AKBP</a:t>
            </a:r>
            <a:r>
              <a:rPr lang="en-US" sz="1600" b="1" dirty="0">
                <a:latin typeface="Arial" pitchFamily="34" charset="0"/>
                <a:cs typeface="Arial" pitchFamily="34" charset="0"/>
              </a:rPr>
              <a:t>;</a:t>
            </a:r>
            <a:endParaRPr lang="en-US" sz="1600" b="1" dirty="0" smtClean="0">
              <a:latin typeface="Arial" pitchFamily="34" charset="0"/>
              <a:cs typeface="Arial" pitchFamily="34" charset="0"/>
            </a:endParaRPr>
          </a:p>
          <a:p>
            <a:pPr marL="347663" indent="-347663" algn="just"/>
            <a:endParaRPr lang="en-US" sz="1600" b="1" dirty="0" smtClean="0">
              <a:latin typeface="Arial" pitchFamily="34" charset="0"/>
              <a:cs typeface="Arial" pitchFamily="34" charset="0"/>
            </a:endParaRPr>
          </a:p>
          <a:p>
            <a:pPr marL="360363" indent="-360363" algn="just">
              <a:tabLst>
                <a:tab pos="347663" algn="l"/>
              </a:tabLst>
            </a:pPr>
            <a:r>
              <a:rPr lang="en-US" sz="1600" b="1" dirty="0" smtClean="0">
                <a:latin typeface="Arial" pitchFamily="34" charset="0"/>
                <a:cs typeface="Arial" pitchFamily="34" charset="0"/>
              </a:rPr>
              <a:t>4.  JENJANG AHLI PERTAMA SBGMANA DIMAKSUD DLM PASAL 7 AYAT (1) HURUF D MERUPAKAN JENJANG JABATAN FUNGSIONAL KEAHLIAN YG TUGAS DAN FUNGSI UTAMANYA BERSIFAT TEKNIS OPERASIONAL YG MENSYARATKAN KUALIFIKASI PROFESIONAL TINGKAT DASAR DGN KEPANGKATAN MULAI DARI IPDA S.D. AKP.</a:t>
            </a:r>
            <a:endParaRPr lang="en-US" sz="1600" b="1" dirty="0">
              <a:latin typeface="Arial" pitchFamily="34" charset="0"/>
              <a:cs typeface="Arial" pitchFamily="34" charset="0"/>
            </a:endParaRPr>
          </a:p>
        </p:txBody>
      </p:sp>
      <p:sp>
        <p:nvSpPr>
          <p:cNvPr id="8" name="Rectangle 7"/>
          <p:cNvSpPr/>
          <p:nvPr/>
        </p:nvSpPr>
        <p:spPr bwMode="auto">
          <a:xfrm>
            <a:off x="6660232" y="162580"/>
            <a:ext cx="2304256"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7</a:t>
            </a:r>
            <a:endParaRPr lang="en-US" sz="1100" b="1" dirty="0">
              <a:solidFill>
                <a:schemeClr val="tx1"/>
              </a:solidFill>
              <a:latin typeface="Arial" panose="020B0604020202020204" pitchFamily="34" charset="0"/>
              <a:cs typeface="Arial" panose="020B0604020202020204" pitchFamily="34" charset="0"/>
            </a:endParaRPr>
          </a:p>
        </p:txBody>
      </p:sp>
      <p:sp>
        <p:nvSpPr>
          <p:cNvPr id="6" name="Snip Diagonal Corner Rectangle 5"/>
          <p:cNvSpPr/>
          <p:nvPr/>
        </p:nvSpPr>
        <p:spPr>
          <a:xfrm>
            <a:off x="6400801" y="6458345"/>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a:t>
            </a:r>
            <a:r>
              <a:rPr lang="en-US" sz="1108" b="1" dirty="0" smtClean="0">
                <a:solidFill>
                  <a:schemeClr val="tx1"/>
                </a:solidFill>
                <a:latin typeface="Arial" pitchFamily="34" charset="0"/>
                <a:cs typeface="Arial" pitchFamily="34" charset="0"/>
              </a:rPr>
              <a:t>42 </a:t>
            </a:r>
            <a:r>
              <a:rPr lang="en-US" sz="1108" b="1" dirty="0">
                <a:solidFill>
                  <a:schemeClr val="tx1"/>
                </a:solidFill>
                <a:latin typeface="Arial" pitchFamily="34" charset="0"/>
                <a:cs typeface="Arial" pitchFamily="34" charset="0"/>
              </a:rPr>
              <a:t>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a:t>
            </a:r>
            <a:r>
              <a:rPr lang="en-US" sz="1108" b="1" dirty="0" smtClean="0">
                <a:solidFill>
                  <a:schemeClr val="tx1"/>
                </a:solidFill>
                <a:latin typeface="Arial" pitchFamily="34" charset="0"/>
                <a:cs typeface="Arial" pitchFamily="34" charset="0"/>
              </a:rPr>
              <a:t>2017</a:t>
            </a:r>
            <a:endParaRPr lang="en-US" sz="1108"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84807406"/>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07504" y="476672"/>
            <a:ext cx="8947561" cy="6001643"/>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9 </a:t>
            </a:r>
          </a:p>
          <a:p>
            <a:pPr marL="360363" indent="-347663" algn="just">
              <a:buAutoNum type="arabicPeriod"/>
              <a:tabLst>
                <a:tab pos="347663" algn="l"/>
              </a:tabLst>
            </a:pPr>
            <a:r>
              <a:rPr lang="en-US" sz="1600" b="1" dirty="0" smtClean="0">
                <a:latin typeface="Arial" pitchFamily="34" charset="0"/>
                <a:cs typeface="Arial" pitchFamily="34" charset="0"/>
              </a:rPr>
              <a:t>JENJANG PENYELIA SBG DIMAKSUD DLM PASAL 7 AYAT (2) HURUF a MERUPAKAN JENJANG JABATAN FUNGSIONAL KETERAMPILAN YG TUGAS DAN FUNGSI UTAMANYA SBG PEMBIMBING, PENGAWAS, DAN PENILAI PELAKSANAAN PEKERJAAN PEJABAT FUNGSIONAL TINGKAT DI BAWAHNYA YG MENSYARATKAN PENGETAHUAN DAN PENGALAMAN TEKNIS OPSNAL PENUNJANG BEBERAPA CABANG, ILMU PENGETAHUAN TERTENTU DGN KEPANGKATAN  IPDA S.D.  AKP;</a:t>
            </a:r>
          </a:p>
          <a:p>
            <a:pPr marL="360363" indent="-347663" algn="just">
              <a:buAutoNum type="arabicPeriod"/>
              <a:tabLst>
                <a:tab pos="347663" algn="l"/>
              </a:tabLst>
            </a:pPr>
            <a:r>
              <a:rPr lang="en-US" sz="1600" b="1" dirty="0" smtClean="0">
                <a:latin typeface="Arial" pitchFamily="34" charset="0"/>
                <a:cs typeface="Arial" pitchFamily="34" charset="0"/>
              </a:rPr>
              <a:t> JENJANG MAHIR SBGMANA DIMAKSUD DLM PASAL 7 AYAT (2) HURUF b MERUPAKAN JENJANG JABATAN FUNGSIONAL KETERAMPILAN YG TUGAS DAN FUNGSI UTAMANYA SBG PELAKSANA TINGKAT LANJUTAN DAN MENSYARATKAN PENGETAHUAN DAN PENGALAMAN TEKNIS OPERASIONAL PENUNJANG YG DIDASARI OLEH SUATU CABANG ILMU PENGETAHUAN TERTENTU DGN KEPANGKATAN BRIPKA S.D. AIPTU; </a:t>
            </a:r>
          </a:p>
          <a:p>
            <a:pPr marL="360363" indent="-347663" algn="just">
              <a:buAutoNum type="arabicPeriod"/>
              <a:tabLst>
                <a:tab pos="347663" algn="l"/>
              </a:tabLst>
            </a:pPr>
            <a:r>
              <a:rPr lang="en-US" sz="1600" b="1" dirty="0" smtClean="0">
                <a:latin typeface="Arial" pitchFamily="34" charset="0"/>
                <a:cs typeface="Arial" pitchFamily="34" charset="0"/>
              </a:rPr>
              <a:t> JENJANG TERAMPIL SBGMANA DIMAKSUD DLM PASAL 7 AYAT (2) HURUF c MERUPAKAN JENJANG JABATAN FUNGSIONAL KETERAMPILAN YG TUGAS DAN FUNGSI UTAMANYA SBG PELAKSANA TINGKAT LANJUTAN DAN MENSYARATKAN PENGETAHUAN DAN PENGALAMAN TEKNIS OPERASIONAL PENUNJANG YG DIDASARI OLEH SUATU CABANG ILMU PENGETAHUAN TERTENTU DGN KEPANGKATAN BRIPDA S.D.  BRIGPOL;</a:t>
            </a:r>
          </a:p>
          <a:p>
            <a:pPr marL="360363" indent="-347663" algn="just">
              <a:buAutoNum type="arabicPeriod"/>
              <a:tabLst>
                <a:tab pos="347663" algn="l"/>
              </a:tabLst>
            </a:pPr>
            <a:r>
              <a:rPr lang="en-US" sz="1600" b="1" dirty="0" smtClean="0">
                <a:latin typeface="Arial" pitchFamily="34" charset="0"/>
                <a:cs typeface="Arial" pitchFamily="34" charset="0"/>
              </a:rPr>
              <a:t> JENJANG PEMULA SBGMANA DIMAKSUD DLM PASAL 7 AYAT (2) HURUF d MERUPAKAN JENJANG JABATAN FUNGSIONAL KETERAMPILAN YG TUGAS DAN FUNGSI UTAMANYA SBG PEMBANTU PELAKSANA DAN MENSYARATKAN PENGETAHUAN TEKNIS OPSNAL PENUNJANG YG DIDASARI OLEH SUATU CABANG ILMU PENGETAHUAN TERTENTU DGN KEPANGKATAN BHARADA S.D ABRIPTU.</a:t>
            </a:r>
            <a:endParaRPr lang="en-US" sz="1600" b="1" dirty="0">
              <a:latin typeface="Arial" pitchFamily="34" charset="0"/>
              <a:cs typeface="Arial" pitchFamily="34" charset="0"/>
            </a:endParaRPr>
          </a:p>
        </p:txBody>
      </p:sp>
      <p:sp>
        <p:nvSpPr>
          <p:cNvPr id="8" name="Rectangle 7"/>
          <p:cNvSpPr/>
          <p:nvPr/>
        </p:nvSpPr>
        <p:spPr bwMode="auto">
          <a:xfrm>
            <a:off x="6876256" y="44624"/>
            <a:ext cx="2088232"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8</a:t>
            </a:r>
            <a:endParaRPr lang="en-US" sz="1100" b="1" dirty="0">
              <a:solidFill>
                <a:schemeClr val="tx1"/>
              </a:solidFill>
              <a:latin typeface="Arial" panose="020B0604020202020204" pitchFamily="34" charset="0"/>
              <a:cs typeface="Arial" panose="020B0604020202020204" pitchFamily="34" charset="0"/>
            </a:endParaRPr>
          </a:p>
        </p:txBody>
      </p:sp>
      <p:sp>
        <p:nvSpPr>
          <p:cNvPr id="6" name="Snip Diagonal Corner Rectangle 5"/>
          <p:cNvSpPr/>
          <p:nvPr/>
        </p:nvSpPr>
        <p:spPr>
          <a:xfrm>
            <a:off x="6400801" y="6602361"/>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a:t>
            </a:r>
            <a:r>
              <a:rPr lang="en-US" sz="1108" b="1" dirty="0" smtClean="0">
                <a:solidFill>
                  <a:schemeClr val="tx1"/>
                </a:solidFill>
                <a:latin typeface="Arial" pitchFamily="34" charset="0"/>
                <a:cs typeface="Arial" pitchFamily="34" charset="0"/>
              </a:rPr>
              <a:t>42 </a:t>
            </a:r>
            <a:r>
              <a:rPr lang="en-US" sz="1108" b="1" dirty="0">
                <a:solidFill>
                  <a:schemeClr val="tx1"/>
                </a:solidFill>
                <a:latin typeface="Arial" pitchFamily="34" charset="0"/>
                <a:cs typeface="Arial" pitchFamily="34" charset="0"/>
              </a:rPr>
              <a:t>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a:t>
            </a:r>
            <a:r>
              <a:rPr lang="en-US" sz="1108" b="1" dirty="0" smtClean="0">
                <a:solidFill>
                  <a:schemeClr val="tx1"/>
                </a:solidFill>
                <a:latin typeface="Arial" pitchFamily="34" charset="0"/>
                <a:cs typeface="Arial" pitchFamily="34" charset="0"/>
              </a:rPr>
              <a:t>2017</a:t>
            </a:r>
            <a:endParaRPr lang="en-US" sz="1108"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04644728"/>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07504" y="476672"/>
            <a:ext cx="8947561" cy="5509200"/>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10</a:t>
            </a:r>
          </a:p>
          <a:p>
            <a:pPr marL="0" indent="0" algn="just">
              <a:tabLst>
                <a:tab pos="0" algn="l"/>
              </a:tabLst>
            </a:pPr>
            <a:r>
              <a:rPr lang="en-US" sz="1600" b="1" dirty="0" smtClean="0">
                <a:latin typeface="Arial" pitchFamily="34" charset="0"/>
                <a:cs typeface="Arial" pitchFamily="34" charset="0"/>
              </a:rPr>
              <a:t> JABATAN FUNGSIONAL KEAHLIAN SBGMANA DIMAKSUD DLM PASAL 8 HARUS MEMENUHI SYARAT: </a:t>
            </a:r>
          </a:p>
          <a:p>
            <a:pPr marL="347663" indent="-347663" algn="just">
              <a:buAutoNum type="alphaLcPeriod"/>
              <a:tabLst>
                <a:tab pos="360363" algn="l"/>
              </a:tabLst>
            </a:pPr>
            <a:r>
              <a:rPr lang="en-US" sz="1600" b="1" dirty="0" smtClean="0">
                <a:latin typeface="Arial" pitchFamily="34" charset="0"/>
                <a:cs typeface="Arial" pitchFamily="34" charset="0"/>
              </a:rPr>
              <a:t>PENDIDIKAN PALING RENDAH BERIJAZAH SARJANA (STRATA-1) ATAU YANG SETARA;</a:t>
            </a:r>
          </a:p>
          <a:p>
            <a:pPr marL="347663" indent="-347663" algn="just">
              <a:buAutoNum type="alphaLcPeriod"/>
              <a:tabLst>
                <a:tab pos="360363" algn="l"/>
              </a:tabLst>
            </a:pPr>
            <a:r>
              <a:rPr lang="en-US" sz="1600" b="1" dirty="0" smtClean="0">
                <a:latin typeface="Arial" pitchFamily="34" charset="0"/>
                <a:cs typeface="Arial" pitchFamily="34" charset="0"/>
              </a:rPr>
              <a:t>MEMILIKI PANGKAT PALING RENDAH INSPEKTUR DUA POLISI;</a:t>
            </a:r>
          </a:p>
          <a:p>
            <a:pPr marL="347663" indent="-347663" algn="just">
              <a:buAutoNum type="alphaLcPeriod"/>
              <a:tabLst>
                <a:tab pos="360363" algn="l"/>
              </a:tabLst>
            </a:pPr>
            <a:r>
              <a:rPr lang="en-US" sz="1600" b="1" dirty="0" smtClean="0">
                <a:latin typeface="Arial" pitchFamily="34" charset="0"/>
                <a:cs typeface="Arial" pitchFamily="34" charset="0"/>
              </a:rPr>
              <a:t>MEMILIKI PENGALAMAN TUGAS SESUAI KOMPETENSI DI BIDANGNYA PALING SINGKAT 1 TAHUN; </a:t>
            </a:r>
          </a:p>
          <a:p>
            <a:pPr marL="347663" indent="-347663" algn="just">
              <a:buAutoNum type="alphaLcPeriod"/>
              <a:tabLst>
                <a:tab pos="360363" algn="l"/>
              </a:tabLst>
            </a:pPr>
            <a:r>
              <a:rPr lang="en-US" sz="1600" b="1" dirty="0" smtClean="0">
                <a:latin typeface="Arial" pitchFamily="34" charset="0"/>
                <a:cs typeface="Arial" pitchFamily="34" charset="0"/>
              </a:rPr>
              <a:t>TELAH MENGIKUTI PENDIDIKAN PENGEMBANGAN UMUM DAN/ATAU PENDIDIKAN PENGEMBANGAN SPESIALIS SESUAI JENJANG JABATANNYA;</a:t>
            </a:r>
          </a:p>
          <a:p>
            <a:pPr marL="347663" indent="-347663" algn="just">
              <a:buAutoNum type="alphaLcPeriod"/>
              <a:tabLst>
                <a:tab pos="360363" algn="l"/>
              </a:tabLst>
            </a:pPr>
            <a:r>
              <a:rPr lang="en-US" sz="1600" b="1" dirty="0" smtClean="0">
                <a:latin typeface="Arial" pitchFamily="34" charset="0"/>
                <a:cs typeface="Arial" pitchFamily="34" charset="0"/>
              </a:rPr>
              <a:t>MEMILIKI SERTIFIKASI SESUAI KOMPETENSI; DAN</a:t>
            </a:r>
          </a:p>
          <a:p>
            <a:pPr marL="347663" indent="-347663" algn="just">
              <a:buAutoNum type="alphaLcPeriod"/>
              <a:tabLst>
                <a:tab pos="360363" algn="l"/>
              </a:tabLst>
            </a:pPr>
            <a:r>
              <a:rPr lang="en-US" sz="1600" b="1" dirty="0" smtClean="0">
                <a:latin typeface="Arial" pitchFamily="34" charset="0"/>
                <a:cs typeface="Arial" pitchFamily="34" charset="0"/>
              </a:rPr>
              <a:t>PERSYARATAN LAIN SESUAI DGN KARAKTERISTIK JABATAN.</a:t>
            </a:r>
          </a:p>
          <a:p>
            <a:pPr marL="347663" indent="-347663" algn="ctr">
              <a:tabLst>
                <a:tab pos="360363" algn="l"/>
              </a:tabLst>
            </a:pPr>
            <a:r>
              <a:rPr lang="en-US" sz="1600" b="1" dirty="0" smtClean="0">
                <a:latin typeface="Arial" pitchFamily="34" charset="0"/>
                <a:cs typeface="Arial" pitchFamily="34" charset="0"/>
              </a:rPr>
              <a:t>PASAL 11 </a:t>
            </a:r>
          </a:p>
          <a:p>
            <a:pPr marL="0" indent="0" algn="just">
              <a:tabLst>
                <a:tab pos="360363" algn="l"/>
              </a:tabLst>
            </a:pPr>
            <a:r>
              <a:rPr lang="en-US" sz="1600" b="1" dirty="0" smtClean="0">
                <a:latin typeface="Arial" pitchFamily="34" charset="0"/>
                <a:cs typeface="Arial" pitchFamily="34" charset="0"/>
              </a:rPr>
              <a:t>JABATAN FUNGSIONAL KETERAMPILAN SBGMANA DIMAKSUD DLM PASAL 9 HARUS MEMENUHI SYARAT:</a:t>
            </a:r>
          </a:p>
          <a:p>
            <a:pPr marL="347663" indent="-347663" algn="just">
              <a:tabLst>
                <a:tab pos="360363" algn="l"/>
              </a:tabLst>
            </a:pPr>
            <a:r>
              <a:rPr lang="en-US" sz="1600" b="1" dirty="0" smtClean="0">
                <a:latin typeface="Arial" pitchFamily="34" charset="0"/>
                <a:cs typeface="Arial" pitchFamily="34" charset="0"/>
              </a:rPr>
              <a:t>a. 	PENDIDIKAN PALING RENDAH SEKOLAH MENENGAH UMUM (SMU)/SETARA;</a:t>
            </a:r>
          </a:p>
          <a:p>
            <a:pPr marL="347663" indent="-347663" algn="just">
              <a:tabLst>
                <a:tab pos="360363" algn="l"/>
              </a:tabLst>
            </a:pPr>
            <a:r>
              <a:rPr lang="en-US" sz="1600" b="1" dirty="0">
                <a:latin typeface="Arial" pitchFamily="34" charset="0"/>
                <a:cs typeface="Arial" pitchFamily="34" charset="0"/>
              </a:rPr>
              <a:t>b</a:t>
            </a:r>
            <a:r>
              <a:rPr lang="en-US" sz="1600" b="1" dirty="0" smtClean="0">
                <a:latin typeface="Arial" pitchFamily="34" charset="0"/>
                <a:cs typeface="Arial" pitchFamily="34" charset="0"/>
              </a:rPr>
              <a:t>. 	MEMILIKI PANGKAT PALING RENDAH BHAYANGKARA DUA POLISI; </a:t>
            </a:r>
          </a:p>
          <a:p>
            <a:pPr marL="347663" indent="-347663" algn="just">
              <a:tabLst>
                <a:tab pos="360363" algn="l"/>
              </a:tabLst>
            </a:pPr>
            <a:r>
              <a:rPr lang="en-US" sz="1600" b="1" dirty="0" smtClean="0">
                <a:latin typeface="Arial" pitchFamily="34" charset="0"/>
                <a:cs typeface="Arial" pitchFamily="34" charset="0"/>
              </a:rPr>
              <a:t>c. MEMILIKI PENGALAMAN TUGAS SESUAI KOMPETENSI DI BIDANGNYA PALING SINGKAT 1 (SATU) TAHUN;</a:t>
            </a:r>
          </a:p>
          <a:p>
            <a:pPr marL="347663" indent="-347663" algn="just">
              <a:tabLst>
                <a:tab pos="360363" algn="l"/>
              </a:tabLst>
            </a:pPr>
            <a:r>
              <a:rPr lang="en-US" sz="1600" b="1" dirty="0" smtClean="0">
                <a:latin typeface="Arial" pitchFamily="34" charset="0"/>
                <a:cs typeface="Arial" pitchFamily="34" charset="0"/>
              </a:rPr>
              <a:t>d. 	TELAH MENGIKUTI PENDIDIKAN PENGEMBANGAN SPESIALISASI (DIKBANGSPES); </a:t>
            </a:r>
          </a:p>
          <a:p>
            <a:pPr marL="347663" indent="-347663" algn="just">
              <a:tabLst>
                <a:tab pos="360363" algn="l"/>
              </a:tabLst>
            </a:pPr>
            <a:r>
              <a:rPr lang="en-US" sz="1600" b="1" dirty="0" smtClean="0">
                <a:latin typeface="Arial" pitchFamily="34" charset="0"/>
                <a:cs typeface="Arial" pitchFamily="34" charset="0"/>
              </a:rPr>
              <a:t>e. 	MEMILIKI SERTIFIKASI SESUAI KOMPETENSINYA; DAN </a:t>
            </a:r>
          </a:p>
          <a:p>
            <a:pPr marL="347663" indent="-347663" algn="just">
              <a:tabLst>
                <a:tab pos="360363" algn="l"/>
              </a:tabLst>
            </a:pPr>
            <a:r>
              <a:rPr lang="en-US" sz="1600" b="1" dirty="0" smtClean="0">
                <a:latin typeface="Arial" pitchFamily="34" charset="0"/>
                <a:cs typeface="Arial" pitchFamily="34" charset="0"/>
              </a:rPr>
              <a:t>f. 	PERSYARATAN LAIN SESUAI DGN KARAKTERISTIK JABATAN.</a:t>
            </a:r>
            <a:endParaRPr lang="en-US" sz="1600" b="1" dirty="0">
              <a:latin typeface="Arial" pitchFamily="34" charset="0"/>
              <a:cs typeface="Arial" pitchFamily="34" charset="0"/>
            </a:endParaRPr>
          </a:p>
        </p:txBody>
      </p:sp>
      <p:sp>
        <p:nvSpPr>
          <p:cNvPr id="8" name="Rectangle 7"/>
          <p:cNvSpPr/>
          <p:nvPr/>
        </p:nvSpPr>
        <p:spPr bwMode="auto">
          <a:xfrm>
            <a:off x="6948264" y="44624"/>
            <a:ext cx="2016224" cy="400110"/>
          </a:xfrm>
          <a:prstGeom prst="rect">
            <a:avLst/>
          </a:prstGeom>
          <a:solidFill>
            <a:schemeClr val="bg2">
              <a:lumMod val="50000"/>
            </a:schemeClr>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8645952" y="655320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9</a:t>
            </a:r>
            <a:endParaRPr lang="en-US" sz="1100" b="1" dirty="0">
              <a:solidFill>
                <a:schemeClr val="tx1"/>
              </a:solidFill>
              <a:latin typeface="Arial" panose="020B0604020202020204" pitchFamily="34" charset="0"/>
              <a:cs typeface="Arial" panose="020B0604020202020204" pitchFamily="34" charset="0"/>
            </a:endParaRPr>
          </a:p>
        </p:txBody>
      </p:sp>
      <p:sp>
        <p:nvSpPr>
          <p:cNvPr id="6" name="Snip Diagonal Corner Rectangle 5"/>
          <p:cNvSpPr/>
          <p:nvPr/>
        </p:nvSpPr>
        <p:spPr>
          <a:xfrm>
            <a:off x="6400801" y="6458345"/>
            <a:ext cx="2180493"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a:t>
            </a:r>
            <a:r>
              <a:rPr lang="en-US" sz="1108" b="1" dirty="0" smtClean="0">
                <a:solidFill>
                  <a:schemeClr val="tx1"/>
                </a:solidFill>
                <a:latin typeface="Arial" pitchFamily="34" charset="0"/>
                <a:cs typeface="Arial" pitchFamily="34" charset="0"/>
              </a:rPr>
              <a:t>42 </a:t>
            </a:r>
            <a:r>
              <a:rPr lang="en-US" sz="1108" b="1" dirty="0">
                <a:solidFill>
                  <a:schemeClr val="tx1"/>
                </a:solidFill>
                <a:latin typeface="Arial" pitchFamily="34" charset="0"/>
                <a:cs typeface="Arial" pitchFamily="34" charset="0"/>
              </a:rPr>
              <a:t>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a:t>
            </a:r>
            <a:r>
              <a:rPr lang="en-US" sz="1108" b="1" dirty="0" smtClean="0">
                <a:solidFill>
                  <a:schemeClr val="tx1"/>
                </a:solidFill>
                <a:latin typeface="Arial" pitchFamily="34" charset="0"/>
                <a:cs typeface="Arial" pitchFamily="34" charset="0"/>
              </a:rPr>
              <a:t>2017</a:t>
            </a:r>
            <a:endParaRPr lang="en-US" sz="1108"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1320741"/>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2592</TotalTime>
  <Words>2325</Words>
  <Application>Microsoft Office PowerPoint</Application>
  <PresentationFormat>On-screen Show (4:3)</PresentationFormat>
  <Paragraphs>452</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JABATAN  FUNGSIONAL  ANGGOTA POLRI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 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ismail - [2010]</cp:lastModifiedBy>
  <cp:revision>445</cp:revision>
  <dcterms:created xsi:type="dcterms:W3CDTF">2012-05-04T01:32:01Z</dcterms:created>
  <dcterms:modified xsi:type="dcterms:W3CDTF">2020-07-17T00:48:40Z</dcterms:modified>
</cp:coreProperties>
</file>